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3"/>
  </p:notesMasterIdLst>
  <p:sldIdLst>
    <p:sldId id="320" r:id="rId2"/>
    <p:sldId id="502" r:id="rId3"/>
    <p:sldId id="493" r:id="rId4"/>
    <p:sldId id="537" r:id="rId5"/>
    <p:sldId id="536" r:id="rId6"/>
    <p:sldId id="538" r:id="rId7"/>
    <p:sldId id="539" r:id="rId8"/>
    <p:sldId id="540" r:id="rId9"/>
    <p:sldId id="541" r:id="rId10"/>
    <p:sldId id="542" r:id="rId11"/>
    <p:sldId id="543" r:id="rId12"/>
    <p:sldId id="535" r:id="rId13"/>
    <p:sldId id="524" r:id="rId14"/>
    <p:sldId id="507" r:id="rId15"/>
    <p:sldId id="467" r:id="rId16"/>
    <p:sldId id="503" r:id="rId17"/>
    <p:sldId id="468" r:id="rId18"/>
    <p:sldId id="504" r:id="rId19"/>
    <p:sldId id="470" r:id="rId20"/>
    <p:sldId id="505" r:id="rId21"/>
    <p:sldId id="506" r:id="rId22"/>
    <p:sldId id="509" r:id="rId23"/>
    <p:sldId id="510" r:id="rId24"/>
    <p:sldId id="511" r:id="rId25"/>
    <p:sldId id="512" r:id="rId26"/>
    <p:sldId id="513" r:id="rId27"/>
    <p:sldId id="514" r:id="rId28"/>
    <p:sldId id="516" r:id="rId29"/>
    <p:sldId id="517" r:id="rId30"/>
    <p:sldId id="519" r:id="rId31"/>
    <p:sldId id="522" r:id="rId32"/>
    <p:sldId id="523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530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2</a:t>
            </a:r>
            <a:b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Web </a:t>
            </a:r>
            <a:r>
              <a:rPr lang="en-GB" sz="5400" b="1" dirty="0" smtClean="0"/>
              <a:t>App </a:t>
            </a:r>
            <a:r>
              <a:rPr lang="en-GB" sz="5400" b="1" dirty="0" smtClean="0"/>
              <a:t>Development Platforms</a:t>
            </a:r>
            <a:endParaRPr lang="en-US" sz="5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979950"/>
            <a:ext cx="7010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dirty="0"/>
              <a:t>It is a popular open-source IDE or editor for </a:t>
            </a:r>
            <a:r>
              <a:rPr lang="en-US" sz="2000" dirty="0" smtClean="0"/>
              <a:t> any programing  language, name it:PHP,Javascript,Python,Ruby etc.</a:t>
            </a:r>
            <a:endParaRPr lang="en-US" sz="2000" dirty="0"/>
          </a:p>
          <a:p>
            <a:r>
              <a:rPr lang="en-US" sz="2000" dirty="0"/>
              <a:t>It supports Windows, Linux,macOS. 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77555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Visual </a:t>
            </a:r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Studio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86" y="3450034"/>
            <a:ext cx="1638300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3551031"/>
            <a:ext cx="5029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Jost"/>
              </a:rPr>
              <a:t>Visual Studio Code </a:t>
            </a:r>
            <a:r>
              <a:rPr lang="en-US" b="1" dirty="0" smtClean="0">
                <a:solidFill>
                  <a:srgbClr val="0070C0"/>
                </a:solidFill>
                <a:latin typeface="Jost"/>
              </a:rPr>
              <a:t>Key features</a:t>
            </a:r>
            <a:endParaRPr lang="en-US" b="1" dirty="0">
              <a:solidFill>
                <a:srgbClr val="0070C0"/>
              </a:solidFill>
              <a:latin typeface="Jos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Included GitHub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Syntax highlight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Extend plugin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Inbuilt Debug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1D2D35"/>
                </a:solidFill>
                <a:latin typeface="Jost"/>
              </a:rPr>
              <a:t>Git</a:t>
            </a:r>
            <a:r>
              <a:rPr lang="en-US" sz="1600" i="1" dirty="0">
                <a:solidFill>
                  <a:srgbClr val="1D2D35"/>
                </a:solidFill>
                <a:latin typeface="Jost"/>
              </a:rPr>
              <a:t> Plugin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SSH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Code Snippets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D2D35"/>
                </a:solidFill>
                <a:latin typeface="Jost"/>
              </a:rPr>
              <a:t>Code refactoring</a:t>
            </a:r>
            <a:endParaRPr lang="en-US" sz="1600" b="0" i="1" dirty="0">
              <a:solidFill>
                <a:srgbClr val="1D2D35"/>
              </a:solidFill>
              <a:effectLst/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41660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76250" y="1403314"/>
            <a:ext cx="7010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dirty="0"/>
              <a:t>Composer is a tool for dependency management in PHP. It allows you to declare the libraries your project depends on and it will manage (install/update) them for you.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77555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Composer?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2438400"/>
            <a:ext cx="2762250" cy="339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937837"/>
            <a:ext cx="3838575" cy="31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3749"/>
            <a:ext cx="7983794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Web Application Frameworks are sets of program libraries, components and tools organized in an architecture system allowing developers to build and maintain complex web application projects using a fast and efficient approach.</a:t>
            </a:r>
          </a:p>
          <a:p>
            <a:pPr algn="just"/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Web Application Frameworks are designed to streamline programming and promote code reuse by setting forth folder organization and structure, documentation, guidelines and libraries (reusable codes for common functions and classes).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Web Application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Framework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3749"/>
            <a:ext cx="7983794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</a:t>
            </a:r>
            <a:r>
              <a:rPr lang="en-US" altLang="en-US" sz="24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</a:t>
            </a: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development</a:t>
            </a:r>
            <a:r>
              <a:rPr lang="en-US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also known as client-side </a:t>
            </a:r>
            <a:r>
              <a:rPr lang="en-US" altLang="en-U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is the practice of producing HTML, CSS and JavaScript for a </a:t>
            </a:r>
            <a:r>
              <a:rPr lang="en-US" altLang="en-US" sz="24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Application.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Backend </a:t>
            </a: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</a:t>
            </a:r>
            <a:r>
              <a:rPr lang="en-US" alt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also known as server side programming  is </a:t>
            </a:r>
            <a:r>
              <a:rPr lang="en-US" altLang="en-US" sz="2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code that connects the front end to a database, manages user connections, and powers the web application itself.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Front End &amp; 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3729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Side vs. Server Side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Website scripts run in one of two places – the client side or the server side.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Sometimes called front end and back end.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client of a website refers to the web browser that is viewing it.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server of a website is, of course, the server that hosts it.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Most web coding languages are designed to run on either the server side or the client side.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Side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Languages:JavaScript,HTML</a:t>
            </a: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CSS code.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Server Side Languages: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Ruby,PHP,Python</a:t>
            </a:r>
            <a:r>
              <a:rPr lang="en-US" altLang="en-US" sz="20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altLang="en-US" sz="20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endParaRPr lang="en-US" altLang="en-US" sz="20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8959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dedicated computer that stores, processes  and delivers web pages to clients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software that uses HTTP to serve the files that form Web pages to users, in response to their requests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 interest in this course is on web server software's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74389"/>
            <a:ext cx="1654516" cy="127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02420"/>
            <a:ext cx="1992313" cy="133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200334"/>
            <a:ext cx="1642698" cy="64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j-lt"/>
              </a:rPr>
              <a:t>Nginx vs </a:t>
            </a:r>
            <a:r>
              <a:rPr lang="en-US" sz="4000" b="1" dirty="0" smtClean="0">
                <a:solidFill>
                  <a:srgbClr val="002060"/>
                </a:solidFill>
                <a:latin typeface="+mj-lt"/>
              </a:rPr>
              <a:t>Apache</a:t>
            </a:r>
            <a:endParaRPr lang="en-US" sz="40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76" y="1752600"/>
            <a:ext cx="2797924" cy="4157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52600"/>
            <a:ext cx="2171700" cy="39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Nginx vs </a:t>
            </a:r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</a:t>
            </a:r>
            <a:endParaRPr lang="en-US" sz="4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7903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Nginx and Apache are popular web servers used to deliver web pages to a user’s browser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Apache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was released first in 1995, then came Nginx in 2004.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Both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are used by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many companies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around the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globe for hosting 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Nginx market share has been steadily growing for years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 some instances, Nginx has a competitive edge in terms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487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Apache, Nginx </a:t>
            </a:r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 </a:t>
            </a:r>
            <a:r>
              <a:rPr lang="en-US" sz="40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IIS usage </a:t>
            </a:r>
            <a:endParaRPr lang="en-US" sz="4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99" y="1502986"/>
            <a:ext cx="6044201" cy="43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 HTTP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058" y="1600200"/>
            <a:ext cx="79032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Apache is an open-source and free web server software that powers around 46% of websites around the world. </a:t>
            </a:r>
          </a:p>
          <a:p>
            <a:pPr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 official name is </a:t>
            </a:r>
            <a:r>
              <a:rPr lang="en-US" altLang="en-US" sz="2000" b="1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Apache HTTP Server</a:t>
            </a:r>
          </a:p>
          <a:p>
            <a:pPr algn="just"/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Maintained and developed by the Apache Software Foundation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Apache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web server  Advantages include</a:t>
            </a:r>
          </a:p>
          <a:p>
            <a:pPr lvl="1" algn="just"/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Free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Robustness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Easy to install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Works with all operating systems, all databases and all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4893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At the end of this Topic, the learner should be able to:</a:t>
            </a:r>
          </a:p>
          <a:p>
            <a:pPr algn="just"/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Identify the most popular web application development platforms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Explain the term web development Framework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Differentiate between server side and Client Side programming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Describe the principle of various Web software Frameworks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Explain the principles behind the MVC software pattern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itchFamily="18" charset="0"/>
              </a:rPr>
              <a:t>Describe how MVC may be used with different software platforms such as C#, PHP, Java and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Session  Learning Outcomes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Gateway Interface(CGI)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20574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standard method used to generate dynamic content on web pages.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Technology that allows web browsers to submit forms to interact with programs on the server.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Used with simple interactive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Can be used with any programming languages e.g.. ASP,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C#, PHP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Java, Python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&amp; Ruby etc.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CGI applications are often called CGI scripts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Run in the servers and not in the web browser.</a:t>
            </a:r>
          </a:p>
        </p:txBody>
      </p:sp>
    </p:spTree>
    <p:extLst>
      <p:ext uri="{BB962C8B-B14F-4D97-AF65-F5344CB8AC3E}">
        <p14:creationId xmlns:p14="http://schemas.microsoft.com/office/powerpoint/2010/main" val="41729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7620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of CGI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248400" cy="34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5334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3-Tier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809938" cy="34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3-Tier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Architecture(cont.)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Presentation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presentation tier is the front end layer in the 3-tier system and consists of the user interface.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This user interface is often a graphical one accessible through a web browser or web-based application and which displays content and information useful to an end user.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This tier is often built on web technologies such as HTML5, JavaScript, CSS, or through other popular web development frameworks, and communicates with others layers through </a:t>
            </a:r>
            <a:r>
              <a:rPr lang="en-US" altLang="en-US" sz="1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calls.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application tier contains the functional business logic which drives an application’s core capabilities.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It’s often written in Java, .NET, C#, PHP, Python, etc.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Tier- </a:t>
            </a:r>
            <a:r>
              <a:rPr lang="en-US" alt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The data tier comprises of the database/data storage system and data access layer. Examples of such systems are MySQL, Oracle, PostgreSQL, Microsoft SQL Server, MongoDB, etc</a:t>
            </a:r>
            <a:r>
              <a:rPr lang="en-US" alt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is accessed by the application layer via API calls.</a:t>
            </a:r>
            <a:endParaRPr lang="en-US" altLang="en-US" sz="16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Engineering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a design pattern is a general reusable solution to a commonly occurring problem in software design.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 is not a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finished design that can be transformed directly into code.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t is a description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or template for how to solve a problem that can be used in many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6064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9701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 use Design Patterns?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Give the developer a selection of tried and tested solutions to work with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Are language neutral and so can be applied to any language that supports object-orientation.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Aid communication by the very fact that they are well documented and can be researched if that is not the case.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Have a proven track record as they are already widely used and thus reduce the technical risk to the project.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>
                <a:latin typeface="+mj-lt"/>
              </a:rPr>
              <a:t>Are highly flexible and can be used in practically any type of application or domain</a:t>
            </a:r>
          </a:p>
        </p:txBody>
      </p:sp>
    </p:spTree>
    <p:extLst>
      <p:ext uri="{BB962C8B-B14F-4D97-AF65-F5344CB8AC3E}">
        <p14:creationId xmlns:p14="http://schemas.microsoft.com/office/powerpoint/2010/main" val="38516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Types of Design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8153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Examples include: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Factory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Singleton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Strategy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Front Controller  Pattern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Model-View-Controller Pattern</a:t>
            </a:r>
          </a:p>
        </p:txBody>
      </p:sp>
    </p:spTree>
    <p:extLst>
      <p:ext uri="{BB962C8B-B14F-4D97-AF65-F5344CB8AC3E}">
        <p14:creationId xmlns:p14="http://schemas.microsoft.com/office/powerpoint/2010/main" val="11604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View Controller 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362200"/>
            <a:ext cx="44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Software development has undergone many changes over the years.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Out of these many changes, MVC is considered the biggest of all.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MVC stands for Model-View-Controller.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Used  for implementing a user interface on computers.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A supportive architecture that works irrespective of what language you use for development.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The core of the application is represented as Model, whereas the view displays and the controller handles the input.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+mj-lt"/>
              </a:rPr>
              <a:t>The MVC separation helps one to manage complex applications because one can focus on one aspect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65" y="2540424"/>
            <a:ext cx="3483735" cy="34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View Controller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Pattern(cont.)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408" y="21336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Models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serve as a data access layer where data is fetched and returned in formats usable throughout your application. </a:t>
            </a:r>
            <a:endParaRPr lang="en-US" altLang="en-US" sz="20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Controllers</a:t>
            </a:r>
            <a:r>
              <a:rPr lang="en-US" altLang="en-US" sz="2000" dirty="0">
                <a:latin typeface="+mj-lt"/>
              </a:rPr>
              <a:t> handle the request, process the data returned from models and load views to send in the response.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Views</a:t>
            </a:r>
            <a:r>
              <a:rPr lang="en-US" altLang="en-US" sz="2000" i="1" dirty="0"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are display templates </a:t>
            </a:r>
            <a:r>
              <a:rPr lang="en-US" altLang="en-US" sz="2000" dirty="0" smtClean="0">
                <a:latin typeface="+mj-lt"/>
              </a:rPr>
              <a:t>(blade, </a:t>
            </a:r>
            <a:r>
              <a:rPr lang="en-US" altLang="en-US" sz="2000" dirty="0" err="1" smtClean="0">
                <a:latin typeface="+mj-lt"/>
              </a:rPr>
              <a:t>jinja</a:t>
            </a:r>
            <a:r>
              <a:rPr lang="en-US" altLang="en-US" sz="2000" dirty="0" smtClean="0">
                <a:latin typeface="+mj-lt"/>
              </a:rPr>
              <a:t>,  CSS, </a:t>
            </a:r>
            <a:r>
              <a:rPr lang="en-US" altLang="en-US" sz="2000" dirty="0" err="1">
                <a:latin typeface="+mj-lt"/>
              </a:rPr>
              <a:t>etc</a:t>
            </a:r>
            <a:r>
              <a:rPr lang="en-US" altLang="en-US" sz="2000" dirty="0">
                <a:latin typeface="+mj-lt"/>
              </a:rPr>
              <a:t>) that are sent in the response to the web browser.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000" i="1" dirty="0">
              <a:latin typeface="+mj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i="1" dirty="0">
                <a:solidFill>
                  <a:srgbClr val="0070C0"/>
                </a:solidFill>
                <a:latin typeface="+mj-lt"/>
              </a:rPr>
              <a:t>MVC </a:t>
            </a:r>
            <a:r>
              <a:rPr lang="en-US" altLang="en-US" sz="2000" i="1" dirty="0">
                <a:latin typeface="+mj-lt"/>
              </a:rPr>
              <a:t>is the most common architectural pattern used </a:t>
            </a:r>
            <a:r>
              <a:rPr lang="en-US" altLang="en-US" sz="2000" i="1" dirty="0" smtClean="0">
                <a:latin typeface="+mj-lt"/>
              </a:rPr>
              <a:t> with  </a:t>
            </a:r>
            <a:r>
              <a:rPr lang="en-US" altLang="en-US" sz="2000" i="1" dirty="0">
                <a:latin typeface="+mj-lt"/>
              </a:rPr>
              <a:t>both front end and back end frameworks.</a:t>
            </a:r>
          </a:p>
        </p:txBody>
      </p:sp>
    </p:spTree>
    <p:extLst>
      <p:ext uri="{BB962C8B-B14F-4D97-AF65-F5344CB8AC3E}">
        <p14:creationId xmlns:p14="http://schemas.microsoft.com/office/powerpoint/2010/main" val="9183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623748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Frameworks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19050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+mj-lt"/>
              </a:rPr>
              <a:t>An MVC  framework is a software containing </a:t>
            </a:r>
            <a:r>
              <a:rPr lang="en-US" altLang="en-US" sz="2000" dirty="0" smtClean="0">
                <a:latin typeface="+mj-lt"/>
              </a:rPr>
              <a:t>libraries. MVC provides </a:t>
            </a:r>
            <a:r>
              <a:rPr lang="en-US" altLang="en-US" sz="2000" dirty="0">
                <a:latin typeface="+mj-lt"/>
              </a:rPr>
              <a:t>“the skeleton of an application that can be customized by an application developer” Like software libraries, software frameworks aid the software developer by containing source code that solves problems for a given domain and provides a simple API.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en-US" sz="2000" dirty="0" smtClean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+mj-lt"/>
              </a:rPr>
              <a:t>The </a:t>
            </a:r>
            <a:r>
              <a:rPr lang="en-US" altLang="en-US" sz="2000" dirty="0">
                <a:latin typeface="+mj-lt"/>
              </a:rPr>
              <a:t>goal of a framework is to allow designers and developers to focus on building the unique features for their project, rather than re-inventing the wheel by coding common, familiar features found across many websites and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656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App Platforms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13" y="3381097"/>
            <a:ext cx="1273082" cy="1287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34" y="1996783"/>
            <a:ext cx="981133" cy="1112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968" y="3213612"/>
            <a:ext cx="1517981" cy="1640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92" y="1764753"/>
            <a:ext cx="1273603" cy="1273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78" y="3399367"/>
            <a:ext cx="1230662" cy="12306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429" y="3386776"/>
            <a:ext cx="1233488" cy="13137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950" y="1673825"/>
            <a:ext cx="1196876" cy="13549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971" y="5103896"/>
            <a:ext cx="2095602" cy="725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3411" y="5103896"/>
            <a:ext cx="2853485" cy="952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5734" y="4813728"/>
            <a:ext cx="1179659" cy="11834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1192" y="3448417"/>
            <a:ext cx="1082226" cy="1132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489" y="1612159"/>
            <a:ext cx="1206354" cy="14773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487" y="2246775"/>
            <a:ext cx="1877836" cy="7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Frameworks Examples</a:t>
            </a:r>
            <a:endParaRPr lang="en-US" sz="4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89463"/>
            <a:ext cx="170792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95" y="4386744"/>
            <a:ext cx="114114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96570"/>
            <a:ext cx="2041525" cy="119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86" y="3243945"/>
            <a:ext cx="1640960" cy="56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22" y="3528248"/>
            <a:ext cx="2609850" cy="1031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85" y="2107969"/>
            <a:ext cx="2172315" cy="79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MVC  with asp.net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531088"/>
            <a:ext cx="43053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system can be implemented in ASP.NET using the ASP.NET MVC 4 framework.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Razor view engine can be used for the views.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 C# controller classes for the controllers.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C# entity classes for the models.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 The Razor view engine combines C# code and HTML tags to produce dynamic web pages.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controllers are written C# language to process incoming requests, perform operations on the model, and select views to render to the user.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j-lt"/>
              </a:rPr>
              <a:t>The entity classes represent database objects and they are responsible for implementing the </a:t>
            </a:r>
            <a:r>
              <a:rPr lang="en-US" altLang="en-US" dirty="0" smtClean="0">
                <a:latin typeface="+mj-lt"/>
              </a:rPr>
              <a:t>data  </a:t>
            </a:r>
            <a:r>
              <a:rPr lang="en-US" altLang="en-US" dirty="0">
                <a:latin typeface="+mj-lt"/>
              </a:rPr>
              <a:t>logic.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7400"/>
            <a:ext cx="3322608" cy="39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457200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 </a:t>
            </a:r>
            <a:r>
              <a:rPr lang="en-US" sz="4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798963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The following tools can be used for the implementation in ASP.NET: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Microsoft Visual Studio 2012 IDE for the application development.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ASP.NET MVC 4 Razor view engine for generating the page views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C# programming language for the controllers and models (entity classes)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Microsoft SQL Server 2012 Express Edition for the database development.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</a:rPr>
              <a:t>Internet Information Service (IIS 7.0) for the web server </a:t>
            </a:r>
          </a:p>
        </p:txBody>
      </p:sp>
    </p:spTree>
    <p:extLst>
      <p:ext uri="{BB962C8B-B14F-4D97-AF65-F5344CB8AC3E}">
        <p14:creationId xmlns:p14="http://schemas.microsoft.com/office/powerpoint/2010/main" val="2724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PHP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518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MVC design pattern can be used to develop the system in PHP.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views can be  developed using PHP </a:t>
            </a:r>
            <a:r>
              <a:rPr lang="en-US" sz="2000" dirty="0" smtClean="0"/>
              <a:t>with blade and CSS.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controllers can be developed using PHP C</a:t>
            </a:r>
            <a:r>
              <a:rPr lang="en-US" sz="2000" dirty="0" smtClean="0"/>
              <a:t>lasses </a:t>
            </a:r>
            <a:r>
              <a:rPr lang="en-US" sz="2000" dirty="0"/>
              <a:t>(.</a:t>
            </a:r>
            <a:r>
              <a:rPr lang="en-US" sz="2000" dirty="0" err="1"/>
              <a:t>php</a:t>
            </a:r>
            <a:r>
              <a:rPr lang="en-US" sz="20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models can be  developed using Entity Classes which are also PHP classes (.</a:t>
            </a:r>
            <a:r>
              <a:rPr lang="en-US" sz="2000" dirty="0" err="1"/>
              <a:t>php</a:t>
            </a:r>
            <a:r>
              <a:rPr lang="en-US" sz="2000" dirty="0"/>
              <a:t>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08" y="1867793"/>
            <a:ext cx="3213254" cy="39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PHP Tools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82105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system can be  implemented in PHP using the </a:t>
            </a:r>
            <a:r>
              <a:rPr lang="en-US" sz="2200" i="1" dirty="0">
                <a:solidFill>
                  <a:srgbClr val="0070C0"/>
                </a:solidFill>
                <a:latin typeface="+mj-lt"/>
              </a:rPr>
              <a:t>Laravel, </a:t>
            </a:r>
            <a:r>
              <a:rPr lang="en-US" sz="2200" i="1" dirty="0" err="1">
                <a:solidFill>
                  <a:srgbClr val="0070C0"/>
                </a:solidFill>
                <a:latin typeface="+mj-lt"/>
              </a:rPr>
              <a:t>Yii</a:t>
            </a:r>
            <a:r>
              <a:rPr lang="en-US" sz="2200" i="1" dirty="0">
                <a:solidFill>
                  <a:srgbClr val="0070C0"/>
                </a:solidFill>
                <a:latin typeface="+mj-lt"/>
              </a:rPr>
              <a:t> or even CakePHP frameworks.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All the three are free, open-source and rapid application development frameworks for PHP.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Laravel templates </a:t>
            </a:r>
            <a:r>
              <a:rPr lang="en-US" sz="2200" dirty="0">
                <a:latin typeface="+mj-lt"/>
              </a:rPr>
              <a:t>can be used for the views Laravel controller classes for the controllers and Laravel entity classes for the models.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Laravel templates combine PHP language and HTML tags to produce dynamic web pages.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Laravel controllers </a:t>
            </a:r>
            <a:r>
              <a:rPr lang="en-US" sz="2200" dirty="0">
                <a:latin typeface="+mj-lt"/>
              </a:rPr>
              <a:t>are  classes that are written in PHP language to handle HTTP requests.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The entity classes </a:t>
            </a:r>
            <a:r>
              <a:rPr lang="en-US" sz="2200" dirty="0">
                <a:latin typeface="+mj-lt"/>
              </a:rPr>
              <a:t>represent database objects and they are responsible for implementing </a:t>
            </a:r>
            <a:r>
              <a:rPr lang="en-US" sz="2200">
                <a:latin typeface="+mj-lt"/>
              </a:rPr>
              <a:t>the </a:t>
            </a:r>
            <a:r>
              <a:rPr lang="en-US" sz="2200" smtClean="0">
                <a:latin typeface="+mj-lt"/>
              </a:rPr>
              <a:t>Data </a:t>
            </a:r>
            <a:r>
              <a:rPr lang="en-US" sz="2200" dirty="0" smtClean="0">
                <a:latin typeface="+mj-lt"/>
              </a:rPr>
              <a:t>logic.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7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MVC </a:t>
            </a: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with JAVA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74206"/>
            <a:ext cx="5257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The model </a:t>
            </a:r>
            <a:r>
              <a:rPr lang="en-US" sz="2200" dirty="0">
                <a:latin typeface="+mj-lt"/>
              </a:rPr>
              <a:t>contains the business logic that processes the application’s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 It also stores or retrieves data to or from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i="1" dirty="0">
                <a:latin typeface="+mj-lt"/>
              </a:rPr>
              <a:t> The view </a:t>
            </a:r>
            <a:r>
              <a:rPr lang="en-US" sz="2200" dirty="0">
                <a:latin typeface="+mj-lt"/>
              </a:rPr>
              <a:t>displays information to the user and the controller handles user interactions and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 views </a:t>
            </a:r>
            <a:r>
              <a:rPr lang="en-US" sz="2200" dirty="0" smtClean="0">
                <a:latin typeface="+mj-lt"/>
              </a:rPr>
              <a:t>is  </a:t>
            </a:r>
            <a:r>
              <a:rPr lang="en-US" sz="2200" dirty="0">
                <a:latin typeface="+mj-lt"/>
              </a:rPr>
              <a:t>developed using JSP web </a:t>
            </a:r>
            <a:r>
              <a:rPr lang="en-US" sz="2200" dirty="0" smtClean="0">
                <a:latin typeface="+mj-lt"/>
              </a:rPr>
              <a:t>pages(.</a:t>
            </a:r>
            <a:r>
              <a:rPr lang="en-US" sz="2200" dirty="0" err="1" smtClean="0">
                <a:latin typeface="+mj-lt"/>
              </a:rPr>
              <a:t>jsp</a:t>
            </a:r>
            <a:r>
              <a:rPr lang="en-US" sz="2200" dirty="0" smtClean="0">
                <a:latin typeface="+mj-lt"/>
              </a:rPr>
              <a:t>), </a:t>
            </a:r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controllers are </a:t>
            </a:r>
            <a:r>
              <a:rPr lang="en-US" sz="2200" dirty="0">
                <a:latin typeface="+mj-lt"/>
              </a:rPr>
              <a:t>developed using Java servlets (*.java) and the models </a:t>
            </a:r>
            <a:r>
              <a:rPr lang="en-US" sz="2200" dirty="0" smtClean="0">
                <a:latin typeface="+mj-lt"/>
              </a:rPr>
              <a:t>are developed </a:t>
            </a:r>
            <a:r>
              <a:rPr lang="en-US" sz="2200" dirty="0">
                <a:latin typeface="+mj-lt"/>
              </a:rPr>
              <a:t>using Enterprise Java Beans (EJB) and the Java Persistence API (JPA).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49965"/>
            <a:ext cx="3366280" cy="41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Java Tools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574206"/>
            <a:ext cx="8210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following tools can be used for the implementation in Java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NetBeans IDE </a:t>
            </a:r>
            <a:r>
              <a:rPr lang="en-US" sz="2200" dirty="0" smtClean="0">
                <a:latin typeface="+mj-lt"/>
              </a:rPr>
              <a:t>8.0  </a:t>
            </a:r>
            <a:r>
              <a:rPr lang="en-US" sz="2200" dirty="0">
                <a:latin typeface="+mj-lt"/>
              </a:rPr>
              <a:t>for the application development.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JSP for generating the page views.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Java programming language for the controllers (servlets) and models (Enterprise Java Beans).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MySQL Server </a:t>
            </a:r>
            <a:r>
              <a:rPr lang="en-US" sz="2200" dirty="0" smtClean="0">
                <a:latin typeface="+mj-lt"/>
              </a:rPr>
              <a:t>7.0 </a:t>
            </a:r>
            <a:r>
              <a:rPr lang="en-US" sz="2200" dirty="0">
                <a:latin typeface="+mj-lt"/>
              </a:rPr>
              <a:t>for the database development.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Apache Tomcat/</a:t>
            </a:r>
            <a:r>
              <a:rPr lang="en-US" sz="2200" dirty="0" err="1">
                <a:latin typeface="+mj-lt"/>
              </a:rPr>
              <a:t>GlassFish</a:t>
            </a:r>
            <a:r>
              <a:rPr lang="en-US" sz="2200" dirty="0">
                <a:latin typeface="+mj-lt"/>
              </a:rPr>
              <a:t> Server </a:t>
            </a:r>
            <a:r>
              <a:rPr lang="en-US" sz="2200" dirty="0" smtClean="0">
                <a:latin typeface="+mj-lt"/>
              </a:rPr>
              <a:t>5.0 </a:t>
            </a:r>
            <a:r>
              <a:rPr lang="en-US" sz="2200" dirty="0">
                <a:latin typeface="+mj-lt"/>
              </a:rPr>
              <a:t>for the web server</a:t>
            </a:r>
            <a:r>
              <a:rPr lang="en-US" sz="24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1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80639"/>
            <a:ext cx="8305800" cy="4758274"/>
          </a:xfrm>
        </p:spPr>
        <p:txBody>
          <a:bodyPr>
            <a:normAutofit/>
          </a:bodyPr>
          <a:lstStyle/>
          <a:p>
            <a:pPr algn="just"/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+mj-lt"/>
                <a:cs typeface="Times New Roman" pitchFamily="18" charset="0"/>
              </a:rPr>
              <a:t>Python frameworks includes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Django and Flask</a:t>
            </a:r>
          </a:p>
          <a:p>
            <a:pPr algn="just"/>
            <a:r>
              <a:rPr lang="en-US" sz="22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Django </a:t>
            </a:r>
            <a:r>
              <a:rPr lang="en-US" sz="2200" dirty="0">
                <a:latin typeface="+mj-lt"/>
                <a:cs typeface="Times New Roman" pitchFamily="18" charset="0"/>
              </a:rPr>
              <a:t>prefers to use its own logic implementation in its web app and hence its framework handles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all </a:t>
            </a:r>
            <a:r>
              <a:rPr lang="en-US" sz="2200" dirty="0">
                <a:latin typeface="+mj-lt"/>
                <a:cs typeface="Times New Roman" pitchFamily="18" charset="0"/>
              </a:rPr>
              <a:t>the controller parts by itself.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Hence Django implements a different kind of architecture called MVT (Model – View – Template)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architecture.</a:t>
            </a: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MVT architecture is the software design pattern used by the Django web framework. </a:t>
            </a:r>
          </a:p>
          <a:p>
            <a:pPr algn="just"/>
            <a:endParaRPr lang="en-US" sz="22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MVT stands for Model – View – Template.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MVC/MVT with Python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24000"/>
            <a:ext cx="8305800" cy="501491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Model: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Acts as </a:t>
            </a:r>
            <a:r>
              <a:rPr lang="en-US" sz="2200" dirty="0">
                <a:latin typeface="+mj-lt"/>
                <a:cs typeface="Times New Roman" pitchFamily="18" charset="0"/>
              </a:rPr>
              <a:t>the interface of your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data &amp; is responsible </a:t>
            </a:r>
            <a:r>
              <a:rPr lang="en-US" sz="2200" dirty="0">
                <a:latin typeface="+mj-lt"/>
                <a:cs typeface="Times New Roman" pitchFamily="18" charset="0"/>
              </a:rPr>
              <a:t>for maintaining data</a:t>
            </a:r>
            <a:r>
              <a:rPr lang="en-US" sz="22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200" dirty="0">
                <a:latin typeface="+mj-lt"/>
                <a:cs typeface="Times New Roman" pitchFamily="18" charset="0"/>
              </a:rPr>
              <a:t>It is the logical data structure behind the entire application and is represented by a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database(MYSQL or  </a:t>
            </a:r>
            <a:r>
              <a:rPr lang="en-US" sz="2200" dirty="0">
                <a:latin typeface="+mj-lt"/>
                <a:cs typeface="Times New Roman" pitchFamily="18" charset="0"/>
              </a:rPr>
              <a:t>Postgres).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+mj-lt"/>
                <a:cs typeface="Times New Roman" pitchFamily="18" charset="0"/>
              </a:rPr>
              <a:t>View</a:t>
            </a:r>
            <a:r>
              <a:rPr lang="en-US" sz="2200" dirty="0">
                <a:latin typeface="+mj-lt"/>
                <a:cs typeface="Times New Roman" pitchFamily="18" charset="0"/>
              </a:rPr>
              <a:t>: The View is the user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interface that is presented into in </a:t>
            </a:r>
            <a:r>
              <a:rPr lang="en-US" sz="2200" dirty="0">
                <a:latin typeface="+mj-lt"/>
                <a:cs typeface="Times New Roman" pitchFamily="18" charset="0"/>
              </a:rPr>
              <a:t>your browser when you render a website. It is represented by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HTML/CSS/Java Script </a:t>
            </a:r>
            <a:r>
              <a:rPr lang="en-US" sz="2200" dirty="0">
                <a:latin typeface="+mj-lt"/>
                <a:cs typeface="Times New Roman" pitchFamily="18" charset="0"/>
              </a:rPr>
              <a:t>and Jinja files. The View is used to execute the business logic and to interact with a model for data carriage and template rendering.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2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+mj-lt"/>
                <a:cs typeface="Times New Roman" pitchFamily="18" charset="0"/>
              </a:rPr>
              <a:t>Template: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Consists </a:t>
            </a:r>
            <a:r>
              <a:rPr lang="en-US" sz="2200" dirty="0">
                <a:latin typeface="+mj-lt"/>
                <a:cs typeface="Times New Roman" pitchFamily="18" charset="0"/>
              </a:rPr>
              <a:t>of static parts of the desired HTML output as well as some special syntax describing how dynamic content will be inserted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60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</a:t>
            </a:r>
            <a:endParaRPr lang="en-US" sz="40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2046"/>
            <a:ext cx="5334000" cy="4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Stands for node package manager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The world's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largest Software Library (Registry)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is also a software Package Manager and </a:t>
            </a: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Installer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registry contains over 800,000 code packages.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Open-source developers use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to share software.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is installed with Node.js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This means that you have to install Node.js to get </a:t>
            </a:r>
            <a:r>
              <a:rPr lang="en-US" alt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installed on your computer.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11" y="2286000"/>
            <a:ext cx="2847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94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Django MVT </a:t>
            </a:r>
            <a:r>
              <a:rPr lang="en-US" sz="4000" b="1" dirty="0" smtClean="0">
                <a:latin typeface="+mj-lt"/>
              </a:rPr>
              <a:t>architecture(cont.)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181" y="3783318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as shown in the above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user sends a URL request for a resource to Django.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Django framework then searches for the URL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If the URL path links up to a View, then that particular View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View will then interact with the Model and retrieve the appropriate data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View then renders back an appropriate template along with the retrieved data to the user.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66" y="1455097"/>
            <a:ext cx="5029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47396"/>
            <a:ext cx="81534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The end</a:t>
            </a:r>
          </a:p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Thank you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81534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/>
            <a:r>
              <a:rPr lang="en-US" sz="2400" dirty="0"/>
              <a:t>The name </a:t>
            </a:r>
            <a:r>
              <a:rPr lang="en-US" sz="2400" b="1" dirty="0" err="1"/>
              <a:t>npm</a:t>
            </a:r>
            <a:r>
              <a:rPr lang="en-US" sz="2400" dirty="0"/>
              <a:t> (Node Package Manager) stems from when </a:t>
            </a:r>
            <a:r>
              <a:rPr lang="en-US" sz="2400" dirty="0" err="1"/>
              <a:t>npm</a:t>
            </a:r>
            <a:r>
              <a:rPr lang="en-US" sz="2400" dirty="0"/>
              <a:t> first was created as a package manager for Node.js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All </a:t>
            </a:r>
            <a:r>
              <a:rPr lang="en-US" sz="2400" b="1" dirty="0" err="1"/>
              <a:t>npm</a:t>
            </a:r>
            <a:r>
              <a:rPr lang="en-US" sz="2400" dirty="0"/>
              <a:t> packages are defined in files called </a:t>
            </a:r>
            <a:r>
              <a:rPr lang="en-US" sz="2400" b="1" dirty="0" err="1"/>
              <a:t>package.json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content of </a:t>
            </a:r>
            <a:r>
              <a:rPr lang="en-US" sz="2400" dirty="0" err="1"/>
              <a:t>package.json</a:t>
            </a:r>
            <a:r>
              <a:rPr lang="en-US" sz="2400" dirty="0"/>
              <a:t> must be written in </a:t>
            </a:r>
            <a:r>
              <a:rPr lang="en-US" sz="2400" b="1" dirty="0"/>
              <a:t>JSON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At least two fields must be present in the definition file: </a:t>
            </a:r>
            <a:r>
              <a:rPr lang="en-US" sz="2400" b="1" dirty="0"/>
              <a:t>name</a:t>
            </a:r>
            <a:r>
              <a:rPr lang="en-US" sz="2400" dirty="0"/>
              <a:t> and </a:t>
            </a:r>
            <a:r>
              <a:rPr lang="en-US" sz="2400" b="1" dirty="0"/>
              <a:t>version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(cont.)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48768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GitHub is a code hosting platform for collaboration and version control.</a:t>
            </a:r>
          </a:p>
          <a:p>
            <a:r>
              <a:rPr lang="en-US" sz="2400" dirty="0" smtClean="0"/>
              <a:t>GitHub </a:t>
            </a:r>
            <a:r>
              <a:rPr lang="en-US" sz="2400" dirty="0"/>
              <a:t>lets you (and others) work together on projects.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GitHub?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48768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GitHub essentials are:</a:t>
            </a:r>
          </a:p>
          <a:p>
            <a:endParaRPr lang="en-US" sz="2400" dirty="0"/>
          </a:p>
          <a:p>
            <a:r>
              <a:rPr lang="en-US" sz="2400" dirty="0"/>
              <a:t>Repositories</a:t>
            </a:r>
          </a:p>
          <a:p>
            <a:r>
              <a:rPr lang="en-US" sz="2400" dirty="0"/>
              <a:t>Branches</a:t>
            </a:r>
          </a:p>
          <a:p>
            <a:r>
              <a:rPr lang="en-US" sz="2400" dirty="0"/>
              <a:t>Commits</a:t>
            </a:r>
          </a:p>
          <a:p>
            <a:r>
              <a:rPr lang="en-US" sz="2400" dirty="0"/>
              <a:t>Pull Requests</a:t>
            </a:r>
          </a:p>
          <a:p>
            <a:r>
              <a:rPr lang="en-US" sz="2400" dirty="0" err="1"/>
              <a:t>Git</a:t>
            </a:r>
            <a:r>
              <a:rPr lang="en-US" sz="2400" dirty="0"/>
              <a:t> (the version control software GitHub is built 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GitHub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essentials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React is a JavaScript library created by Facebook</a:t>
            </a:r>
          </a:p>
          <a:p>
            <a:endParaRPr lang="en-US" sz="2400" dirty="0"/>
          </a:p>
          <a:p>
            <a:r>
              <a:rPr lang="en-US" sz="2400" dirty="0"/>
              <a:t>React is a User Interface (UI) library</a:t>
            </a:r>
          </a:p>
          <a:p>
            <a:endParaRPr lang="en-US" sz="2400" dirty="0"/>
          </a:p>
          <a:p>
            <a:r>
              <a:rPr lang="en-US" sz="2400" dirty="0"/>
              <a:t>React is a tool for building UI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996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04800" y="1434543"/>
            <a:ext cx="5410200" cy="4635163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/>
              <a:t>Vue.js lets you extend HTML with HTML attributes called directives</a:t>
            </a:r>
          </a:p>
          <a:p>
            <a:endParaRPr lang="en-US" sz="2400" dirty="0"/>
          </a:p>
          <a:p>
            <a:r>
              <a:rPr lang="en-US" sz="2400" dirty="0"/>
              <a:t>Vue.js directives offers functionality to HTML applications</a:t>
            </a:r>
          </a:p>
          <a:p>
            <a:endParaRPr lang="en-US" sz="2400" dirty="0"/>
          </a:p>
          <a:p>
            <a:r>
              <a:rPr lang="en-US" sz="2400" dirty="0"/>
              <a:t>Vue.js provides built-in directives and user defined directives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334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What is Vue.js?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46" y="279962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2218</Words>
  <Application>Microsoft Office PowerPoint</Application>
  <PresentationFormat>On-screen Show (4:3)</PresentationFormat>
  <Paragraphs>304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Garamond</vt:lpstr>
      <vt:lpstr>Jost</vt:lpstr>
      <vt:lpstr>Times New Roman</vt:lpstr>
      <vt:lpstr>Verdana</vt:lpstr>
      <vt:lpstr>Wingdings</vt:lpstr>
      <vt:lpstr>Office Theme</vt:lpstr>
      <vt:lpstr>Lesson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1119</cp:revision>
  <dcterms:created xsi:type="dcterms:W3CDTF">2014-04-19T14:31:03Z</dcterms:created>
  <dcterms:modified xsi:type="dcterms:W3CDTF">2023-03-11T11:14:59Z</dcterms:modified>
</cp:coreProperties>
</file>