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44"/>
  </p:notesMasterIdLst>
  <p:sldIdLst>
    <p:sldId id="320" r:id="rId2"/>
    <p:sldId id="502" r:id="rId3"/>
    <p:sldId id="524" r:id="rId4"/>
    <p:sldId id="586" r:id="rId5"/>
    <p:sldId id="525" r:id="rId6"/>
    <p:sldId id="526" r:id="rId7"/>
    <p:sldId id="587" r:id="rId8"/>
    <p:sldId id="588" r:id="rId9"/>
    <p:sldId id="589" r:id="rId10"/>
    <p:sldId id="494" r:id="rId11"/>
    <p:sldId id="527" r:id="rId12"/>
    <p:sldId id="529" r:id="rId13"/>
    <p:sldId id="581" r:id="rId14"/>
    <p:sldId id="582" r:id="rId15"/>
    <p:sldId id="531" r:id="rId16"/>
    <p:sldId id="532" r:id="rId17"/>
    <p:sldId id="533" r:id="rId18"/>
    <p:sldId id="535" r:id="rId19"/>
    <p:sldId id="534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46" r:id="rId31"/>
    <p:sldId id="547" r:id="rId32"/>
    <p:sldId id="548" r:id="rId33"/>
    <p:sldId id="549" r:id="rId34"/>
    <p:sldId id="551" r:id="rId35"/>
    <p:sldId id="552" r:id="rId36"/>
    <p:sldId id="583" r:id="rId37"/>
    <p:sldId id="553" r:id="rId38"/>
    <p:sldId id="584" r:id="rId39"/>
    <p:sldId id="585" r:id="rId40"/>
    <p:sldId id="555" r:id="rId41"/>
    <p:sldId id="556" r:id="rId42"/>
    <p:sldId id="58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0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9CF608-C068-44C3-B62F-7F185EBA9835}" type="slidenum">
              <a:rPr lang="en-US" altLang="en-US" sz="1200" smtClean="0"/>
              <a:pPr/>
              <a:t>42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170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3</a:t>
            </a:r>
            <a:b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</a:b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0070C0"/>
                </a:solidFill>
              </a:rPr>
              <a:t>PHP Introduction</a:t>
            </a:r>
            <a:endParaRPr lang="en-US" sz="54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327151"/>
            <a:ext cx="81343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&lt;html&gt;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 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   &lt;head&gt;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      &lt;title&gt;Hello World&lt;/title&gt;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   &lt;/head&gt;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      &lt;body&gt;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b="1" dirty="0">
                <a:latin typeface="+mj-lt"/>
              </a:rPr>
              <a:t>      </a:t>
            </a:r>
            <a:r>
              <a:rPr lang="en-US" altLang="en-US" sz="3600" b="1" i="1" dirty="0">
                <a:solidFill>
                  <a:srgbClr val="0070C0"/>
                </a:solidFill>
                <a:latin typeface="+mj-lt"/>
              </a:rPr>
              <a:t>&lt;?</a:t>
            </a:r>
            <a:r>
              <a:rPr lang="en-US" altLang="en-US" sz="3600" b="1" i="1" dirty="0" err="1">
                <a:solidFill>
                  <a:srgbClr val="0070C0"/>
                </a:solidFill>
                <a:latin typeface="+mj-lt"/>
              </a:rPr>
              <a:t>php</a:t>
            </a:r>
            <a:r>
              <a:rPr lang="en-US" altLang="en-US" sz="3600" b="1" i="1" dirty="0">
                <a:solidFill>
                  <a:srgbClr val="0070C0"/>
                </a:solidFill>
                <a:latin typeface="+mj-lt"/>
              </a:rPr>
              <a:t> echo "Hello, World!";?&gt;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</a:t>
            </a: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&lt;/body&gt;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Hello World" Script in PHP</a:t>
            </a:r>
          </a:p>
        </p:txBody>
      </p:sp>
    </p:spTree>
    <p:extLst>
      <p:ext uri="{BB962C8B-B14F-4D97-AF65-F5344CB8AC3E}">
        <p14:creationId xmlns:p14="http://schemas.microsoft.com/office/powerpoint/2010/main" val="6598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190625" y="1443131"/>
            <a:ext cx="69151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&lt;?</a:t>
            </a:r>
            <a:r>
              <a:rPr lang="en-US" altLang="en-US" sz="2200" dirty="0" err="1">
                <a:latin typeface="+mj-lt"/>
              </a:rPr>
              <a:t>php</a:t>
            </a:r>
            <a:endParaRPr lang="en-US" altLang="en-US" sz="22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// This is a single-line comment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# This is also a single-line comment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/*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This is a multiple-lines comment block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that spans over multiple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lines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*/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// You can also use comments to leave out parts of a code </a:t>
            </a:r>
            <a:r>
              <a:rPr lang="en-US" altLang="en-US" sz="2200" dirty="0" smtClean="0">
                <a:latin typeface="+mj-lt"/>
              </a:rPr>
              <a:t>line</a:t>
            </a:r>
            <a:endParaRPr lang="en-US" altLang="en-US" sz="22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Commenting PHP Code</a:t>
            </a:r>
          </a:p>
        </p:txBody>
      </p:sp>
    </p:spTree>
    <p:extLst>
      <p:ext uri="{BB962C8B-B14F-4D97-AF65-F5344CB8AC3E}">
        <p14:creationId xmlns:p14="http://schemas.microsoft.com/office/powerpoint/2010/main" val="42319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 PHP Variables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1670447"/>
            <a:ext cx="769620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Variables are "containers" for storing information.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PHP, a variable starts with the $ sign, followed by the name of the variable: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&lt;?</a:t>
            </a:r>
            <a:r>
              <a:rPr lang="en-US" altLang="en-US" sz="2000" dirty="0" err="1">
                <a:solidFill>
                  <a:srgbClr val="0070C0"/>
                </a:solidFill>
                <a:latin typeface="+mj-lt"/>
              </a:rPr>
              <a:t>php</a:t>
            </a:r>
            <a:endParaRPr lang="en-US" altLang="en-US" sz="2000" dirty="0">
              <a:solidFill>
                <a:srgbClr val="0070C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$txt = "Hello world!";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$x = 5;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$y = 10.5;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?&gt;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4495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+mj-lt"/>
              </a:rPr>
              <a:t>After the execution of the statements above, the variable $txt will hold the value Hello world!, the variable $x will hold the value 5, and the variable $y will hold the value 10.5.</a:t>
            </a:r>
          </a:p>
        </p:txBody>
      </p:sp>
    </p:spTree>
    <p:extLst>
      <p:ext uri="{BB962C8B-B14F-4D97-AF65-F5344CB8AC3E}">
        <p14:creationId xmlns:p14="http://schemas.microsoft.com/office/powerpoint/2010/main" val="31437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Rules for PHP Variables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286000"/>
            <a:ext cx="76962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starts with the $ sign, followed by the name of the variable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name must start with a letter or the underscore character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name cannot start with a number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name can only contain alpha-numeric characters and underscores (A-z, 0-9, and _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Variable names are case-sensitive ($age and $AGE are two different variables)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08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Outputting  </a:t>
            </a:r>
            <a:r>
              <a:rPr lang="en-US" sz="4400" b="1" dirty="0">
                <a:solidFill>
                  <a:srgbClr val="0070C0"/>
                </a:solidFill>
                <a:latin typeface="+mj-lt"/>
              </a:rPr>
              <a:t>Variables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1978224"/>
            <a:ext cx="752475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The PHP echo statement is often used to output data to the screen.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The following example will show how to output text and a variable: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&lt;?</a:t>
            </a:r>
            <a:r>
              <a:rPr lang="en-US" altLang="en-US" sz="2000" i="1" dirty="0" err="1">
                <a:solidFill>
                  <a:srgbClr val="0070C0"/>
                </a:solidFill>
                <a:latin typeface="+mj-lt"/>
              </a:rPr>
              <a:t>php</a:t>
            </a:r>
            <a:endParaRPr lang="en-US" altLang="en-US" sz="2000" i="1" dirty="0">
              <a:solidFill>
                <a:srgbClr val="0070C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$txt = "W3Schools.com";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echo "I love $txt!";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?&gt;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3810000"/>
            <a:ext cx="23669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Output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love W3Schools.com!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838200" y="1361079"/>
            <a:ext cx="70104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&lt;?</a:t>
            </a:r>
            <a:r>
              <a:rPr lang="es-ES" altLang="en-US" sz="1800" dirty="0" err="1">
                <a:latin typeface="+mj-lt"/>
              </a:rPr>
              <a:t>php</a:t>
            </a:r>
            <a:endParaRPr lang="es-ES" altLang="en-US" sz="18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$</a:t>
            </a:r>
            <a:r>
              <a:rPr lang="es-ES" altLang="en-US" sz="1800" dirty="0" err="1">
                <a:latin typeface="+mj-lt"/>
              </a:rPr>
              <a:t>txt</a:t>
            </a:r>
            <a:r>
              <a:rPr lang="es-ES" altLang="en-US" sz="1800" dirty="0">
                <a:latin typeface="+mj-lt"/>
              </a:rPr>
              <a:t> = "</a:t>
            </a:r>
            <a:r>
              <a:rPr lang="es-ES" altLang="en-US" sz="1800" dirty="0" err="1">
                <a:latin typeface="+mj-lt"/>
              </a:rPr>
              <a:t>Hello</a:t>
            </a:r>
            <a:r>
              <a:rPr lang="es-ES" altLang="en-US" sz="1800" dirty="0">
                <a:latin typeface="+mj-lt"/>
              </a:rPr>
              <a:t> </a:t>
            </a:r>
            <a:r>
              <a:rPr lang="es-ES" altLang="en-US" sz="1800" dirty="0" err="1">
                <a:latin typeface="+mj-lt"/>
              </a:rPr>
              <a:t>world</a:t>
            </a:r>
            <a:r>
              <a:rPr lang="es-ES" altLang="en-US" sz="1800" dirty="0">
                <a:latin typeface="+mj-lt"/>
              </a:rPr>
              <a:t>!";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$x = 5;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$y = 10.5;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s-ES" altLang="en-US" sz="18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$</a:t>
            </a:r>
            <a:r>
              <a:rPr lang="es-ES" altLang="en-US" sz="1800" dirty="0" err="1">
                <a:latin typeface="+mj-lt"/>
              </a:rPr>
              <a:t>txt</a:t>
            </a:r>
            <a:r>
              <a:rPr lang="es-ES" altLang="en-US" sz="1800" dirty="0">
                <a:latin typeface="+mj-lt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"&lt;</a:t>
            </a:r>
            <a:r>
              <a:rPr lang="es-ES" altLang="en-US" sz="1800" dirty="0" err="1">
                <a:latin typeface="+mj-lt"/>
              </a:rPr>
              <a:t>br</a:t>
            </a:r>
            <a:r>
              <a:rPr lang="es-ES" altLang="en-US" sz="18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$x;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"&lt;</a:t>
            </a:r>
            <a:r>
              <a:rPr lang="es-ES" altLang="en-US" sz="1800" dirty="0" err="1">
                <a:latin typeface="+mj-lt"/>
              </a:rPr>
              <a:t>br</a:t>
            </a:r>
            <a:r>
              <a:rPr lang="es-ES" altLang="en-US" sz="18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$y;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Outputting  </a:t>
            </a:r>
            <a:r>
              <a:rPr lang="en-US" sz="4400" b="1" dirty="0" smtClean="0">
                <a:latin typeface="+mj-lt"/>
              </a:rPr>
              <a:t>Variables(cont.)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2591166"/>
            <a:ext cx="167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Hello world!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10.5 </a:t>
            </a:r>
          </a:p>
        </p:txBody>
      </p:sp>
    </p:spTree>
    <p:extLst>
      <p:ext uri="{BB962C8B-B14F-4D97-AF65-F5344CB8AC3E}">
        <p14:creationId xmlns:p14="http://schemas.microsoft.com/office/powerpoint/2010/main" val="30336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PHP language supports following type of operators.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Arithmetic </a:t>
            </a:r>
            <a:r>
              <a:rPr lang="en-US" altLang="en-US" sz="2400" dirty="0">
                <a:latin typeface="+mj-lt"/>
              </a:rPr>
              <a:t>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Comparison </a:t>
            </a:r>
            <a:r>
              <a:rPr lang="en-US" altLang="en-US" sz="2400" dirty="0">
                <a:latin typeface="+mj-lt"/>
              </a:rPr>
              <a:t>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Logical </a:t>
            </a:r>
            <a:r>
              <a:rPr lang="en-US" altLang="en-US" sz="2400" dirty="0">
                <a:latin typeface="+mj-lt"/>
              </a:rPr>
              <a:t>(or Relational) 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Assignment </a:t>
            </a:r>
            <a:r>
              <a:rPr lang="en-US" altLang="en-US" sz="2400" dirty="0">
                <a:latin typeface="+mj-lt"/>
              </a:rPr>
              <a:t>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Conditional </a:t>
            </a:r>
            <a:r>
              <a:rPr lang="en-US" altLang="en-US" sz="2400" dirty="0">
                <a:latin typeface="+mj-lt"/>
              </a:rPr>
              <a:t>(or ternary)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Operator Types</a:t>
            </a:r>
          </a:p>
        </p:txBody>
      </p:sp>
    </p:spTree>
    <p:extLst>
      <p:ext uri="{BB962C8B-B14F-4D97-AF65-F5344CB8AC3E}">
        <p14:creationId xmlns:p14="http://schemas.microsoft.com/office/powerpoint/2010/main" val="33455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Very often when you write code, you want to perform different actions for different conditions. You can use conditional statements in your code to do this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if statement - executes some code if one condition is true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if...else statement - executes some code if a condition is true and another code if that condition is false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if...elseif...else statement - executes different codes for more than two conditions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switch statement - selects one of many blocks of code to be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5027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if (condition)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condition is true</a:t>
            </a:r>
            <a:r>
              <a:rPr lang="en-US" altLang="en-US" sz="2400" dirty="0" smtClean="0">
                <a:latin typeface="+mj-lt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else </a:t>
            </a:r>
            <a:r>
              <a:rPr lang="en-US" altLang="en-US" sz="2400" dirty="0" smtClean="0">
                <a:latin typeface="+mj-lt"/>
              </a:rPr>
              <a:t>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condition is false</a:t>
            </a:r>
            <a:r>
              <a:rPr lang="en-US" altLang="en-US" sz="2400" dirty="0" smtClean="0">
                <a:latin typeface="+mj-lt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If else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if (condition)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this condition is true;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</a:t>
            </a:r>
            <a:r>
              <a:rPr lang="en-US" altLang="en-US" sz="2400" dirty="0" smtClean="0">
                <a:latin typeface="+mj-lt"/>
              </a:rPr>
              <a:t>else if </a:t>
            </a:r>
            <a:r>
              <a:rPr lang="en-US" altLang="en-US" sz="2400" dirty="0">
                <a:latin typeface="+mj-lt"/>
              </a:rPr>
              <a:t>(condition)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this condition is true;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else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all conditions are false;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if...else if....else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0641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133599"/>
            <a:ext cx="7772400" cy="44053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At the end of this Topic, the learner should be able to:</a:t>
            </a:r>
          </a:p>
          <a:p>
            <a:pPr algn="just"/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PHP code using correct PHP syntax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simple PHP scripts using control statements and loops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simple PHP scripts using arrays, functions.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simple PHP scripts using classes and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18501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Session  Learning Outcomes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905000"/>
            <a:ext cx="5410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$t = date(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($t &lt;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"Have a good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morning!"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($t &lt;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"20"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"Have a 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good </a:t>
            </a:r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"Have a good night!"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Often when you write code, you want the same block of code to run over and over again in a row. </a:t>
            </a:r>
            <a:r>
              <a:rPr lang="en-US" altLang="en-US" sz="2000" i="1" dirty="0" smtClean="0">
                <a:latin typeface="+mj-lt"/>
              </a:rPr>
              <a:t> Instead </a:t>
            </a:r>
            <a:r>
              <a:rPr lang="en-US" altLang="en-US" sz="2000" i="1" dirty="0">
                <a:latin typeface="+mj-lt"/>
              </a:rPr>
              <a:t>of adding several almost equal code-lines in a script, we can use loops to perform a task like this</a:t>
            </a:r>
            <a:r>
              <a:rPr lang="en-US" altLang="en-US" sz="2000" i="1" dirty="0" smtClean="0">
                <a:latin typeface="+mj-lt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i="1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In PHP, we have the following looping statements: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while - loops </a:t>
            </a:r>
            <a:r>
              <a:rPr lang="en-US" altLang="en-US" sz="2000" dirty="0">
                <a:latin typeface="+mj-lt"/>
              </a:rPr>
              <a:t>through a block of code as long as the specified condition is </a:t>
            </a:r>
            <a:r>
              <a:rPr lang="en-US" altLang="en-US" sz="2000" dirty="0" smtClean="0">
                <a:latin typeface="+mj-lt"/>
              </a:rPr>
              <a:t>true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do...while - loops </a:t>
            </a:r>
            <a:r>
              <a:rPr lang="en-US" altLang="en-US" sz="2000" dirty="0">
                <a:latin typeface="+mj-lt"/>
              </a:rPr>
              <a:t>through a block of code once, and then repeats the loop as long as the specified condition is </a:t>
            </a:r>
            <a:r>
              <a:rPr lang="en-US" altLang="en-US" sz="2000" dirty="0" smtClean="0">
                <a:latin typeface="+mj-lt"/>
              </a:rPr>
              <a:t>true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for - loops </a:t>
            </a:r>
            <a:r>
              <a:rPr lang="en-US" altLang="en-US" sz="2000" dirty="0">
                <a:latin typeface="+mj-lt"/>
              </a:rPr>
              <a:t>through a block of code a specified number of times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foreach </a:t>
            </a:r>
            <a:r>
              <a:rPr lang="en-US" altLang="en-US" sz="2000" dirty="0">
                <a:latin typeface="+mj-lt"/>
              </a:rPr>
              <a:t>- loops through a block of code for each element in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Loops</a:t>
            </a:r>
          </a:p>
        </p:txBody>
      </p:sp>
    </p:spTree>
    <p:extLst>
      <p:ext uri="{BB962C8B-B14F-4D97-AF65-F5344CB8AC3E}">
        <p14:creationId xmlns:p14="http://schemas.microsoft.com/office/powerpoint/2010/main" val="31394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while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069" y="15240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while loop executes a block of code as long as the specified condition is true.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while (condition is true) {</a:t>
            </a:r>
          </a:p>
          <a:p>
            <a:r>
              <a:rPr lang="en-US" dirty="0"/>
              <a:t>    code to be executed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59310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n-lt"/>
              </a:rPr>
              <a:t>Example</a:t>
            </a:r>
          </a:p>
          <a:p>
            <a:r>
              <a:rPr lang="en-US" sz="1400" dirty="0">
                <a:latin typeface="+mn-lt"/>
              </a:rPr>
              <a:t>&lt;?</a:t>
            </a:r>
            <a:r>
              <a:rPr lang="en-US" sz="1400" dirty="0" err="1">
                <a:latin typeface="+mn-lt"/>
              </a:rPr>
              <a:t>php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$x = 1;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while($x &lt;= 5) {</a:t>
            </a:r>
          </a:p>
          <a:p>
            <a:r>
              <a:rPr lang="en-US" sz="1400" dirty="0">
                <a:latin typeface="+mn-lt"/>
              </a:rPr>
              <a:t>    echo "The number is: $x &lt;</a:t>
            </a:r>
            <a:r>
              <a:rPr lang="en-US" sz="1400" dirty="0" err="1">
                <a:latin typeface="+mn-lt"/>
              </a:rPr>
              <a:t>br</a:t>
            </a:r>
            <a:r>
              <a:rPr lang="en-US" sz="1400" dirty="0">
                <a:latin typeface="+mn-lt"/>
              </a:rPr>
              <a:t>&gt;";</a:t>
            </a:r>
          </a:p>
          <a:p>
            <a:r>
              <a:rPr lang="en-US" sz="1400" dirty="0">
                <a:latin typeface="+mn-lt"/>
              </a:rPr>
              <a:t>    $x++;</a:t>
            </a:r>
          </a:p>
          <a:p>
            <a:r>
              <a:rPr lang="en-US" sz="1400" dirty="0">
                <a:latin typeface="+mn-lt"/>
              </a:rPr>
              <a:t>}</a:t>
            </a:r>
          </a:p>
          <a:p>
            <a:r>
              <a:rPr lang="en-US" sz="1400" dirty="0">
                <a:latin typeface="+mn-lt"/>
              </a:rPr>
              <a:t>?&gt;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597" y="4653281"/>
            <a:ext cx="2723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The number is: 1</a:t>
            </a:r>
          </a:p>
          <a:p>
            <a:r>
              <a:rPr lang="en-US" dirty="0">
                <a:latin typeface="+mj-lt"/>
              </a:rPr>
              <a:t>The number is: 2</a:t>
            </a:r>
          </a:p>
          <a:p>
            <a:r>
              <a:rPr lang="en-US" dirty="0">
                <a:latin typeface="+mj-lt"/>
              </a:rPr>
              <a:t>The number is: 3</a:t>
            </a:r>
          </a:p>
          <a:p>
            <a:r>
              <a:rPr lang="en-US" dirty="0">
                <a:latin typeface="+mj-lt"/>
              </a:rPr>
              <a:t>The number is: 4</a:t>
            </a:r>
          </a:p>
          <a:p>
            <a:r>
              <a:rPr lang="en-US" dirty="0">
                <a:latin typeface="+mj-lt"/>
              </a:rPr>
              <a:t>The number is: 5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9961" y="2504204"/>
            <a:ext cx="42808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example below first sets a variable $x to 1 ($x = 1). Then, the while loop will continue to run as long as $x is less than, or equal to 5 ($x &lt;= 5). $x will increase by 1 each time the loop runs ($x++):</a:t>
            </a:r>
          </a:p>
        </p:txBody>
      </p:sp>
    </p:spTree>
    <p:extLst>
      <p:ext uri="{BB962C8B-B14F-4D97-AF65-F5344CB8AC3E}">
        <p14:creationId xmlns:p14="http://schemas.microsoft.com/office/powerpoint/2010/main" val="24053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The do...while loop will always execute the block of code once, it will then check the condition, and repeat the loop while the specified condition is true</a:t>
            </a:r>
            <a:r>
              <a:rPr lang="en-US" altLang="en-US" sz="2000" i="1" dirty="0" smtClean="0">
                <a:latin typeface="+mj-lt"/>
              </a:rPr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i="1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do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 while (condition is 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do...while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6818" y="2590800"/>
            <a:ext cx="47499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latin typeface="+mj-lt"/>
              </a:rPr>
              <a:t>The example below first sets a variable $x to 1 ($x = 1). Then, the do while loop will write some output, and then increment the variable $x with 1. Then the condition is checked (is $x less than, or equal to 5?), and the loop will continue to run as long as $x is less than, or equal to 5: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7045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$x = 1;</a:t>
            </a:r>
          </a:p>
          <a:p>
            <a:endParaRPr lang="en-US" sz="1400" dirty="0"/>
          </a:p>
          <a:p>
            <a:r>
              <a:rPr lang="en-US" sz="1400" dirty="0"/>
              <a:t>do {</a:t>
            </a:r>
          </a:p>
          <a:p>
            <a:r>
              <a:rPr lang="en-US" sz="1400" dirty="0"/>
              <a:t>    echo "The number is: $x 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r>
              <a:rPr lang="en-US" sz="1400" dirty="0"/>
              <a:t>    $x++;</a:t>
            </a:r>
          </a:p>
          <a:p>
            <a:r>
              <a:rPr lang="en-US" sz="1400" dirty="0"/>
              <a:t>} while ($x &lt;= 5);</a:t>
            </a:r>
          </a:p>
          <a:p>
            <a:r>
              <a:rPr lang="en-US" sz="1400" dirty="0"/>
              <a:t>?&gt;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1075" y="481180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n-lt"/>
              </a:rPr>
              <a:t>The number is: 1</a:t>
            </a:r>
          </a:p>
          <a:p>
            <a:r>
              <a:rPr lang="en-US" sz="1400" dirty="0">
                <a:latin typeface="+mn-lt"/>
              </a:rPr>
              <a:t>The number is: 2</a:t>
            </a:r>
          </a:p>
          <a:p>
            <a:r>
              <a:rPr lang="en-US" sz="1400" dirty="0">
                <a:latin typeface="+mn-lt"/>
              </a:rPr>
              <a:t>The number is: 3</a:t>
            </a:r>
          </a:p>
          <a:p>
            <a:r>
              <a:rPr lang="en-US" sz="1400" dirty="0">
                <a:latin typeface="+mn-lt"/>
              </a:rPr>
              <a:t>The number is: 4</a:t>
            </a:r>
          </a:p>
          <a:p>
            <a:r>
              <a:rPr lang="en-US" sz="1400" dirty="0">
                <a:latin typeface="+mn-lt"/>
              </a:rPr>
              <a:t>The number is: 5 </a:t>
            </a:r>
          </a:p>
        </p:txBody>
      </p:sp>
    </p:spTree>
    <p:extLst>
      <p:ext uri="{BB962C8B-B14F-4D97-AF65-F5344CB8AC3E}">
        <p14:creationId xmlns:p14="http://schemas.microsoft.com/office/powerpoint/2010/main" val="6408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Notice that in a do while loop the condition is tested AFTER executing the statements within the loop. </a:t>
            </a:r>
            <a:endParaRPr lang="en-US" altLang="en-US" sz="2000" dirty="0" smtClean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This </a:t>
            </a:r>
            <a:r>
              <a:rPr lang="en-US" altLang="en-US" sz="2000" dirty="0">
                <a:latin typeface="+mj-lt"/>
              </a:rPr>
              <a:t>means that the do while loop would execute its statements at least once, even if the condition is false the first time.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example above sets the $x variable to 1, then it runs the loop, and then the condition is checked: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i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do...while </a:t>
            </a:r>
            <a:r>
              <a:rPr lang="en-US" sz="4400" b="1" dirty="0" smtClean="0">
                <a:latin typeface="+mj-lt"/>
              </a:rPr>
              <a:t>Loop(cont.)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2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for loop is used when you know in advance how many times the script should run.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 (init counter; test counter; increment counter)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Parameters: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init counter: Initialize the loop counter value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test counter: Evaluated for each loop iteration. If it evaluates to TRUE, the loop continues. If it evaluates to FALSE, the loop ends.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increment counter: Increases the loop counter value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example below displays the numbers from 0 to 10: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for Loop</a:t>
            </a:r>
          </a:p>
        </p:txBody>
      </p:sp>
    </p:spTree>
    <p:extLst>
      <p:ext uri="{BB962C8B-B14F-4D97-AF65-F5344CB8AC3E}">
        <p14:creationId xmlns:p14="http://schemas.microsoft.com/office/powerpoint/2010/main" val="42583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&lt;!DOCTYPE 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r>
              <a:rPr lang="en-US" altLang="en-US" sz="2000" dirty="0">
                <a:latin typeface="+mj-lt"/>
              </a:rPr>
              <a:t>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 ($x = 0; $x &lt;= 5; $x++)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"The number is: $x 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286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The number is: 0</a:t>
            </a:r>
          </a:p>
          <a:p>
            <a:r>
              <a:rPr lang="en-US" dirty="0"/>
              <a:t>The number is: 1</a:t>
            </a:r>
          </a:p>
          <a:p>
            <a:r>
              <a:rPr lang="en-US" dirty="0"/>
              <a:t>The number is: 2</a:t>
            </a:r>
          </a:p>
          <a:p>
            <a:r>
              <a:rPr lang="en-US" dirty="0"/>
              <a:t>The number is: 3</a:t>
            </a:r>
          </a:p>
          <a:p>
            <a:r>
              <a:rPr lang="en-US" dirty="0"/>
              <a:t>The number is: 4</a:t>
            </a:r>
          </a:p>
          <a:p>
            <a:r>
              <a:rPr lang="en-US" dirty="0"/>
              <a:t>The number is</a:t>
            </a:r>
            <a:r>
              <a:rPr lang="en-US"/>
              <a:t>: </a:t>
            </a:r>
            <a:r>
              <a:rPr lang="en-US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foreach loop works only on arrays, and is used to loop through each key/value pair in an array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foreach ($array as $value)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 every loop iteration, the value of the current array element is assigned to $value and the array pointer is moved by one, until it reaches the last array element.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following example demonstrates a loop that will output the values of the given array ($colors):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foreach Loop</a:t>
            </a:r>
          </a:p>
        </p:txBody>
      </p:sp>
    </p:spTree>
    <p:extLst>
      <p:ext uri="{BB962C8B-B14F-4D97-AF65-F5344CB8AC3E}">
        <p14:creationId xmlns:p14="http://schemas.microsoft.com/office/powerpoint/2010/main" val="7698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62000" y="1361079"/>
            <a:ext cx="77533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&lt;!DOCTYPE 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r>
              <a:rPr lang="en-US" altLang="en-US" sz="2000" dirty="0">
                <a:latin typeface="+mj-lt"/>
              </a:rPr>
              <a:t>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$colors = array("red", "green", "blue", "yellow");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foreach ($colors as $value)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"$value 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3845199"/>
            <a:ext cx="251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red</a:t>
            </a:r>
          </a:p>
          <a:p>
            <a:r>
              <a:rPr lang="en-US" dirty="0"/>
              <a:t>green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15954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real power of PHP comes from its functions; it has more than 1000 built-in functions.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Besides the built-in PHP functions, we can create our own functions.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function is a block of statements that can be used repeatedly in a program.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function will not execute immediately when a page loads.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function will be executed by a call to the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5 Functions</a:t>
            </a:r>
          </a:p>
        </p:txBody>
      </p:sp>
    </p:spTree>
    <p:extLst>
      <p:ext uri="{BB962C8B-B14F-4D97-AF65-F5344CB8AC3E}">
        <p14:creationId xmlns:p14="http://schemas.microsoft.com/office/powerpoint/2010/main" val="42197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600201"/>
            <a:ext cx="7983794" cy="493871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Hypertext Preprocessor (PHP) is a programming language that allows web developers to create dynamic content that interacts with databases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 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server side scripting language that is embedded in HTML</a:t>
            </a:r>
            <a:endParaRPr lang="en-US" alt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Used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for developing web based software applications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user-defined function declaration starts with the word function</a:t>
            </a:r>
            <a:r>
              <a:rPr lang="en-US" altLang="en-US" sz="2000" dirty="0" smtClean="0">
                <a:latin typeface="+mj-lt"/>
              </a:rPr>
              <a:t>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function </a:t>
            </a:r>
            <a:r>
              <a:rPr lang="en-US" altLang="en-US" sz="2000" b="1" dirty="0" err="1">
                <a:solidFill>
                  <a:srgbClr val="0070C0"/>
                </a:solidFill>
                <a:latin typeface="+mj-lt"/>
              </a:rPr>
              <a:t>functionName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()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} </a:t>
            </a:r>
            <a:endParaRPr lang="en-US" altLang="en-US" sz="20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i="1" dirty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PHP  function names can start with a letter or underscore (not a number</a:t>
            </a:r>
            <a:r>
              <a:rPr lang="en-US" altLang="en-US" sz="2000" dirty="0" smtClean="0">
                <a:latin typeface="+mj-lt"/>
              </a:rPr>
              <a:t>).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Always give the function a name that reflects what the function does.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Function names are NOT case-sensitive in PHP.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5 </a:t>
            </a:r>
            <a:r>
              <a:rPr lang="en-US" sz="4400" b="1" dirty="0" smtClean="0">
                <a:latin typeface="+mj-lt"/>
              </a:rPr>
              <a:t>Functions(cont.)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7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function </a:t>
            </a:r>
            <a:r>
              <a:rPr lang="en-US" altLang="en-US" sz="2000" dirty="0" err="1">
                <a:latin typeface="+mj-lt"/>
              </a:rPr>
              <a:t>writeMsg</a:t>
            </a:r>
            <a:r>
              <a:rPr lang="en-US" altLang="en-US" sz="2000" dirty="0">
                <a:latin typeface="+mj-lt"/>
              </a:rPr>
              <a:t>()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echo </a:t>
            </a:r>
            <a:r>
              <a:rPr lang="en-US" altLang="en-US" sz="2000" dirty="0" smtClean="0">
                <a:latin typeface="+mj-lt"/>
              </a:rPr>
              <a:t>“ </a:t>
            </a:r>
            <a:r>
              <a:rPr lang="en-US" altLang="en-US" sz="2000" smtClean="0">
                <a:latin typeface="+mj-lt"/>
              </a:rPr>
              <a:t>Technical University";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latin typeface="+mj-lt"/>
              </a:rPr>
              <a:t>writeMsg</a:t>
            </a:r>
            <a:r>
              <a:rPr lang="en-US" altLang="en-US" sz="2000" dirty="0">
                <a:latin typeface="+mj-lt"/>
              </a:rPr>
              <a:t>(); // call the function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5573" y="36576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+mj-lt"/>
              </a:rPr>
              <a:t>In the example below, we create a function named "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writeMsg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()". The opening curly brace ( { ) indicates the beginning of the function code and the closing curly brace ( } ) indicates the end of the function. The function outputs "Hello world!".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 To call the function, just write its name:</a:t>
            </a:r>
          </a:p>
        </p:txBody>
      </p:sp>
    </p:spTree>
    <p:extLst>
      <p:ext uri="{BB962C8B-B14F-4D97-AF65-F5344CB8AC3E}">
        <p14:creationId xmlns:p14="http://schemas.microsoft.com/office/powerpoint/2010/main" val="16559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To let a function return a value, use the return statement: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Example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function sum($x, $y)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$z = $x + $y;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return $z;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"5 + 10 = " . sum(5, 10) . "&lt;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"7 + 13 = " . sum(7, 13) . "&lt;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"2 + 4 = " . sum(2, 4);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Functions - Returning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3137015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5 + 10 = 15</a:t>
            </a:r>
          </a:p>
          <a:p>
            <a:r>
              <a:rPr lang="en-US" dirty="0"/>
              <a:t>7 + 13 = 20</a:t>
            </a:r>
          </a:p>
          <a:p>
            <a:r>
              <a:rPr lang="en-US" dirty="0"/>
              <a:t>2 + 4 = 6 </a:t>
            </a:r>
          </a:p>
        </p:txBody>
      </p:sp>
    </p:spTree>
    <p:extLst>
      <p:ext uri="{BB962C8B-B14F-4D97-AF65-F5344CB8AC3E}">
        <p14:creationId xmlns:p14="http://schemas.microsoft.com/office/powerpoint/2010/main" val="30855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021080" y="1797845"/>
            <a:ext cx="7524750" cy="3948113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array is a data structure that stores one or more similar type of values in a single value.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array stores multiple values in one single variable: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 Arrays Introduction</a:t>
            </a:r>
          </a:p>
        </p:txBody>
      </p:sp>
    </p:spTree>
    <p:extLst>
      <p:ext uri="{BB962C8B-B14F-4D97-AF65-F5344CB8AC3E}">
        <p14:creationId xmlns:p14="http://schemas.microsoft.com/office/powerpoint/2010/main" val="988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array called cars storing  four cars variables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array(“Nissan", “Toyota", “Mazda");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"I like " . $cars[0] . ", " . $cars[1] . " and " . $cars[2] . ".";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581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Output</a:t>
            </a:r>
          </a:p>
          <a:p>
            <a:r>
              <a:rPr lang="en-US" dirty="0" smtClean="0">
                <a:latin typeface="+mj-lt"/>
              </a:rPr>
              <a:t>I </a:t>
            </a:r>
            <a:r>
              <a:rPr lang="en-US" dirty="0">
                <a:latin typeface="+mj-lt"/>
              </a:rPr>
              <a:t>like Nissan, Toyota  and Mazda</a:t>
            </a:r>
          </a:p>
        </p:txBody>
      </p:sp>
    </p:spTree>
    <p:extLst>
      <p:ext uri="{BB962C8B-B14F-4D97-AF65-F5344CB8AC3E}">
        <p14:creationId xmlns:p14="http://schemas.microsoft.com/office/powerpoint/2010/main" val="38965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In PHP, there are three types of arrays: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Indexed arrays - Arrays with a numeric index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Associative arrays - Arrays with named keys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Multidimensional arrays - Arrays containing one or more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Types of Arrays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2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133747" y="1978255"/>
            <a:ext cx="7524750" cy="4180479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count() function is used to return the length (the number of elements) of an array: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Example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array("Volvo", "BMW", "Toyota");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count($cars);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Get The Length of an Array - The count() Function</a:t>
            </a:r>
          </a:p>
        </p:txBody>
      </p:sp>
    </p:spTree>
    <p:extLst>
      <p:ext uri="{BB962C8B-B14F-4D97-AF65-F5344CB8AC3E}">
        <p14:creationId xmlns:p14="http://schemas.microsoft.com/office/powerpoint/2010/main" val="39398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There are two ways to create indexed arrays: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The index can be assigned automatically (index always starts at 0), like this: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array("Volvo", "BMW", "Toyota</a:t>
            </a:r>
            <a:r>
              <a:rPr lang="en-US" altLang="en-US" sz="2000" dirty="0" smtClean="0">
                <a:latin typeface="+mj-lt"/>
              </a:rPr>
              <a:t>");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or the index can be assigned manually: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$cars[0] = "Volvo";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$cars[1] = "BMW";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$cars[2] = "Toyota";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+mj-lt"/>
              </a:rPr>
              <a:t>PHP Indexed Arrays</a:t>
            </a:r>
          </a:p>
        </p:txBody>
      </p:sp>
    </p:spTree>
    <p:extLst>
      <p:ext uri="{BB962C8B-B14F-4D97-AF65-F5344CB8AC3E}">
        <p14:creationId xmlns:p14="http://schemas.microsoft.com/office/powerpoint/2010/main" val="13466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following example creates an indexed array named $cars, assigns three elements to it, and then prints a text containing the array values</a:t>
            </a:r>
            <a:r>
              <a:rPr lang="en-US" altLang="en-US" sz="2000" dirty="0" smtClean="0">
                <a:latin typeface="+mj-lt"/>
              </a:rPr>
              <a:t>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$cars =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"Toyota"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"I like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 and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altLang="en-US" sz="20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+mj-lt"/>
              </a:rPr>
              <a:t>PHP Indexed </a:t>
            </a:r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Arrays(cont.)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6023" y="4648200"/>
            <a:ext cx="3095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like Volvo, BMW and Toyota.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All </a:t>
            </a:r>
            <a:r>
              <a:rPr lang="en-US" altLang="en-US" sz="2000" dirty="0">
                <a:latin typeface="+mj-lt"/>
              </a:rPr>
              <a:t>the values of an indexed </a:t>
            </a:r>
            <a:r>
              <a:rPr lang="en-US" altLang="en-US" sz="2000" dirty="0" smtClean="0">
                <a:latin typeface="+mj-lt"/>
              </a:rPr>
              <a:t>array can be printed by Looping through he array </a:t>
            </a:r>
            <a:r>
              <a:rPr lang="en-US" altLang="en-US" sz="2000" dirty="0">
                <a:latin typeface="+mj-lt"/>
              </a:rPr>
              <a:t>like this: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Example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array("Volvo", "BMW", "Toyota");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</a:t>
            </a:r>
            <a:r>
              <a:rPr lang="en-US" altLang="en-US" sz="2000" dirty="0" err="1">
                <a:latin typeface="+mj-lt"/>
              </a:rPr>
              <a:t>arrlength</a:t>
            </a:r>
            <a:r>
              <a:rPr lang="en-US" altLang="en-US" sz="2000" dirty="0">
                <a:latin typeface="+mj-lt"/>
              </a:rPr>
              <a:t> = count($cars);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for($x = 0; $x &lt; $</a:t>
            </a:r>
            <a:r>
              <a:rPr lang="en-US" altLang="en-US" sz="2000" dirty="0" err="1">
                <a:latin typeface="+mj-lt"/>
              </a:rPr>
              <a:t>arrlength</a:t>
            </a:r>
            <a:r>
              <a:rPr lang="en-US" altLang="en-US" sz="2000" dirty="0">
                <a:latin typeface="+mj-lt"/>
              </a:rPr>
              <a:t>; $x++)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$cars[$x];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"&lt;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Looping through </a:t>
            </a:r>
            <a:r>
              <a:rPr lang="en-US" sz="4400" b="1" dirty="0">
                <a:solidFill>
                  <a:srgbClr val="0070C0"/>
                </a:solidFill>
                <a:latin typeface="+mj-lt"/>
              </a:rPr>
              <a:t>an Indexed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6544" y="4572000"/>
            <a:ext cx="9028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Output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Volvo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BMW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Toyota.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600201"/>
            <a:ext cx="7983794" cy="493871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Before you continue you should have a basic understanding of the following: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HTML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endParaRPr lang="en-US" alt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4033067"/>
            <a:ext cx="65341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is powerful enough to be at the core of the biggest blogging system on the web (WordPress)!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deep enough to run large social networks!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also easy enough to be a beginner's first server side language!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Associative arrays are arrays that use named keys that you assign to them.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keys show the position of the elements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values  are the assigned to </a:t>
            </a:r>
            <a:r>
              <a:rPr lang="en-US" altLang="en-US" sz="2000" dirty="0" smtClean="0">
                <a:latin typeface="+mj-lt"/>
              </a:rPr>
              <a:t>keys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There are two ways to create an associative array: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 = array("Peter"=&gt;"35", "Ben"=&gt;"37", "Joe"=&gt;"43");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000" dirty="0">
                <a:latin typeface="+mj-lt"/>
              </a:rPr>
              <a:t>O</a:t>
            </a:r>
            <a:r>
              <a:rPr lang="en-US" altLang="en-US" sz="2000" dirty="0" smtClean="0">
                <a:latin typeface="+mj-lt"/>
              </a:rPr>
              <a:t>r: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$age['Peter'] = "35";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$age['Ben'] = "37";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$age['Joe'] = "43";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702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 = array("Peter"=&gt;"35", "Ben"=&gt;"37", "Joe"=&gt;"43");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"Peter is " . $age['Peter'] . " years old.";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Output</a:t>
            </a:r>
          </a:p>
          <a:p>
            <a:r>
              <a:rPr lang="en-US" i="1" dirty="0" smtClean="0"/>
              <a:t>Peter </a:t>
            </a:r>
            <a:r>
              <a:rPr lang="en-US" i="1" dirty="0"/>
              <a:t>is 35 years old</a:t>
            </a:r>
          </a:p>
        </p:txBody>
      </p:sp>
    </p:spTree>
    <p:extLst>
      <p:ext uri="{BB962C8B-B14F-4D97-AF65-F5344CB8AC3E}">
        <p14:creationId xmlns:p14="http://schemas.microsoft.com/office/powerpoint/2010/main" val="12433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467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>
              <a:buNone/>
            </a:pPr>
            <a:r>
              <a:rPr lang="en-US" altLang="en-US" sz="60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end</a:t>
            </a:r>
          </a:p>
          <a:p>
            <a:pPr marL="0" indent="0" algn="ctr">
              <a:buNone/>
            </a:pPr>
            <a:r>
              <a:rPr lang="en-US" altLang="en-US" sz="60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endParaRPr lang="en-GB" altLang="en-US" sz="6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3ACD5A-BBE1-4B29-A80B-889DC22F99D3}" type="datetime1">
              <a:rPr lang="en-US"/>
              <a:pPr>
                <a:defRPr/>
              </a:pPr>
              <a:t>6/12/2023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7AFD8-11F3-4DD1-8CC4-0AD0980C372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327151"/>
            <a:ext cx="81343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generate dynamic page content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create, open, read, write, delete, and close files on the server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collect form data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send and receive cookies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add, delete, modify data in your database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be used to control user-access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encrypt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Applications of PHP</a:t>
            </a:r>
          </a:p>
        </p:txBody>
      </p:sp>
    </p:spTree>
    <p:extLst>
      <p:ext uri="{BB962C8B-B14F-4D97-AF65-F5344CB8AC3E}">
        <p14:creationId xmlns:p14="http://schemas.microsoft.com/office/powerpoint/2010/main" val="24813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327151"/>
            <a:ext cx="81343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&lt;?</a:t>
            </a:r>
            <a:r>
              <a:rPr lang="en-US" altLang="en-US" sz="24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php</a:t>
            </a:r>
            <a:r>
              <a:rPr lang="en-US" altLang="en-US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en-US" sz="2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b="1" i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PHP </a:t>
            </a:r>
            <a:r>
              <a:rPr lang="en-US" altLang="en-US" sz="2400" b="1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goes here </a:t>
            </a:r>
            <a:endParaRPr lang="en-US" altLang="en-US" sz="2400" b="1" i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400" b="1" i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?&gt;</a:t>
            </a:r>
            <a:endParaRPr lang="en-US" altLang="en-US" sz="2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 algn="just">
              <a:spcBef>
                <a:spcPct val="0"/>
              </a:spcBef>
              <a:buFont typeface="+mj-lt"/>
              <a:buAutoNum type="romanLcPeriod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 algn="just">
              <a:spcBef>
                <a:spcPct val="0"/>
              </a:spcBef>
              <a:buFont typeface="+mj-lt"/>
              <a:buAutoNum type="romanLcPeriod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&lt;?   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PHP code goes here ?&gt;</a:t>
            </a:r>
          </a:p>
          <a:p>
            <a:pPr marL="514350" indent="-514350" algn="just">
              <a:spcBef>
                <a:spcPct val="0"/>
              </a:spcBef>
              <a:buFont typeface="+mj-lt"/>
              <a:buAutoNum type="romanLcPeriod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 algn="just">
              <a:spcBef>
                <a:spcPct val="0"/>
              </a:spcBef>
              <a:buFont typeface="+mj-lt"/>
              <a:buAutoNum type="romanLcPeriod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&lt;script language = "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php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"&gt; </a:t>
            </a:r>
            <a:r>
              <a:rPr lang="en-US" alt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PHP code goes here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&lt;/script&gt;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2102" y="579175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PHP Syntax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PHP 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files can contain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text, HTML, CSS, JavaScript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, and PHP </a:t>
            </a:r>
            <a:r>
              <a:rPr lang="en-US" alt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code is executed on the server, and the result is returned to the browser as plain </a:t>
            </a:r>
            <a:r>
              <a:rPr lang="en-US" alt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HTML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files have extension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".</a:t>
            </a:r>
            <a:r>
              <a:rPr lang="en-US" altLang="en-US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php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809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a PHP File?</a:t>
            </a:r>
          </a:p>
        </p:txBody>
      </p:sp>
    </p:spTree>
    <p:extLst>
      <p:ext uri="{BB962C8B-B14F-4D97-AF65-F5344CB8AC3E}">
        <p14:creationId xmlns:p14="http://schemas.microsoft.com/office/powerpoint/2010/main" val="26968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is much faster than the previous popular stable release (PHP 5.6)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has improved Error Handling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stricter Type Declarations for function arguments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new operators (like the spaceship operator: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&lt;=&gt;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en-US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809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What's new in PHP 7</a:t>
            </a:r>
          </a:p>
        </p:txBody>
      </p:sp>
    </p:spTree>
    <p:extLst>
      <p:ext uri="{BB962C8B-B14F-4D97-AF65-F5344CB8AC3E}">
        <p14:creationId xmlns:p14="http://schemas.microsoft.com/office/powerpoint/2010/main" val="6205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is much faster than the previous popular stable release (PHP 5.6)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has improved Error Handling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stricter Type Declarations for function arguments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new operators (like the spaceship operator: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&lt;=&gt;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en-US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809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What's new in PHP 7</a:t>
            </a:r>
          </a:p>
        </p:txBody>
      </p:sp>
    </p:spTree>
    <p:extLst>
      <p:ext uri="{BB962C8B-B14F-4D97-AF65-F5344CB8AC3E}">
        <p14:creationId xmlns:p14="http://schemas.microsoft.com/office/powerpoint/2010/main" val="20382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3671</TotalTime>
  <Words>2685</Words>
  <Application>Microsoft Office PowerPoint</Application>
  <PresentationFormat>On-screen Show (4:3)</PresentationFormat>
  <Paragraphs>497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Garamond</vt:lpstr>
      <vt:lpstr>Times New Roman</vt:lpstr>
      <vt:lpstr>Verdana</vt:lpstr>
      <vt:lpstr>Wingdings</vt:lpstr>
      <vt:lpstr>Office Theme</vt:lpstr>
      <vt:lpstr>Lesson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1133</cp:revision>
  <dcterms:created xsi:type="dcterms:W3CDTF">2014-04-19T14:31:03Z</dcterms:created>
  <dcterms:modified xsi:type="dcterms:W3CDTF">2023-06-12T04:10:54Z</dcterms:modified>
</cp:coreProperties>
</file>