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28"/>
  </p:notesMasterIdLst>
  <p:sldIdLst>
    <p:sldId id="320" r:id="rId2"/>
    <p:sldId id="528" r:id="rId3"/>
    <p:sldId id="527" r:id="rId4"/>
    <p:sldId id="529" r:id="rId5"/>
    <p:sldId id="530" r:id="rId6"/>
    <p:sldId id="531" r:id="rId7"/>
    <p:sldId id="536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7" r:id="rId24"/>
    <p:sldId id="553" r:id="rId25"/>
    <p:sldId id="554" r:id="rId26"/>
    <p:sldId id="40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8530" autoAdjust="0"/>
  </p:normalViewPr>
  <p:slideViewPr>
    <p:cSldViewPr>
      <p:cViewPr varScale="1">
        <p:scale>
          <a:sx n="65" d="100"/>
          <a:sy n="65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5E4E7-3C5D-4979-BDAA-BA19FB033EC5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0F97-CD07-43AB-90A3-8266D2250A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C0B08-8F53-4ACC-927F-7EFFCBB5822C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F594BE-7EF0-41C8-B194-3A2608F876DA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49455-3F9A-426A-B33D-D8700210D5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73CA-1033-45C5-B97A-4ED28890D78F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4D60F-FD11-4EDB-AC20-A9FC4E2876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FAAB1-3541-4FD7-8ECB-A38D23E14E4A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317D8-E52C-48E8-A816-E1A5FC01198B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2276E-4244-403B-87D1-8FB3F6340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C0F36-F598-4A93-BA0D-8FF69A875551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EDF12-82B4-4B62-9024-86A31AD1BE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4D213-3574-403A-9AF9-D37FA23E3F6D}" type="datetime1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5028E-1E23-4055-96B0-9F2F1446DB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B8AAF-D2FD-476F-930F-65A1222F6ABE}" type="datetime1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D2CF1-DFBD-4EC7-863E-8D9913A2B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60CC0-E8AA-474F-AA30-83D960D6214D}" type="datetime1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BD1A-6034-445E-91A1-CD65F41DBC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4E0E2-10C8-4C8D-B72E-1B9D0E8D7A71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F02A-D40E-4668-8C5E-1AE704F72B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70267-5208-45A3-8B8F-BA293B37113F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9C8C1-4D4D-4256-B4E0-3C2553F981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E68B8A-672B-4E0B-86AE-1C12EB3D623D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663039-4CDA-45BC-AB21-C3918EF10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31" y="882649"/>
            <a:ext cx="815340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>
                <a:effectLst/>
                <a:latin typeface="Garamond" panose="02020404030301010803" pitchFamily="18" charset="0"/>
                <a:cs typeface="Times New Roman" pitchFamily="18" charset="0"/>
              </a:rPr>
              <a:t>Lesson 8</a:t>
            </a:r>
            <a:endParaRPr lang="en-US" sz="4000" b="1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886" y="1981200"/>
            <a:ext cx="8001000" cy="3886200"/>
          </a:xfrm>
        </p:spPr>
        <p:txBody>
          <a:bodyPr>
            <a:noAutofit/>
          </a:bodyPr>
          <a:lstStyle/>
          <a:p>
            <a:endParaRPr lang="en-GB" sz="5400" b="1" dirty="0" smtClean="0"/>
          </a:p>
          <a:p>
            <a:r>
              <a:rPr lang="en-GB" sz="5400" b="1" dirty="0" smtClean="0"/>
              <a:t>Introduction to Laravel</a:t>
            </a:r>
          </a:p>
          <a:p>
            <a:r>
              <a:rPr lang="en-GB" sz="5400" b="1" dirty="0" smtClean="0"/>
              <a:t>PHP Framework</a:t>
            </a:r>
            <a:endParaRPr lang="en-US" sz="5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orbel" panose="020B0503020204020204" pitchFamily="34" charset="0"/>
              </a:rPr>
              <a:t>The App </a:t>
            </a:r>
            <a:r>
              <a:rPr lang="en-US" sz="4400" b="1" dirty="0" smtClean="0">
                <a:latin typeface="Corbel" panose="020B0503020204020204" pitchFamily="34" charset="0"/>
              </a:rPr>
              <a:t>Directory</a:t>
            </a:r>
            <a:endParaRPr lang="en-US" sz="4400" b="1" dirty="0">
              <a:latin typeface="Corbel" panose="020B0503020204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45936"/>
              </p:ext>
            </p:extLst>
          </p:nvPr>
        </p:nvGraphicFramePr>
        <p:xfrm>
          <a:off x="767443" y="1981200"/>
          <a:ext cx="7886700" cy="40157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Directory</a:t>
                      </a:r>
                      <a:endParaRPr lang="en-US" sz="2400" b="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Purpose</a:t>
                      </a:r>
                      <a:endParaRPr lang="en-US" sz="2400" b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Console</a:t>
                      </a:r>
                      <a:endParaRPr lang="en-US" sz="24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This directory contains all Artisan commands which are created by us. </a:t>
                      </a:r>
                      <a:endParaRPr lang="en-US" sz="2400" dirty="0" smtClean="0">
                        <a:effectLst/>
                      </a:endParaRPr>
                    </a:p>
                    <a:p>
                      <a:pPr algn="l" fontAlgn="base"/>
                      <a:r>
                        <a:rPr lang="en-US" sz="2400" dirty="0" smtClean="0">
                          <a:effectLst/>
                        </a:rPr>
                        <a:t>These </a:t>
                      </a:r>
                      <a:r>
                        <a:rPr lang="en-US" sz="2400" dirty="0">
                          <a:effectLst/>
                        </a:rPr>
                        <a:t>commands can be generated using the </a:t>
                      </a:r>
                      <a:r>
                        <a:rPr lang="en-US" sz="2400" dirty="0" err="1">
                          <a:effectLst/>
                        </a:rPr>
                        <a:t>php</a:t>
                      </a:r>
                      <a:r>
                        <a:rPr lang="en-US" sz="2400" dirty="0">
                          <a:effectLst/>
                        </a:rPr>
                        <a:t> artisan </a:t>
                      </a:r>
                      <a:r>
                        <a:rPr lang="en-US" sz="2400" dirty="0" smtClean="0">
                          <a:effectLst/>
                        </a:rPr>
                        <a:t>make: command</a:t>
                      </a:r>
                      <a:r>
                        <a:rPr lang="en-US" sz="2400" dirty="0">
                          <a:effectLst/>
                        </a:rPr>
                        <a:t> command.</a:t>
                      </a:r>
                      <a:endParaRPr lang="en-US" sz="2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Exceptions</a:t>
                      </a:r>
                      <a:endParaRPr lang="en-US" sz="24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This directory contains the application’s exception handling files. </a:t>
                      </a:r>
                      <a:endParaRPr lang="en-US" sz="2400" dirty="0" smtClean="0">
                        <a:effectLst/>
                      </a:endParaRPr>
                    </a:p>
                    <a:p>
                      <a:pPr algn="l" fontAlgn="base"/>
                      <a:r>
                        <a:rPr lang="en-US" sz="2400" dirty="0" smtClean="0">
                          <a:effectLst/>
                        </a:rPr>
                        <a:t>Here </a:t>
                      </a:r>
                      <a:r>
                        <a:rPr lang="en-US" sz="2400" dirty="0">
                          <a:effectLst/>
                        </a:rPr>
                        <a:t>you can create your own specific exceptions to be thrown by our application.</a:t>
                      </a:r>
                      <a:endParaRPr lang="en-US" sz="2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5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orbel" panose="020B0503020204020204" pitchFamily="34" charset="0"/>
              </a:rPr>
              <a:t>The App </a:t>
            </a:r>
            <a:r>
              <a:rPr lang="en-US" sz="4400" b="1" dirty="0" smtClean="0">
                <a:latin typeface="Corbel" panose="020B0503020204020204" pitchFamily="34" charset="0"/>
              </a:rPr>
              <a:t>Directory(cont.)</a:t>
            </a:r>
            <a:endParaRPr lang="en-US" sz="4400" b="1" dirty="0">
              <a:latin typeface="Corbel" panose="020B05030202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15554"/>
              </p:ext>
            </p:extLst>
          </p:nvPr>
        </p:nvGraphicFramePr>
        <p:xfrm>
          <a:off x="704850" y="1725932"/>
          <a:ext cx="7886700" cy="47625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Http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342900" indent="-34290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This directory contains our controllers, middleware, and form requests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</a:p>
                    <a:p>
                      <a:pPr marL="342900" indent="-34290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Almost all of the backend to handle requests entering our application will be placed here.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Providers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342900" indent="-34290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This directory contains all of the service providers for the application.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342900" indent="-34290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Service </a:t>
                      </a:r>
                      <a:r>
                        <a:rPr lang="en-US" sz="2000" dirty="0">
                          <a:effectLst/>
                        </a:rPr>
                        <a:t>providers bootstrap our application by making services available to us by registering them.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Broadcasting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342900" indent="-34290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This directory is not there by default but can be created by using the </a:t>
                      </a:r>
                      <a:r>
                        <a:rPr lang="en-US" sz="2000" dirty="0" err="1">
                          <a:effectLst/>
                        </a:rPr>
                        <a:t>php</a:t>
                      </a:r>
                      <a:r>
                        <a:rPr lang="en-US" sz="2000" dirty="0">
                          <a:effectLst/>
                        </a:rPr>
                        <a:t> artisan </a:t>
                      </a:r>
                      <a:r>
                        <a:rPr lang="en-US" sz="2000" dirty="0" err="1">
                          <a:effectLst/>
                        </a:rPr>
                        <a:t>make:channel</a:t>
                      </a:r>
                      <a:r>
                        <a:rPr lang="en-US" sz="2000" dirty="0">
                          <a:effectLst/>
                        </a:rPr>
                        <a:t> command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</a:p>
                    <a:p>
                      <a:pPr marL="342900" indent="-34290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It contains all of the broadcast channel classes for our application to broadcast your events.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6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orbel" panose="020B0503020204020204" pitchFamily="34" charset="0"/>
              </a:rPr>
              <a:t>The App </a:t>
            </a:r>
            <a:r>
              <a:rPr lang="en-US" sz="4400" b="1" dirty="0" smtClean="0">
                <a:latin typeface="Corbel" panose="020B0503020204020204" pitchFamily="34" charset="0"/>
              </a:rPr>
              <a:t>Directory(cont.)</a:t>
            </a:r>
            <a:endParaRPr lang="en-US" sz="4400" b="1" dirty="0">
              <a:latin typeface="Corbel" panose="020B0503020204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47889"/>
              </p:ext>
            </p:extLst>
          </p:nvPr>
        </p:nvGraphicFramePr>
        <p:xfrm>
          <a:off x="836386" y="1828800"/>
          <a:ext cx="7886700" cy="38481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Events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This directory is not there by default but can be created by using the </a:t>
                      </a:r>
                      <a:r>
                        <a:rPr lang="en-US" sz="2000" dirty="0" err="1">
                          <a:effectLst/>
                        </a:rPr>
                        <a:t>php</a:t>
                      </a:r>
                      <a:r>
                        <a:rPr lang="en-US" sz="2000" dirty="0">
                          <a:effectLst/>
                        </a:rPr>
                        <a:t> artisan </a:t>
                      </a:r>
                      <a:r>
                        <a:rPr lang="en-US" sz="2000" dirty="0" err="1">
                          <a:effectLst/>
                        </a:rPr>
                        <a:t>make:event</a:t>
                      </a:r>
                      <a:r>
                        <a:rPr lang="en-US" sz="2000" dirty="0">
                          <a:effectLst/>
                        </a:rPr>
                        <a:t> command.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285750" indent="-2857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This </a:t>
                      </a:r>
                      <a:r>
                        <a:rPr lang="en-US" sz="2000" dirty="0">
                          <a:effectLst/>
                        </a:rPr>
                        <a:t>directory contains event classes which can be used to give signals to other parts of the application or vice-versa.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Jobs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This directory is not there by default but can be created by using the </a:t>
                      </a:r>
                      <a:r>
                        <a:rPr lang="en-US" sz="2000" dirty="0" err="1">
                          <a:effectLst/>
                        </a:rPr>
                        <a:t>php</a:t>
                      </a:r>
                      <a:r>
                        <a:rPr lang="en-US" sz="2000" dirty="0">
                          <a:effectLst/>
                        </a:rPr>
                        <a:t> artisan </a:t>
                      </a:r>
                      <a:r>
                        <a:rPr lang="en-US" sz="2000" dirty="0" err="1">
                          <a:effectLst/>
                        </a:rPr>
                        <a:t>make:job</a:t>
                      </a:r>
                      <a:r>
                        <a:rPr lang="en-US" sz="2000" dirty="0">
                          <a:effectLst/>
                        </a:rPr>
                        <a:t> command.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285750" indent="-2857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This </a:t>
                      </a:r>
                      <a:r>
                        <a:rPr lang="en-US" sz="2000" dirty="0">
                          <a:effectLst/>
                        </a:rPr>
                        <a:t>directory contains lineup jobs for our application.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Listeners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This directory is not there by default but can be created by using the </a:t>
                      </a:r>
                      <a:r>
                        <a:rPr lang="en-US" sz="2000" dirty="0" err="1">
                          <a:effectLst/>
                        </a:rPr>
                        <a:t>php</a:t>
                      </a:r>
                      <a:r>
                        <a:rPr lang="en-US" sz="2000" dirty="0">
                          <a:effectLst/>
                        </a:rPr>
                        <a:t> artisan </a:t>
                      </a:r>
                      <a:r>
                        <a:rPr lang="en-US" sz="2000" dirty="0" err="1">
                          <a:effectLst/>
                        </a:rPr>
                        <a:t>make:listener</a:t>
                      </a:r>
                      <a:r>
                        <a:rPr lang="en-US" sz="2000" dirty="0">
                          <a:effectLst/>
                        </a:rPr>
                        <a:t> command.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285750" indent="-2857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This </a:t>
                      </a:r>
                      <a:r>
                        <a:rPr lang="en-US" sz="2000" dirty="0">
                          <a:effectLst/>
                        </a:rPr>
                        <a:t>directory contains the classes that handle our events.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1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orbel" panose="020B0503020204020204" pitchFamily="34" charset="0"/>
              </a:rPr>
              <a:t>The App </a:t>
            </a:r>
            <a:r>
              <a:rPr lang="en-US" sz="4400" b="1" dirty="0" smtClean="0">
                <a:latin typeface="Corbel" panose="020B0503020204020204" pitchFamily="34" charset="0"/>
              </a:rPr>
              <a:t>Directory(cont.)</a:t>
            </a:r>
            <a:endParaRPr lang="en-US" sz="4400" b="1" dirty="0">
              <a:latin typeface="Corbel" panose="020B05030202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74982"/>
              </p:ext>
            </p:extLst>
          </p:nvPr>
        </p:nvGraphicFramePr>
        <p:xfrm>
          <a:off x="609600" y="1361113"/>
          <a:ext cx="7905750" cy="49339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50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5645">
                <a:tc>
                  <a:txBody>
                    <a:bodyPr/>
                    <a:lstStyle/>
                    <a:p>
                      <a:pPr marL="0" indent="0" algn="just" fontAlgn="base">
                        <a:buFontTx/>
                        <a:buNone/>
                      </a:pPr>
                      <a:r>
                        <a:rPr lang="en-US" sz="1600" b="1" dirty="0">
                          <a:effectLst/>
                        </a:rPr>
                        <a:t>Mail</a:t>
                      </a:r>
                    </a:p>
                  </a:txBody>
                  <a:tcPr marL="92189" marR="92189" marT="129065" marB="129065" anchor="ctr"/>
                </a:tc>
                <a:tc>
                  <a:txBody>
                    <a:bodyPr/>
                    <a:lstStyle/>
                    <a:p>
                      <a:pPr marL="171450" indent="-1714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This directory is not there by default but can be created by using the </a:t>
                      </a:r>
                      <a:r>
                        <a:rPr lang="en-US" sz="1600" dirty="0" err="1">
                          <a:effectLst/>
                        </a:rPr>
                        <a:t>php</a:t>
                      </a:r>
                      <a:r>
                        <a:rPr lang="en-US" sz="1600" dirty="0">
                          <a:effectLst/>
                        </a:rPr>
                        <a:t> artisan </a:t>
                      </a:r>
                      <a:r>
                        <a:rPr lang="en-US" sz="1600" dirty="0" err="1">
                          <a:effectLst/>
                        </a:rPr>
                        <a:t>make:mail</a:t>
                      </a:r>
                      <a:r>
                        <a:rPr lang="en-US" sz="1600" dirty="0">
                          <a:effectLst/>
                        </a:rPr>
                        <a:t> command. 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171450" indent="-1714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</a:rPr>
                        <a:t>This </a:t>
                      </a:r>
                      <a:r>
                        <a:rPr lang="en-US" sz="1600" dirty="0">
                          <a:effectLst/>
                        </a:rPr>
                        <a:t>directory contains all of our classes that represent emails sent by application.</a:t>
                      </a:r>
                      <a:endParaRPr lang="en-US" sz="1600" b="0" dirty="0">
                        <a:effectLst/>
                      </a:endParaRPr>
                    </a:p>
                  </a:txBody>
                  <a:tcPr marL="92189" marR="92189" marT="129065" marB="12906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645">
                <a:tc>
                  <a:txBody>
                    <a:bodyPr/>
                    <a:lstStyle/>
                    <a:p>
                      <a:pPr marL="0" indent="0" algn="just" fontAlgn="base">
                        <a:buFontTx/>
                        <a:buNone/>
                      </a:pPr>
                      <a:r>
                        <a:rPr lang="en-US" sz="1600" b="1" dirty="0">
                          <a:effectLst/>
                        </a:rPr>
                        <a:t>Notifications</a:t>
                      </a:r>
                    </a:p>
                  </a:txBody>
                  <a:tcPr marL="92189" marR="92189" marT="129065" marB="129065" anchor="ctr"/>
                </a:tc>
                <a:tc>
                  <a:txBody>
                    <a:bodyPr/>
                    <a:lstStyle/>
                    <a:p>
                      <a:pPr marL="171450" indent="-1714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This directory is not there by default but can be created by using the </a:t>
                      </a:r>
                      <a:r>
                        <a:rPr lang="en-US" sz="1600" dirty="0" err="1">
                          <a:effectLst/>
                        </a:rPr>
                        <a:t>php</a:t>
                      </a:r>
                      <a:r>
                        <a:rPr lang="en-US" sz="1600" dirty="0">
                          <a:effectLst/>
                        </a:rPr>
                        <a:t> artisan </a:t>
                      </a:r>
                      <a:r>
                        <a:rPr lang="en-US" sz="1600" dirty="0" err="1">
                          <a:effectLst/>
                        </a:rPr>
                        <a:t>make:notification</a:t>
                      </a:r>
                      <a:r>
                        <a:rPr lang="en-US" sz="1600" dirty="0">
                          <a:effectLst/>
                        </a:rPr>
                        <a:t> command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</a:p>
                    <a:p>
                      <a:pPr marL="171450" indent="-1714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This directory contains all of the “transactional” notifications that are sent by our application.</a:t>
                      </a:r>
                      <a:endParaRPr lang="en-US" sz="1600" b="0" dirty="0">
                        <a:effectLst/>
                      </a:endParaRPr>
                    </a:p>
                  </a:txBody>
                  <a:tcPr marL="92189" marR="92189" marT="129065" marB="1290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0024">
                <a:tc>
                  <a:txBody>
                    <a:bodyPr/>
                    <a:lstStyle/>
                    <a:p>
                      <a:pPr marL="0" indent="0" algn="just" fontAlgn="base">
                        <a:buFontTx/>
                        <a:buNone/>
                      </a:pPr>
                      <a:r>
                        <a:rPr lang="en-US" sz="1600" b="1" dirty="0">
                          <a:effectLst/>
                        </a:rPr>
                        <a:t>Policies</a:t>
                      </a:r>
                    </a:p>
                  </a:txBody>
                  <a:tcPr marL="92189" marR="92189" marT="129065" marB="129065" anchor="ctr"/>
                </a:tc>
                <a:tc>
                  <a:txBody>
                    <a:bodyPr/>
                    <a:lstStyle/>
                    <a:p>
                      <a:pPr marL="171450" indent="-1714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This directory is not there by default but can be created by using the </a:t>
                      </a:r>
                      <a:r>
                        <a:rPr lang="en-US" sz="1600" dirty="0" err="1">
                          <a:effectLst/>
                        </a:rPr>
                        <a:t>php</a:t>
                      </a:r>
                      <a:r>
                        <a:rPr lang="en-US" sz="1600" dirty="0">
                          <a:effectLst/>
                        </a:rPr>
                        <a:t> artisan </a:t>
                      </a:r>
                      <a:r>
                        <a:rPr lang="en-US" sz="1600" dirty="0" err="1">
                          <a:effectLst/>
                        </a:rPr>
                        <a:t>make:policy</a:t>
                      </a:r>
                      <a:r>
                        <a:rPr lang="en-US" sz="1600" dirty="0">
                          <a:effectLst/>
                        </a:rPr>
                        <a:t> command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</a:p>
                    <a:p>
                      <a:pPr marL="171450" indent="-1714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This directory contains the authorization policy classes which are used to determine if a user can access or change a specific data or not.</a:t>
                      </a:r>
                      <a:endParaRPr lang="en-US" sz="1600" b="0" dirty="0">
                        <a:effectLst/>
                      </a:endParaRPr>
                    </a:p>
                  </a:txBody>
                  <a:tcPr marL="92189" marR="92189" marT="129065" marB="1290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0024">
                <a:tc>
                  <a:txBody>
                    <a:bodyPr/>
                    <a:lstStyle/>
                    <a:p>
                      <a:pPr marL="0" indent="0" algn="just" fontAlgn="base">
                        <a:buFontTx/>
                        <a:buNone/>
                      </a:pPr>
                      <a:r>
                        <a:rPr lang="en-US" sz="1600" b="1" dirty="0">
                          <a:effectLst/>
                        </a:rPr>
                        <a:t>Rules</a:t>
                      </a:r>
                    </a:p>
                  </a:txBody>
                  <a:tcPr marL="92189" marR="92189" marT="129065" marB="129065" anchor="ctr"/>
                </a:tc>
                <a:tc>
                  <a:txBody>
                    <a:bodyPr/>
                    <a:lstStyle/>
                    <a:p>
                      <a:pPr marL="171450" indent="-1714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This directory is not there by default but can be created by using the </a:t>
                      </a:r>
                      <a:r>
                        <a:rPr lang="en-US" sz="1600" dirty="0" err="1">
                          <a:effectLst/>
                        </a:rPr>
                        <a:t>php</a:t>
                      </a:r>
                      <a:r>
                        <a:rPr lang="en-US" sz="1600" dirty="0">
                          <a:effectLst/>
                        </a:rPr>
                        <a:t> artisan </a:t>
                      </a:r>
                      <a:r>
                        <a:rPr lang="en-US" sz="1600" dirty="0" err="1">
                          <a:effectLst/>
                        </a:rPr>
                        <a:t>make:rule</a:t>
                      </a:r>
                      <a:r>
                        <a:rPr lang="en-US" sz="1600" dirty="0">
                          <a:effectLst/>
                        </a:rPr>
                        <a:t> command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</a:p>
                    <a:p>
                      <a:pPr marL="171450" indent="-1714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This directory contains the self-created validation rule objects which are used to encapsulate complicated validation logic in a simple object.</a:t>
                      </a:r>
                      <a:endParaRPr lang="en-US" sz="1600" b="0" dirty="0">
                        <a:effectLst/>
                      </a:endParaRPr>
                    </a:p>
                  </a:txBody>
                  <a:tcPr marL="92189" marR="92189" marT="129065" marB="1290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1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</a:t>
            </a:r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app.php </a:t>
            </a:r>
            <a:r>
              <a:rPr lang="en-US" sz="2800" dirty="0">
                <a:cs typeface="Times New Roman" pitchFamily="18" charset="0"/>
              </a:rPr>
              <a:t>from where the whole framework bootstraps. </a:t>
            </a:r>
            <a:endParaRPr lang="en-US" sz="2800" dirty="0" smtClean="0">
              <a:cs typeface="Times New Roman" pitchFamily="18" charset="0"/>
            </a:endParaRPr>
          </a:p>
          <a:p>
            <a:pPr algn="just"/>
            <a:endParaRPr lang="en-US" sz="2800" dirty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also contains the cache directory which is used to store framework generated files for </a:t>
            </a:r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performance optimization.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7982" y="569999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The Bootstrap Directory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39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904999"/>
            <a:ext cx="7983794" cy="463391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all the configuration files related to database, mail, session, services, etc.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762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</a:t>
            </a:r>
            <a:r>
              <a:rPr lang="en-US" sz="4400" b="1" dirty="0" err="1" smtClean="0">
                <a:solidFill>
                  <a:srgbClr val="002060"/>
                </a:solidFill>
                <a:latin typeface="+mn-lt"/>
              </a:rPr>
              <a:t>config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 directory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13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2057399"/>
            <a:ext cx="7983794" cy="448151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database migrations, model factories, and seeds.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8150" y="838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database Directory 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42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752599"/>
            <a:ext cx="7983794" cy="4786313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the </a:t>
            </a:r>
            <a:r>
              <a:rPr lang="en-US" sz="2800" dirty="0" err="1">
                <a:cs typeface="Times New Roman" pitchFamily="18" charset="0"/>
              </a:rPr>
              <a:t>index.php</a:t>
            </a:r>
            <a:r>
              <a:rPr lang="en-US" sz="2800" dirty="0">
                <a:cs typeface="Times New Roman" pitchFamily="18" charset="0"/>
              </a:rPr>
              <a:t> file which is the entry point and handles all requests received by the application and configures </a:t>
            </a:r>
            <a:r>
              <a:rPr lang="en-US" sz="2800" dirty="0" err="1">
                <a:cs typeface="Times New Roman" pitchFamily="18" charset="0"/>
              </a:rPr>
              <a:t>autoloading</a:t>
            </a:r>
            <a:r>
              <a:rPr lang="en-US" sz="2800" dirty="0">
                <a:cs typeface="Times New Roman" pitchFamily="18" charset="0"/>
              </a:rPr>
              <a:t> too. </a:t>
            </a:r>
            <a:endParaRPr lang="en-US" sz="2800" dirty="0" smtClean="0">
              <a:cs typeface="Times New Roman" pitchFamily="18" charset="0"/>
            </a:endParaRPr>
          </a:p>
          <a:p>
            <a:pPr algn="just"/>
            <a:endParaRPr lang="en-US" sz="2800" dirty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Apart </a:t>
            </a:r>
            <a:r>
              <a:rPr lang="en-US" sz="2800" dirty="0">
                <a:cs typeface="Times New Roman" pitchFamily="18" charset="0"/>
              </a:rPr>
              <a:t>from this, this directory also contains assets used in the application like images, javaScript, and CSS.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800594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public 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irectory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2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752599"/>
            <a:ext cx="7983794" cy="478631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the frontend of the application. </a:t>
            </a:r>
            <a:endParaRPr lang="en-US" sz="2800" dirty="0" smtClean="0">
              <a:cs typeface="Times New Roman" pitchFamily="18" charset="0"/>
            </a:endParaRPr>
          </a:p>
          <a:p>
            <a:pPr algn="just"/>
            <a:endParaRPr lang="en-US" sz="2800" dirty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All </a:t>
            </a:r>
            <a:r>
              <a:rPr lang="en-US" sz="2800" dirty="0">
                <a:cs typeface="Times New Roman" pitchFamily="18" charset="0"/>
              </a:rPr>
              <a:t>the HTML code which makes the frontend of application is present here in the form of Blade templates which is a templating engine Laravel comes with.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795678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 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resources 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Directory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45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2057399"/>
            <a:ext cx="7983794" cy="448151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all the route definitions of the application.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8150" y="762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routes 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directory: </a:t>
            </a:r>
          </a:p>
        </p:txBody>
      </p:sp>
    </p:spTree>
    <p:extLst>
      <p:ext uri="{BB962C8B-B14F-4D97-AF65-F5344CB8AC3E}">
        <p14:creationId xmlns:p14="http://schemas.microsoft.com/office/powerpoint/2010/main" val="21800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At the end of this Session/Topic, the Learner should be able to:</a:t>
            </a:r>
          </a:p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marL="857250" lvl="1" indent="-514350" algn="just">
              <a:buFont typeface="+mj-lt"/>
              <a:buAutoNum type="romanLcPeriod"/>
            </a:pPr>
            <a:r>
              <a:rPr lang="en-US" sz="2500" dirty="0">
                <a:cs typeface="Times New Roman" pitchFamily="18" charset="0"/>
              </a:rPr>
              <a:t>Define the term web </a:t>
            </a:r>
            <a:r>
              <a:rPr lang="en-US" sz="2500" dirty="0" smtClean="0">
                <a:cs typeface="Times New Roman" pitchFamily="18" charset="0"/>
              </a:rPr>
              <a:t>application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500" dirty="0" smtClean="0">
                <a:cs typeface="Times New Roman" pitchFamily="18" charset="0"/>
              </a:rPr>
              <a:t>Define a web application framework such as Laravel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500" dirty="0" smtClean="0">
                <a:cs typeface="Times New Roman" pitchFamily="18" charset="0"/>
              </a:rPr>
              <a:t>Install Laravel Version 8 in a windows WAMP server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500" dirty="0" smtClean="0">
                <a:cs typeface="Times New Roman" pitchFamily="18" charset="0"/>
              </a:rPr>
              <a:t>Configure the Laravel .env File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500" dirty="0" smtClean="0">
                <a:cs typeface="Times New Roman" pitchFamily="18" charset="0"/>
              </a:rPr>
              <a:t>Create Basic Routes, Controllers and  Views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500" dirty="0" smtClean="0">
                <a:cs typeface="Times New Roman" pitchFamily="18" charset="0"/>
              </a:rPr>
              <a:t>Create a GitHub account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500" dirty="0" smtClean="0">
                <a:cs typeface="Times New Roman" pitchFamily="18" charset="0"/>
              </a:rPr>
              <a:t>Push your Code to </a:t>
            </a:r>
            <a:r>
              <a:rPr lang="en-US" sz="2500" dirty="0" err="1" smtClean="0">
                <a:cs typeface="Times New Roman" pitchFamily="18" charset="0"/>
              </a:rPr>
              <a:t>Git</a:t>
            </a:r>
            <a:r>
              <a:rPr lang="en-US" sz="2500" dirty="0" smtClean="0">
                <a:cs typeface="Times New Roman" pitchFamily="18" charset="0"/>
              </a:rPr>
              <a:t>-Hub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Session One  Learning Objectives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39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2057400"/>
            <a:ext cx="7983794" cy="448151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the compiled Blade templates, file based sessions, file caches, and other files generated by framework.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1503" y="952994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storage Directory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5539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904999"/>
            <a:ext cx="7983794" cy="463391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all of our automated tests which are required to ensure that the application is working as per expectations or not.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0105" y="838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 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tests 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Directory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1452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828799"/>
            <a:ext cx="7983794" cy="471011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all the dependencies downloaded through Composer needed by our framework.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876794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vendor 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irectory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2391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Middleware provide a convenient mechanism for filtering or examining HTTP requests entering your application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For example, Laravel includes a middleware that verifies if the user of your application is authenticated.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If </a:t>
            </a:r>
            <a:r>
              <a:rPr lang="en-US" sz="2400" dirty="0">
                <a:latin typeface="+mj-lt"/>
                <a:cs typeface="Times New Roman" pitchFamily="18" charset="0"/>
              </a:rPr>
              <a:t>the user is not authenticated, the middleware will redirect the user to the login screen.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However</a:t>
            </a:r>
            <a:r>
              <a:rPr lang="en-US" sz="2400" dirty="0">
                <a:latin typeface="+mj-lt"/>
                <a:cs typeface="Times New Roman" pitchFamily="18" charset="0"/>
              </a:rPr>
              <a:t>, if the user is authenticated, the middleware will allow the request to proceed further into the application. </a:t>
            </a:r>
            <a:endParaRPr lang="en-US" sz="24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M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iddleware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95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cs typeface="Times New Roman" pitchFamily="18" charset="0"/>
              </a:rPr>
              <a:t>The entry point for all requests to a Laravel application is the </a:t>
            </a:r>
            <a:r>
              <a:rPr lang="en-US" sz="2800" i="1" dirty="0">
                <a:solidFill>
                  <a:srgbClr val="0070C0"/>
                </a:solidFill>
                <a:cs typeface="Times New Roman" pitchFamily="18" charset="0"/>
              </a:rPr>
              <a:t>public/</a:t>
            </a:r>
            <a:r>
              <a:rPr lang="en-US" sz="2800" i="1" dirty="0" err="1">
                <a:solidFill>
                  <a:srgbClr val="0070C0"/>
                </a:solidFill>
                <a:cs typeface="Times New Roman" pitchFamily="18" charset="0"/>
              </a:rPr>
              <a:t>index.php</a:t>
            </a:r>
            <a:r>
              <a:rPr lang="en-US" sz="2800" i="1" dirty="0">
                <a:solidFill>
                  <a:srgbClr val="0070C0"/>
                </a:solidFill>
                <a:cs typeface="Times New Roman" pitchFamily="18" charset="0"/>
              </a:rPr>
              <a:t> file</a:t>
            </a:r>
            <a:r>
              <a:rPr lang="en-US" sz="2800" i="1" dirty="0" smtClean="0">
                <a:solidFill>
                  <a:srgbClr val="0070C0"/>
                </a:solidFill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All requests are directed to this file by your web server (Apache / Nginx) configuration. </a:t>
            </a:r>
            <a:endParaRPr lang="en-US" sz="2800" dirty="0" smtClean="0">
              <a:cs typeface="Times New Roman" pitchFamily="18" charset="0"/>
            </a:endParaRPr>
          </a:p>
          <a:p>
            <a:pPr algn="just"/>
            <a:endParaRPr lang="en-US" sz="2800" dirty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i="1" dirty="0" err="1">
                <a:solidFill>
                  <a:srgbClr val="0070C0"/>
                </a:solidFill>
                <a:cs typeface="Times New Roman" pitchFamily="18" charset="0"/>
              </a:rPr>
              <a:t>index.php</a:t>
            </a:r>
            <a:r>
              <a:rPr lang="en-US" sz="2800" i="1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file doesn't contain much code. </a:t>
            </a:r>
            <a:endParaRPr lang="en-US" sz="2800" dirty="0" smtClean="0">
              <a:cs typeface="Times New Roman" pitchFamily="18" charset="0"/>
            </a:endParaRPr>
          </a:p>
          <a:p>
            <a:pPr algn="just"/>
            <a:endParaRPr lang="en-US" sz="2800" dirty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Rather</a:t>
            </a:r>
            <a:r>
              <a:rPr lang="en-US" sz="2800" dirty="0">
                <a:cs typeface="Times New Roman" pitchFamily="18" charset="0"/>
              </a:rPr>
              <a:t>, it is a starting point for </a:t>
            </a:r>
            <a:r>
              <a:rPr lang="en-US" sz="2800" i="1" dirty="0">
                <a:solidFill>
                  <a:srgbClr val="0070C0"/>
                </a:solidFill>
                <a:cs typeface="Times New Roman" pitchFamily="18" charset="0"/>
              </a:rPr>
              <a:t>loading the rest of the framework.</a:t>
            </a:r>
            <a:endParaRPr lang="en-US" sz="2500" b="1" i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Request Lifecycle</a:t>
            </a:r>
          </a:p>
        </p:txBody>
      </p:sp>
    </p:spTree>
    <p:extLst>
      <p:ext uri="{BB962C8B-B14F-4D97-AF65-F5344CB8AC3E}">
        <p14:creationId xmlns:p14="http://schemas.microsoft.com/office/powerpoint/2010/main" val="10626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b="1" dirty="0" err="1">
                <a:solidFill>
                  <a:srgbClr val="0070C0"/>
                </a:solidFill>
                <a:cs typeface="Times New Roman" pitchFamily="18" charset="0"/>
              </a:rPr>
              <a:t>index.php</a:t>
            </a:r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file loads the Composer generated </a:t>
            </a:r>
            <a:r>
              <a:rPr lang="en-US" sz="2800" b="1" i="1" dirty="0">
                <a:solidFill>
                  <a:srgbClr val="0070C0"/>
                </a:solidFill>
                <a:cs typeface="Times New Roman" pitchFamily="18" charset="0"/>
              </a:rPr>
              <a:t>autoloader definition</a:t>
            </a:r>
            <a:r>
              <a:rPr lang="en-US" sz="2800" dirty="0">
                <a:cs typeface="Times New Roman" pitchFamily="18" charset="0"/>
              </a:rPr>
              <a:t>, and then retrieves an instance of the Laravel application from </a:t>
            </a:r>
            <a:r>
              <a:rPr lang="en-US" sz="2800" i="1" dirty="0">
                <a:solidFill>
                  <a:srgbClr val="0070C0"/>
                </a:solidFill>
                <a:cs typeface="Times New Roman" pitchFamily="18" charset="0"/>
              </a:rPr>
              <a:t>bootstrap/</a:t>
            </a:r>
            <a:r>
              <a:rPr lang="en-US" sz="2800" i="1" dirty="0" err="1">
                <a:solidFill>
                  <a:srgbClr val="0070C0"/>
                </a:solidFill>
                <a:cs typeface="Times New Roman" pitchFamily="18" charset="0"/>
              </a:rPr>
              <a:t>app.php</a:t>
            </a:r>
            <a:r>
              <a:rPr lang="en-US" sz="2800" i="1" dirty="0">
                <a:solidFill>
                  <a:srgbClr val="0070C0"/>
                </a:solidFill>
                <a:cs typeface="Times New Roman" pitchFamily="18" charset="0"/>
              </a:rPr>
              <a:t>. </a:t>
            </a:r>
            <a:endParaRPr lang="en-US" sz="2800" i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algn="just"/>
            <a:endParaRPr lang="en-US" sz="2800" i="1" dirty="0">
              <a:solidFill>
                <a:srgbClr val="0070C0"/>
              </a:solidFill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dirty="0">
                <a:cs typeface="Times New Roman" pitchFamily="18" charset="0"/>
              </a:rPr>
              <a:t>first action taken by Laravel itself is to create an instance of the application / service container.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Request 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Lifecycle(cont.)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82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solidFill>
                  <a:srgbClr val="002060"/>
                </a:solidFill>
                <a:effectLst/>
              </a:rPr>
              <a:t>The end</a:t>
            </a:r>
            <a:br>
              <a:rPr lang="en-US" sz="8800" b="1" dirty="0" smtClean="0">
                <a:solidFill>
                  <a:srgbClr val="002060"/>
                </a:solidFill>
                <a:effectLst/>
              </a:rPr>
            </a:br>
            <a:r>
              <a:rPr lang="en-US" sz="8800" b="1" dirty="0" smtClean="0">
                <a:solidFill>
                  <a:srgbClr val="002060"/>
                </a:solidFill>
                <a:effectLst/>
              </a:rPr>
              <a:t>Thank you</a:t>
            </a:r>
            <a:endParaRPr lang="en-US" sz="8800" b="1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 lnSpcReduction="10000"/>
          </a:bodyPr>
          <a:lstStyle/>
          <a:p>
            <a:pPr algn="just"/>
            <a:endParaRPr lang="en-US" sz="2400" b="1" dirty="0" smtClean="0"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cs typeface="Times New Roman" pitchFamily="18" charset="0"/>
              </a:rPr>
              <a:t>Laravel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is a free, open source PHP web application framework, designed for the development of model-view-controller (MVC) web applications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cs typeface="Times New Roman" pitchFamily="18" charset="0"/>
            </a:endParaRPr>
          </a:p>
          <a:p>
            <a:pPr algn="just"/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Larave</a:t>
            </a:r>
            <a:r>
              <a:rPr lang="en-US" sz="2400" dirty="0">
                <a:cs typeface="Times New Roman" pitchFamily="18" charset="0"/>
              </a:rPr>
              <a:t>l allows you to develop applications which are flexible, user-friendly and clean. </a:t>
            </a:r>
            <a:endParaRPr lang="en-US" sz="2400" dirty="0" smtClean="0">
              <a:cs typeface="Times New Roman" pitchFamily="18" charset="0"/>
            </a:endParaRPr>
          </a:p>
          <a:p>
            <a:pPr algn="just"/>
            <a:endParaRPr lang="en-US" sz="2400" dirty="0">
              <a:cs typeface="Times New Roman" pitchFamily="18" charset="0"/>
            </a:endParaRPr>
          </a:p>
          <a:p>
            <a:pPr algn="just"/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pe-requiste for this course  is the knowledge of PHP, </a:t>
            </a:r>
            <a:r>
              <a:rPr lang="en-US" sz="2400" dirty="0" smtClean="0">
                <a:cs typeface="Times New Roman" pitchFamily="18" charset="0"/>
              </a:rPr>
              <a:t>JavaScript, </a:t>
            </a:r>
            <a:r>
              <a:rPr lang="en-US" sz="2400" dirty="0">
                <a:cs typeface="Times New Roman" pitchFamily="18" charset="0"/>
              </a:rPr>
              <a:t>OO PHP and  MYSQL database design</a:t>
            </a:r>
          </a:p>
          <a:p>
            <a:pPr algn="just"/>
            <a:endParaRPr lang="en-US" sz="2400" dirty="0" smtClean="0">
              <a:cs typeface="Times New Roman" pitchFamily="18" charset="0"/>
            </a:endParaRPr>
          </a:p>
          <a:p>
            <a:pPr algn="just"/>
            <a:endParaRPr lang="en-US" sz="2400" dirty="0" smtClean="0">
              <a:cs typeface="Times New Roman" pitchFamily="18" charset="0"/>
            </a:endParaRPr>
          </a:p>
          <a:p>
            <a:pPr algn="just"/>
            <a:r>
              <a:rPr lang="en-US" sz="2400" dirty="0" smtClean="0">
                <a:cs typeface="Times New Roman" pitchFamily="18" charset="0"/>
              </a:rPr>
              <a:t> </a:t>
            </a:r>
            <a:endParaRPr lang="en-US" sz="2000" b="1" i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Introduction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29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b="1" dirty="0" smtClean="0">
              <a:cs typeface="Times New Roman" pitchFamily="18" charset="0"/>
            </a:endParaRPr>
          </a:p>
          <a:p>
            <a:pPr algn="just"/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In this </a:t>
            </a:r>
            <a:r>
              <a:rPr lang="en-US" sz="2400" dirty="0" smtClean="0">
                <a:cs typeface="Times New Roman" pitchFamily="18" charset="0"/>
              </a:rPr>
              <a:t>Course,  </a:t>
            </a:r>
            <a:r>
              <a:rPr lang="en-US" sz="2400" dirty="0">
                <a:cs typeface="Times New Roman" pitchFamily="18" charset="0"/>
              </a:rPr>
              <a:t>we will begin by preparing a environment and learning how to download and install Laravel, how to use Composer to install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L</a:t>
            </a: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aravel,</a:t>
            </a:r>
            <a:r>
              <a:rPr lang="en-US" sz="2400" dirty="0" smtClean="0">
                <a:cs typeface="Times New Roman" pitchFamily="18" charset="0"/>
              </a:rPr>
              <a:t> how </a:t>
            </a:r>
            <a:r>
              <a:rPr lang="en-US" sz="2400" dirty="0">
                <a:cs typeface="Times New Roman" pitchFamily="18" charset="0"/>
              </a:rPr>
              <a:t>to use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Artisan</a:t>
            </a:r>
            <a:r>
              <a:rPr lang="en-US" sz="2400" dirty="0">
                <a:cs typeface="Times New Roman" pitchFamily="18" charset="0"/>
              </a:rPr>
              <a:t> (the Laravel command line tool), how to work with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Routes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b="1" i="1" dirty="0">
                <a:solidFill>
                  <a:srgbClr val="0070C0"/>
                </a:solidFill>
                <a:cs typeface="Times New Roman" pitchFamily="18" charset="0"/>
              </a:rPr>
              <a:t>Views, Blade templates, Controllers and Models. </a:t>
            </a:r>
            <a:endParaRPr lang="en-US" sz="2400" b="1" i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algn="just"/>
            <a:endParaRPr lang="en-US" sz="2000" b="1" i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Introduction(cont.)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5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b="1" dirty="0" smtClean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 Install Wamp Server(use Bitnami Wamp)</a:t>
            </a:r>
          </a:p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Install Composer</a:t>
            </a:r>
          </a:p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Install Laravel</a:t>
            </a:r>
          </a:p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Configure Laravel</a:t>
            </a:r>
          </a:p>
          <a:p>
            <a:pPr algn="just"/>
            <a:endParaRPr lang="en-US" sz="2000" b="1" i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Laravel Installation Steps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5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Dev Tools Required</a:t>
            </a:r>
            <a:endParaRPr lang="en-US" sz="44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19858"/>
            <a:ext cx="1047750" cy="1114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41924" y="2353904"/>
            <a:ext cx="2018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WAMP packaged </a:t>
            </a:r>
            <a:endParaRPr lang="en-US" dirty="0" smtClean="0"/>
          </a:p>
          <a:p>
            <a:pPr algn="ctr"/>
            <a:r>
              <a:rPr lang="en-US" dirty="0" smtClean="0"/>
              <a:t>by </a:t>
            </a:r>
            <a:r>
              <a:rPr lang="en-US" dirty="0"/>
              <a:t>Bitnami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600200"/>
            <a:ext cx="1676400" cy="2271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07" y="3234283"/>
            <a:ext cx="1905000" cy="1070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653" y="4543898"/>
            <a:ext cx="1714500" cy="175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096" y="4661132"/>
            <a:ext cx="1397222" cy="13692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0730" y="4412596"/>
            <a:ext cx="1609725" cy="161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Supportive Websites</a:t>
            </a:r>
            <a:endParaRPr lang="en-US" sz="44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425255"/>
            <a:ext cx="2286000" cy="204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489364"/>
            <a:ext cx="5743575" cy="167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12" y="2516410"/>
            <a:ext cx="4138688" cy="14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n-lt"/>
              </a:rPr>
              <a:t>Directory Structure Of Laravel Application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9" y="1784615"/>
            <a:ext cx="2822059" cy="45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0600" y="317815"/>
            <a:ext cx="700211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cs typeface="Times New Roman" pitchFamily="18" charset="0"/>
              </a:rPr>
              <a:t>Laravel: Main Application</a:t>
            </a:r>
          </a:p>
          <a:p>
            <a:pPr algn="ctr"/>
            <a:r>
              <a:rPr lang="en-US" sz="4400" b="1" dirty="0" smtClean="0">
                <a:solidFill>
                  <a:srgbClr val="002060"/>
                </a:solidFill>
                <a:cs typeface="Times New Roman" pitchFamily="18" charset="0"/>
              </a:rPr>
              <a:t>Folders</a:t>
            </a:r>
            <a:endParaRPr lang="en-US" sz="4400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38400"/>
            <a:ext cx="4690298" cy="302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12969" y="2671639"/>
            <a:ext cx="32816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273239"/>
                </a:solidFill>
                <a:latin typeface="urw-din"/>
              </a:rPr>
              <a:t>Each of these folders fulfills a specific task for the overall functioning of the framework.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i="1" dirty="0" smtClean="0">
              <a:solidFill>
                <a:srgbClr val="273239"/>
              </a:solidFill>
              <a:latin typeface="urw-di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273239"/>
                </a:solidFill>
                <a:latin typeface="urw-din"/>
              </a:rPr>
              <a:t>The </a:t>
            </a:r>
            <a:r>
              <a:rPr lang="en-US" sz="2000" i="1" dirty="0">
                <a:solidFill>
                  <a:srgbClr val="273239"/>
                </a:solidFill>
                <a:latin typeface="urw-din"/>
              </a:rPr>
              <a:t>purpose of each of these folders is explained below: 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56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4141</TotalTime>
  <Words>938</Words>
  <Application>Microsoft Office PowerPoint</Application>
  <PresentationFormat>On-screen Show (4:3)</PresentationFormat>
  <Paragraphs>162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Garamond</vt:lpstr>
      <vt:lpstr>Times New Roman</vt:lpstr>
      <vt:lpstr>urw-din</vt:lpstr>
      <vt:lpstr>Office Theme</vt:lpstr>
      <vt:lpstr>Lesson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Thank you</vt:lpstr>
    </vt:vector>
  </TitlesOfParts>
  <Company>CREATIVE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and Importance of  Human Computer Interaction (HCI) in Pervasive Computing</dc:title>
  <dc:creator>SHOP 40</dc:creator>
  <cp:lastModifiedBy>HP</cp:lastModifiedBy>
  <cp:revision>1160</cp:revision>
  <dcterms:created xsi:type="dcterms:W3CDTF">2014-04-19T14:31:03Z</dcterms:created>
  <dcterms:modified xsi:type="dcterms:W3CDTF">2023-03-11T11:32:15Z</dcterms:modified>
</cp:coreProperties>
</file>