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51"/>
  </p:notesMasterIdLst>
  <p:sldIdLst>
    <p:sldId id="320" r:id="rId2"/>
    <p:sldId id="502" r:id="rId3"/>
    <p:sldId id="524" r:id="rId4"/>
    <p:sldId id="493" r:id="rId5"/>
    <p:sldId id="525" r:id="rId6"/>
    <p:sldId id="526" r:id="rId7"/>
    <p:sldId id="494" r:id="rId8"/>
    <p:sldId id="527" r:id="rId9"/>
    <p:sldId id="529" r:id="rId10"/>
    <p:sldId id="581" r:id="rId11"/>
    <p:sldId id="582" r:id="rId12"/>
    <p:sldId id="531" r:id="rId13"/>
    <p:sldId id="532" r:id="rId14"/>
    <p:sldId id="533" r:id="rId15"/>
    <p:sldId id="535" r:id="rId16"/>
    <p:sldId id="534"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1" r:id="rId32"/>
    <p:sldId id="552" r:id="rId33"/>
    <p:sldId id="583" r:id="rId34"/>
    <p:sldId id="553" r:id="rId35"/>
    <p:sldId id="584" r:id="rId36"/>
    <p:sldId id="585" r:id="rId37"/>
    <p:sldId id="555" r:id="rId38"/>
    <p:sldId id="556" r:id="rId39"/>
    <p:sldId id="559" r:id="rId40"/>
    <p:sldId id="560" r:id="rId41"/>
    <p:sldId id="561" r:id="rId42"/>
    <p:sldId id="562" r:id="rId43"/>
    <p:sldId id="563" r:id="rId44"/>
    <p:sldId id="575" r:id="rId45"/>
    <p:sldId id="576" r:id="rId46"/>
    <p:sldId id="577" r:id="rId47"/>
    <p:sldId id="578" r:id="rId48"/>
    <p:sldId id="579" r:id="rId49"/>
    <p:sldId id="580"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30" autoAdjust="0"/>
  </p:normalViewPr>
  <p:slideViewPr>
    <p:cSldViewPr>
      <p:cViewPr varScale="1">
        <p:scale>
          <a:sx n="73" d="100"/>
          <a:sy n="73" d="100"/>
        </p:scale>
        <p:origin x="1320"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6/9/2021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9BD592-7F00-42C9-A041-D352D364F531}" type="slidenum">
              <a:rPr lang="en-US" altLang="en-US" sz="1200" smtClean="0"/>
              <a:pPr/>
              <a:t>44</a:t>
            </a:fld>
            <a:endParaRPr lang="en-US" altLang="en-US" sz="1200" smtClean="0"/>
          </a:p>
        </p:txBody>
      </p:sp>
    </p:spTree>
    <p:extLst>
      <p:ext uri="{BB962C8B-B14F-4D97-AF65-F5344CB8AC3E}">
        <p14:creationId xmlns:p14="http://schemas.microsoft.com/office/powerpoint/2010/main" val="334847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261AE0-F0D7-42A1-A0B8-EA18D94AF61E}" type="slidenum">
              <a:rPr lang="en-US" altLang="en-US" sz="1200" smtClean="0"/>
              <a:pPr/>
              <a:t>45</a:t>
            </a:fld>
            <a:endParaRPr lang="en-US" altLang="en-US" sz="1200" smtClean="0"/>
          </a:p>
        </p:txBody>
      </p:sp>
    </p:spTree>
    <p:extLst>
      <p:ext uri="{BB962C8B-B14F-4D97-AF65-F5344CB8AC3E}">
        <p14:creationId xmlns:p14="http://schemas.microsoft.com/office/powerpoint/2010/main" val="135879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EAE19E-612B-494D-A257-EA64A8D0DC9A}" type="slidenum">
              <a:rPr lang="en-US" altLang="en-US" sz="1200" smtClean="0"/>
              <a:pPr/>
              <a:t>46</a:t>
            </a:fld>
            <a:endParaRPr lang="en-US" altLang="en-US" sz="1200" smtClean="0"/>
          </a:p>
        </p:txBody>
      </p:sp>
    </p:spTree>
    <p:extLst>
      <p:ext uri="{BB962C8B-B14F-4D97-AF65-F5344CB8AC3E}">
        <p14:creationId xmlns:p14="http://schemas.microsoft.com/office/powerpoint/2010/main" val="79442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6FAB1F-CAED-42D4-9870-44126091016D}" type="slidenum">
              <a:rPr lang="en-US" altLang="en-US" sz="1200" smtClean="0"/>
              <a:pPr/>
              <a:t>47</a:t>
            </a:fld>
            <a:endParaRPr lang="en-US" altLang="en-US" sz="1200" smtClean="0"/>
          </a:p>
        </p:txBody>
      </p:sp>
    </p:spTree>
    <p:extLst>
      <p:ext uri="{BB962C8B-B14F-4D97-AF65-F5344CB8AC3E}">
        <p14:creationId xmlns:p14="http://schemas.microsoft.com/office/powerpoint/2010/main" val="33931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9CF608-C068-44C3-B62F-7F185EBA9835}" type="slidenum">
              <a:rPr lang="en-US" altLang="en-US" sz="1200" smtClean="0"/>
              <a:pPr/>
              <a:t>48</a:t>
            </a:fld>
            <a:endParaRPr lang="en-US" altLang="en-US" sz="1200" smtClean="0"/>
          </a:p>
        </p:txBody>
      </p:sp>
    </p:spTree>
    <p:extLst>
      <p:ext uri="{BB962C8B-B14F-4D97-AF65-F5344CB8AC3E}">
        <p14:creationId xmlns:p14="http://schemas.microsoft.com/office/powerpoint/2010/main" val="168259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9CF608-C068-44C3-B62F-7F185EBA9835}" type="slidenum">
              <a:rPr lang="en-US" altLang="en-US" sz="1200" smtClean="0"/>
              <a:pPr/>
              <a:t>49</a:t>
            </a:fld>
            <a:endParaRPr lang="en-US" altLang="en-US" sz="1200" smtClean="0"/>
          </a:p>
        </p:txBody>
      </p:sp>
    </p:spTree>
    <p:extLst>
      <p:ext uri="{BB962C8B-B14F-4D97-AF65-F5344CB8AC3E}">
        <p14:creationId xmlns:p14="http://schemas.microsoft.com/office/powerpoint/2010/main" val="258170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6/9/2021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6/9/2021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6/9/2021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6/9/2021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6/9/2021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6/9/2021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6/9/2021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6/9/2021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6/9/2021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6/9/2021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6/9/2021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6/9/2021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dirty="0" smtClean="0">
                <a:effectLst/>
                <a:latin typeface="Garamond" panose="02020404030301010803" pitchFamily="18" charset="0"/>
                <a:cs typeface="Times New Roman" pitchFamily="18" charset="0"/>
              </a:rPr>
              <a:t>Lesson 3</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solidFill>
                  <a:srgbClr val="0070C0"/>
                </a:solidFill>
              </a:rPr>
              <a:t>PHP Introduction</a:t>
            </a:r>
            <a:endParaRPr lang="en-US" sz="5400" b="1" dirty="0" smtClean="0">
              <a:solidFill>
                <a:srgbClr val="0070C0"/>
              </a:solidFill>
            </a:endParaRPr>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j-lt"/>
              </a:rPr>
              <a:t>Rules for PHP </a:t>
            </a:r>
            <a:r>
              <a:rPr lang="en-US" sz="4400" b="1" dirty="0" smtClean="0">
                <a:solidFill>
                  <a:srgbClr val="0070C0"/>
                </a:solidFill>
                <a:latin typeface="+mj-lt"/>
              </a:rPr>
              <a:t>Variables</a:t>
            </a:r>
            <a:endParaRPr lang="en-US" sz="4400" b="1" dirty="0">
              <a:solidFill>
                <a:srgbClr val="0070C0"/>
              </a:solidFill>
              <a:latin typeface="+mj-lt"/>
            </a:endParaRPr>
          </a:p>
        </p:txBody>
      </p:sp>
      <p:sp>
        <p:nvSpPr>
          <p:cNvPr id="4" name="Rectangle 1"/>
          <p:cNvSpPr>
            <a:spLocks noChangeArrowheads="1"/>
          </p:cNvSpPr>
          <p:nvPr/>
        </p:nvSpPr>
        <p:spPr bwMode="auto">
          <a:xfrm>
            <a:off x="990600" y="2286000"/>
            <a:ext cx="76962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altLang="en-US" sz="2000" dirty="0">
                <a:solidFill>
                  <a:srgbClr val="000000"/>
                </a:solidFill>
                <a:latin typeface="+mj-lt"/>
              </a:rPr>
              <a:t>A variable starts with the $ sign, followed by the name of the variable</a:t>
            </a:r>
          </a:p>
          <a:p>
            <a:pPr marL="285750" lvl="0" indent="-285750">
              <a:buFont typeface="Arial" panose="020B0604020202020204" pitchFamily="34" charset="0"/>
              <a:buChar char="•"/>
            </a:pPr>
            <a:r>
              <a:rPr lang="en-US" altLang="en-US" sz="2000" dirty="0">
                <a:solidFill>
                  <a:srgbClr val="000000"/>
                </a:solidFill>
                <a:latin typeface="+mj-lt"/>
              </a:rPr>
              <a:t>A variable name must start with a letter or the underscore character</a:t>
            </a:r>
          </a:p>
          <a:p>
            <a:pPr marL="285750" lvl="0" indent="-285750">
              <a:buFont typeface="Arial" panose="020B0604020202020204" pitchFamily="34" charset="0"/>
              <a:buChar char="•"/>
            </a:pPr>
            <a:r>
              <a:rPr lang="en-US" altLang="en-US" sz="2000" dirty="0">
                <a:solidFill>
                  <a:srgbClr val="000000"/>
                </a:solidFill>
                <a:latin typeface="+mj-lt"/>
              </a:rPr>
              <a:t>A variable name cannot start with a number</a:t>
            </a:r>
          </a:p>
          <a:p>
            <a:pPr marL="285750" lvl="0" indent="-285750">
              <a:buFont typeface="Arial" panose="020B0604020202020204" pitchFamily="34" charset="0"/>
              <a:buChar char="•"/>
            </a:pPr>
            <a:r>
              <a:rPr lang="en-US" altLang="en-US" sz="2000" dirty="0">
                <a:solidFill>
                  <a:srgbClr val="000000"/>
                </a:solidFill>
                <a:latin typeface="+mj-lt"/>
              </a:rPr>
              <a:t>A variable name can only contain alpha-numeric characters and underscores (A-z, 0-9, and _ )</a:t>
            </a:r>
          </a:p>
          <a:p>
            <a:pPr marL="285750" lvl="0" indent="-285750">
              <a:buFont typeface="Arial" panose="020B0604020202020204" pitchFamily="34" charset="0"/>
              <a:buChar char="•"/>
            </a:pPr>
            <a:r>
              <a:rPr lang="en-US" altLang="en-US" sz="2000" dirty="0">
                <a:solidFill>
                  <a:srgbClr val="000000"/>
                </a:solidFill>
                <a:latin typeface="+mj-lt"/>
              </a:rPr>
              <a:t>Variable names are case-sensitive ($age and $AGE are two different variables)</a:t>
            </a:r>
            <a:endParaRPr kumimoji="0" lang="en-US" altLang="en-US" sz="20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650850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j-lt"/>
              </a:rPr>
              <a:t>Outputting  </a:t>
            </a:r>
            <a:r>
              <a:rPr lang="en-US" sz="4400" b="1" dirty="0">
                <a:solidFill>
                  <a:srgbClr val="0070C0"/>
                </a:solidFill>
                <a:latin typeface="+mj-lt"/>
              </a:rPr>
              <a:t>Variables</a:t>
            </a:r>
            <a:endParaRPr lang="en-US" sz="4400" b="1" dirty="0">
              <a:solidFill>
                <a:srgbClr val="0070C0"/>
              </a:solidFill>
              <a:latin typeface="+mj-lt"/>
            </a:endParaRPr>
          </a:p>
        </p:txBody>
      </p:sp>
      <p:sp>
        <p:nvSpPr>
          <p:cNvPr id="4" name="Rectangle 1"/>
          <p:cNvSpPr>
            <a:spLocks noChangeArrowheads="1"/>
          </p:cNvSpPr>
          <p:nvPr/>
        </p:nvSpPr>
        <p:spPr bwMode="auto">
          <a:xfrm>
            <a:off x="990600" y="1978224"/>
            <a:ext cx="752475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altLang="en-US" sz="2000" dirty="0">
                <a:solidFill>
                  <a:srgbClr val="000000"/>
                </a:solidFill>
                <a:latin typeface="+mj-lt"/>
              </a:rPr>
              <a:t>The PHP echo statement is often used to output data to the screen.</a:t>
            </a:r>
          </a:p>
          <a:p>
            <a:pPr marL="285750" lvl="0" indent="-285750">
              <a:buFont typeface="Arial" panose="020B0604020202020204" pitchFamily="34" charset="0"/>
              <a:buChar char="•"/>
            </a:pPr>
            <a:endParaRPr lang="en-US" altLang="en-US" sz="2000" dirty="0">
              <a:solidFill>
                <a:srgbClr val="000000"/>
              </a:solidFill>
              <a:latin typeface="+mj-lt"/>
            </a:endParaRPr>
          </a:p>
          <a:p>
            <a:pPr marL="285750" lvl="0" indent="-285750">
              <a:buFont typeface="Arial" panose="020B0604020202020204" pitchFamily="34" charset="0"/>
              <a:buChar char="•"/>
            </a:pPr>
            <a:r>
              <a:rPr lang="en-US" altLang="en-US" sz="2000" dirty="0">
                <a:solidFill>
                  <a:srgbClr val="000000"/>
                </a:solidFill>
                <a:latin typeface="+mj-lt"/>
              </a:rPr>
              <a:t>The following example will show how to output text and a variable:</a:t>
            </a:r>
          </a:p>
          <a:p>
            <a:pPr marL="285750" lvl="0" indent="-285750">
              <a:buFont typeface="Arial" panose="020B0604020202020204" pitchFamily="34" charset="0"/>
              <a:buChar char="•"/>
            </a:pPr>
            <a:endParaRPr lang="en-US" altLang="en-US" sz="2000" dirty="0">
              <a:solidFill>
                <a:srgbClr val="000000"/>
              </a:solidFill>
              <a:latin typeface="+mj-lt"/>
            </a:endParaRPr>
          </a:p>
          <a:p>
            <a:pPr marL="285750" lvl="0" indent="-285750">
              <a:buFont typeface="Arial" panose="020B0604020202020204" pitchFamily="34" charset="0"/>
              <a:buChar char="•"/>
            </a:pPr>
            <a:r>
              <a:rPr lang="en-US" altLang="en-US" sz="2000" dirty="0">
                <a:solidFill>
                  <a:srgbClr val="000000"/>
                </a:solidFill>
                <a:latin typeface="+mj-lt"/>
              </a:rPr>
              <a:t>Example</a:t>
            </a:r>
          </a:p>
          <a:p>
            <a:pPr marL="285750" lvl="0" indent="-285750">
              <a:buFont typeface="Arial" panose="020B0604020202020204" pitchFamily="34" charset="0"/>
              <a:buChar char="•"/>
            </a:pPr>
            <a:r>
              <a:rPr lang="en-US" altLang="en-US" sz="2000" i="1" dirty="0">
                <a:solidFill>
                  <a:srgbClr val="0070C0"/>
                </a:solidFill>
                <a:latin typeface="+mj-lt"/>
              </a:rPr>
              <a:t>&lt;?</a:t>
            </a:r>
            <a:r>
              <a:rPr lang="en-US" altLang="en-US" sz="2000" i="1" dirty="0" err="1">
                <a:solidFill>
                  <a:srgbClr val="0070C0"/>
                </a:solidFill>
                <a:latin typeface="+mj-lt"/>
              </a:rPr>
              <a:t>php</a:t>
            </a:r>
            <a:endParaRPr lang="en-US" altLang="en-US" sz="2000" i="1" dirty="0">
              <a:solidFill>
                <a:srgbClr val="0070C0"/>
              </a:solidFill>
              <a:latin typeface="+mj-lt"/>
            </a:endParaRPr>
          </a:p>
          <a:p>
            <a:pPr marL="285750" lvl="0" indent="-285750">
              <a:buFont typeface="Arial" panose="020B0604020202020204" pitchFamily="34" charset="0"/>
              <a:buChar char="•"/>
            </a:pPr>
            <a:r>
              <a:rPr lang="en-US" altLang="en-US" sz="2000" i="1" dirty="0">
                <a:solidFill>
                  <a:srgbClr val="0070C0"/>
                </a:solidFill>
                <a:latin typeface="+mj-lt"/>
              </a:rPr>
              <a:t>$txt = "W3Schools.com";</a:t>
            </a:r>
          </a:p>
          <a:p>
            <a:pPr marL="285750" lvl="0" indent="-285750">
              <a:buFont typeface="Arial" panose="020B0604020202020204" pitchFamily="34" charset="0"/>
              <a:buChar char="•"/>
            </a:pPr>
            <a:r>
              <a:rPr lang="en-US" altLang="en-US" sz="2000" i="1" dirty="0">
                <a:solidFill>
                  <a:srgbClr val="0070C0"/>
                </a:solidFill>
                <a:latin typeface="+mj-lt"/>
              </a:rPr>
              <a:t>echo "I love $txt!";</a:t>
            </a:r>
          </a:p>
          <a:p>
            <a:pPr marL="285750" lvl="0" indent="-285750">
              <a:buFont typeface="Arial" panose="020B0604020202020204" pitchFamily="34" charset="0"/>
              <a:buChar char="•"/>
            </a:pPr>
            <a:r>
              <a:rPr lang="en-US" altLang="en-US" sz="2000" i="1" dirty="0">
                <a:solidFill>
                  <a:srgbClr val="0070C0"/>
                </a:solidFill>
                <a:latin typeface="+mj-lt"/>
              </a:rPr>
              <a:t>?&gt;</a:t>
            </a:r>
            <a:endParaRPr kumimoji="0" lang="en-US" altLang="en-US" sz="2000" b="0" i="1" u="none" strike="noStrike" cap="none" normalizeH="0" baseline="0" dirty="0" smtClean="0">
              <a:ln>
                <a:noFill/>
              </a:ln>
              <a:solidFill>
                <a:srgbClr val="0070C0"/>
              </a:solidFill>
              <a:effectLst/>
              <a:latin typeface="+mj-lt"/>
            </a:endParaRPr>
          </a:p>
        </p:txBody>
      </p:sp>
      <p:sp>
        <p:nvSpPr>
          <p:cNvPr id="5" name="Rectangle 4"/>
          <p:cNvSpPr/>
          <p:nvPr/>
        </p:nvSpPr>
        <p:spPr>
          <a:xfrm>
            <a:off x="5638800" y="3810000"/>
            <a:ext cx="2366995" cy="923330"/>
          </a:xfrm>
          <a:prstGeom prst="rect">
            <a:avLst/>
          </a:prstGeom>
        </p:spPr>
        <p:txBody>
          <a:bodyPr wrap="none">
            <a:spAutoFit/>
          </a:bodyPr>
          <a:lstStyle/>
          <a:p>
            <a:r>
              <a:rPr lang="en-US" b="1" i="1" dirty="0" smtClean="0">
                <a:solidFill>
                  <a:srgbClr val="0070C0"/>
                </a:solidFill>
                <a:latin typeface="Times New Roman" panose="02020603050405020304" pitchFamily="18" charset="0"/>
              </a:rPr>
              <a:t>Output</a:t>
            </a:r>
          </a:p>
          <a:p>
            <a:endParaRPr lang="en-US" dirty="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I </a:t>
            </a:r>
            <a:r>
              <a:rPr lang="en-US" dirty="0">
                <a:solidFill>
                  <a:srgbClr val="000000"/>
                </a:solidFill>
                <a:latin typeface="Times New Roman" panose="02020603050405020304" pitchFamily="18" charset="0"/>
              </a:rPr>
              <a:t>love W3Schools.com!</a:t>
            </a:r>
            <a:endParaRPr lang="en-US" dirty="0"/>
          </a:p>
        </p:txBody>
      </p:sp>
    </p:spTree>
    <p:extLst>
      <p:ext uri="{BB962C8B-B14F-4D97-AF65-F5344CB8AC3E}">
        <p14:creationId xmlns:p14="http://schemas.microsoft.com/office/powerpoint/2010/main" val="3829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1361079"/>
            <a:ext cx="701040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s-ES" altLang="en-US" sz="1800" dirty="0">
                <a:latin typeface="+mj-lt"/>
              </a:rPr>
              <a:t>&lt;?</a:t>
            </a:r>
            <a:r>
              <a:rPr lang="es-ES" altLang="en-US" sz="1800" dirty="0" err="1">
                <a:latin typeface="+mj-lt"/>
              </a:rPr>
              <a:t>php</a:t>
            </a:r>
            <a:endParaRPr lang="es-ES" altLang="en-US" sz="1800" dirty="0">
              <a:latin typeface="+mj-lt"/>
            </a:endParaRPr>
          </a:p>
          <a:p>
            <a:pPr algn="just">
              <a:spcBef>
                <a:spcPct val="0"/>
              </a:spcBef>
              <a:buFont typeface="Wingdings" panose="05000000000000000000" pitchFamily="2" charset="2"/>
              <a:buChar char="§"/>
            </a:pPr>
            <a:r>
              <a:rPr lang="es-ES" altLang="en-US" sz="1800" dirty="0">
                <a:latin typeface="+mj-lt"/>
              </a:rPr>
              <a:t>$</a:t>
            </a:r>
            <a:r>
              <a:rPr lang="es-ES" altLang="en-US" sz="1800" dirty="0" err="1">
                <a:latin typeface="+mj-lt"/>
              </a:rPr>
              <a:t>txt</a:t>
            </a:r>
            <a:r>
              <a:rPr lang="es-ES" altLang="en-US" sz="1800" dirty="0">
                <a:latin typeface="+mj-lt"/>
              </a:rPr>
              <a:t> = "</a:t>
            </a:r>
            <a:r>
              <a:rPr lang="es-ES" altLang="en-US" sz="1800" dirty="0" err="1">
                <a:latin typeface="+mj-lt"/>
              </a:rPr>
              <a:t>Hello</a:t>
            </a:r>
            <a:r>
              <a:rPr lang="es-ES" altLang="en-US" sz="1800" dirty="0">
                <a:latin typeface="+mj-lt"/>
              </a:rPr>
              <a:t> </a:t>
            </a:r>
            <a:r>
              <a:rPr lang="es-ES" altLang="en-US" sz="1800" dirty="0" err="1">
                <a:latin typeface="+mj-lt"/>
              </a:rPr>
              <a:t>world</a:t>
            </a:r>
            <a:r>
              <a:rPr lang="es-ES" altLang="en-US" sz="1800" dirty="0">
                <a:latin typeface="+mj-lt"/>
              </a:rPr>
              <a:t>!";</a:t>
            </a:r>
          </a:p>
          <a:p>
            <a:pPr algn="just">
              <a:spcBef>
                <a:spcPct val="0"/>
              </a:spcBef>
              <a:buFont typeface="Wingdings" panose="05000000000000000000" pitchFamily="2" charset="2"/>
              <a:buChar char="§"/>
            </a:pPr>
            <a:r>
              <a:rPr lang="es-ES" altLang="en-US" sz="1800" dirty="0">
                <a:latin typeface="+mj-lt"/>
              </a:rPr>
              <a:t>$x = 5;</a:t>
            </a:r>
          </a:p>
          <a:p>
            <a:pPr algn="just">
              <a:spcBef>
                <a:spcPct val="0"/>
              </a:spcBef>
              <a:buFont typeface="Wingdings" panose="05000000000000000000" pitchFamily="2" charset="2"/>
              <a:buChar char="§"/>
            </a:pPr>
            <a:r>
              <a:rPr lang="es-ES" altLang="en-US" sz="1800" dirty="0">
                <a:latin typeface="+mj-lt"/>
              </a:rPr>
              <a:t>$y = 10.5;</a:t>
            </a:r>
          </a:p>
          <a:p>
            <a:pPr algn="just">
              <a:spcBef>
                <a:spcPct val="0"/>
              </a:spcBef>
              <a:buFont typeface="Wingdings" panose="05000000000000000000" pitchFamily="2" charset="2"/>
              <a:buChar char="§"/>
            </a:pPr>
            <a:endParaRPr lang="es-ES" altLang="en-US" sz="1800" dirty="0">
              <a:latin typeface="+mj-lt"/>
            </a:endParaRPr>
          </a:p>
          <a:p>
            <a:pPr algn="just">
              <a:spcBef>
                <a:spcPct val="0"/>
              </a:spcBef>
              <a:buFont typeface="Wingdings" panose="05000000000000000000" pitchFamily="2" charset="2"/>
              <a:buChar char="§"/>
            </a:pPr>
            <a:r>
              <a:rPr lang="es-ES" altLang="en-US" sz="1800" dirty="0">
                <a:latin typeface="+mj-lt"/>
              </a:rPr>
              <a:t>echo $</a:t>
            </a:r>
            <a:r>
              <a:rPr lang="es-ES" altLang="en-US" sz="1800" dirty="0" err="1">
                <a:latin typeface="+mj-lt"/>
              </a:rPr>
              <a:t>txt</a:t>
            </a:r>
            <a:r>
              <a:rPr lang="es-ES" altLang="en-US" sz="1800" dirty="0">
                <a:latin typeface="+mj-lt"/>
              </a:rPr>
              <a:t>;</a:t>
            </a:r>
          </a:p>
          <a:p>
            <a:pPr algn="just">
              <a:spcBef>
                <a:spcPct val="0"/>
              </a:spcBef>
              <a:buFont typeface="Wingdings" panose="05000000000000000000" pitchFamily="2" charset="2"/>
              <a:buChar char="§"/>
            </a:pPr>
            <a:r>
              <a:rPr lang="es-ES" altLang="en-US" sz="1800" dirty="0">
                <a:latin typeface="+mj-lt"/>
              </a:rPr>
              <a:t>echo "&lt;</a:t>
            </a:r>
            <a:r>
              <a:rPr lang="es-ES" altLang="en-US" sz="1800" dirty="0" err="1">
                <a:latin typeface="+mj-lt"/>
              </a:rPr>
              <a:t>br</a:t>
            </a:r>
            <a:r>
              <a:rPr lang="es-ES" altLang="en-US" sz="1800" dirty="0">
                <a:latin typeface="+mj-lt"/>
              </a:rPr>
              <a:t>&gt;";</a:t>
            </a:r>
          </a:p>
          <a:p>
            <a:pPr algn="just">
              <a:spcBef>
                <a:spcPct val="0"/>
              </a:spcBef>
              <a:buFont typeface="Wingdings" panose="05000000000000000000" pitchFamily="2" charset="2"/>
              <a:buChar char="§"/>
            </a:pPr>
            <a:r>
              <a:rPr lang="es-ES" altLang="en-US" sz="1800" dirty="0">
                <a:latin typeface="+mj-lt"/>
              </a:rPr>
              <a:t>echo $x;</a:t>
            </a:r>
          </a:p>
          <a:p>
            <a:pPr algn="just">
              <a:spcBef>
                <a:spcPct val="0"/>
              </a:spcBef>
              <a:buFont typeface="Wingdings" panose="05000000000000000000" pitchFamily="2" charset="2"/>
              <a:buChar char="§"/>
            </a:pPr>
            <a:r>
              <a:rPr lang="es-ES" altLang="en-US" sz="1800" dirty="0">
                <a:latin typeface="+mj-lt"/>
              </a:rPr>
              <a:t>echo "&lt;</a:t>
            </a:r>
            <a:r>
              <a:rPr lang="es-ES" altLang="en-US" sz="1800" dirty="0" err="1">
                <a:latin typeface="+mj-lt"/>
              </a:rPr>
              <a:t>br</a:t>
            </a:r>
            <a:r>
              <a:rPr lang="es-ES" altLang="en-US" sz="1800" dirty="0">
                <a:latin typeface="+mj-lt"/>
              </a:rPr>
              <a:t>&gt;";</a:t>
            </a:r>
          </a:p>
          <a:p>
            <a:pPr algn="just">
              <a:spcBef>
                <a:spcPct val="0"/>
              </a:spcBef>
              <a:buFont typeface="Wingdings" panose="05000000000000000000" pitchFamily="2" charset="2"/>
              <a:buChar char="§"/>
            </a:pPr>
            <a:r>
              <a:rPr lang="es-ES" altLang="en-US" sz="1800" dirty="0">
                <a:latin typeface="+mj-lt"/>
              </a:rPr>
              <a:t>echo $y;</a:t>
            </a:r>
          </a:p>
          <a:p>
            <a:pPr algn="just">
              <a:spcBef>
                <a:spcPct val="0"/>
              </a:spcBef>
              <a:buFont typeface="Wingdings" panose="05000000000000000000" pitchFamily="2" charset="2"/>
              <a:buChar char="§"/>
            </a:pPr>
            <a:r>
              <a:rPr lang="es-ES" altLang="en-US" sz="1800" dirty="0">
                <a:latin typeface="+mj-lt"/>
              </a:rPr>
              <a:t>?&gt;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Outputting  </a:t>
            </a:r>
            <a:r>
              <a:rPr lang="en-US" sz="4400" b="1" dirty="0" smtClean="0">
                <a:latin typeface="+mj-lt"/>
              </a:rPr>
              <a:t>Variables(cont.)</a:t>
            </a:r>
            <a:endParaRPr lang="en-US" sz="4400" b="1" dirty="0">
              <a:latin typeface="+mj-lt"/>
            </a:endParaRPr>
          </a:p>
        </p:txBody>
      </p:sp>
      <p:sp>
        <p:nvSpPr>
          <p:cNvPr id="4" name="Rectangle 3"/>
          <p:cNvSpPr/>
          <p:nvPr/>
        </p:nvSpPr>
        <p:spPr>
          <a:xfrm>
            <a:off x="4419600" y="2591166"/>
            <a:ext cx="1676400" cy="1200329"/>
          </a:xfrm>
          <a:prstGeom prst="rect">
            <a:avLst/>
          </a:prstGeom>
        </p:spPr>
        <p:txBody>
          <a:bodyPr wrap="square">
            <a:spAutoFit/>
          </a:bodyPr>
          <a:lstStyle/>
          <a:p>
            <a:r>
              <a:rPr lang="en-US" dirty="0"/>
              <a:t>Output</a:t>
            </a:r>
          </a:p>
          <a:p>
            <a:r>
              <a:rPr lang="en-US" dirty="0"/>
              <a:t>Hello world!</a:t>
            </a:r>
          </a:p>
          <a:p>
            <a:r>
              <a:rPr lang="en-US" dirty="0"/>
              <a:t>5</a:t>
            </a:r>
          </a:p>
          <a:p>
            <a:r>
              <a:rPr lang="en-US" dirty="0"/>
              <a:t>10.5 </a:t>
            </a:r>
          </a:p>
        </p:txBody>
      </p:sp>
    </p:spTree>
    <p:extLst>
      <p:ext uri="{BB962C8B-B14F-4D97-AF65-F5344CB8AC3E}">
        <p14:creationId xmlns:p14="http://schemas.microsoft.com/office/powerpoint/2010/main" val="3033600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685800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PHP language supports following type of operators.</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Courier New" panose="02070309020205020404" pitchFamily="49" charset="0"/>
              <a:buChar char="o"/>
            </a:pPr>
            <a:r>
              <a:rPr lang="en-US" altLang="en-US" sz="2400" dirty="0">
                <a:latin typeface="+mj-lt"/>
              </a:rPr>
              <a:t>  </a:t>
            </a:r>
            <a:r>
              <a:rPr lang="en-US" altLang="en-US" sz="2400" dirty="0" smtClean="0">
                <a:latin typeface="+mj-lt"/>
              </a:rPr>
              <a:t>Arithmetic </a:t>
            </a:r>
            <a:r>
              <a:rPr lang="en-US" altLang="en-US" sz="2400" dirty="0">
                <a:latin typeface="+mj-lt"/>
              </a:rPr>
              <a:t>Operators</a:t>
            </a:r>
          </a:p>
          <a:p>
            <a:pPr algn="just">
              <a:spcBef>
                <a:spcPct val="0"/>
              </a:spcBef>
              <a:buFont typeface="Courier New" panose="02070309020205020404" pitchFamily="49" charset="0"/>
              <a:buChar char="o"/>
            </a:pPr>
            <a:r>
              <a:rPr lang="en-US" altLang="en-US" sz="2400" dirty="0">
                <a:latin typeface="+mj-lt"/>
              </a:rPr>
              <a:t>  </a:t>
            </a:r>
            <a:r>
              <a:rPr lang="en-US" altLang="en-US" sz="2400" dirty="0" smtClean="0">
                <a:latin typeface="+mj-lt"/>
              </a:rPr>
              <a:t>Comparison </a:t>
            </a:r>
            <a:r>
              <a:rPr lang="en-US" altLang="en-US" sz="2400" dirty="0">
                <a:latin typeface="+mj-lt"/>
              </a:rPr>
              <a:t>Operators</a:t>
            </a:r>
          </a:p>
          <a:p>
            <a:pPr algn="just">
              <a:spcBef>
                <a:spcPct val="0"/>
              </a:spcBef>
              <a:buFont typeface="Courier New" panose="02070309020205020404" pitchFamily="49" charset="0"/>
              <a:buChar char="o"/>
            </a:pPr>
            <a:r>
              <a:rPr lang="en-US" altLang="en-US" sz="2400" dirty="0">
                <a:latin typeface="+mj-lt"/>
              </a:rPr>
              <a:t>  </a:t>
            </a:r>
            <a:r>
              <a:rPr lang="en-US" altLang="en-US" sz="2400" dirty="0" smtClean="0">
                <a:latin typeface="+mj-lt"/>
              </a:rPr>
              <a:t>Logical </a:t>
            </a:r>
            <a:r>
              <a:rPr lang="en-US" altLang="en-US" sz="2400" dirty="0">
                <a:latin typeface="+mj-lt"/>
              </a:rPr>
              <a:t>(or Relational) Operators</a:t>
            </a:r>
          </a:p>
          <a:p>
            <a:pPr algn="just">
              <a:spcBef>
                <a:spcPct val="0"/>
              </a:spcBef>
              <a:buFont typeface="Courier New" panose="02070309020205020404" pitchFamily="49" charset="0"/>
              <a:buChar char="o"/>
            </a:pPr>
            <a:r>
              <a:rPr lang="en-US" altLang="en-US" sz="2400" dirty="0">
                <a:latin typeface="+mj-lt"/>
              </a:rPr>
              <a:t>  </a:t>
            </a:r>
            <a:r>
              <a:rPr lang="en-US" altLang="en-US" sz="2400" dirty="0" smtClean="0">
                <a:latin typeface="+mj-lt"/>
              </a:rPr>
              <a:t>Assignment </a:t>
            </a:r>
            <a:r>
              <a:rPr lang="en-US" altLang="en-US" sz="2400" dirty="0">
                <a:latin typeface="+mj-lt"/>
              </a:rPr>
              <a:t>Operators</a:t>
            </a:r>
          </a:p>
          <a:p>
            <a:pPr algn="just">
              <a:spcBef>
                <a:spcPct val="0"/>
              </a:spcBef>
              <a:buFont typeface="Courier New" panose="02070309020205020404" pitchFamily="49" charset="0"/>
              <a:buChar char="o"/>
            </a:pPr>
            <a:r>
              <a:rPr lang="en-US" altLang="en-US" sz="2400" dirty="0">
                <a:latin typeface="+mj-lt"/>
              </a:rPr>
              <a:t>  </a:t>
            </a:r>
            <a:r>
              <a:rPr lang="en-US" altLang="en-US" sz="2400" dirty="0" smtClean="0">
                <a:latin typeface="+mj-lt"/>
              </a:rPr>
              <a:t>Conditional </a:t>
            </a:r>
            <a:r>
              <a:rPr lang="en-US" altLang="en-US" sz="2400" dirty="0">
                <a:latin typeface="+mj-lt"/>
              </a:rPr>
              <a:t>(or ternary) Operators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Operator Types</a:t>
            </a:r>
          </a:p>
        </p:txBody>
      </p:sp>
    </p:spTree>
    <p:extLst>
      <p:ext uri="{BB962C8B-B14F-4D97-AF65-F5344CB8AC3E}">
        <p14:creationId xmlns:p14="http://schemas.microsoft.com/office/powerpoint/2010/main" val="3345509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685800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Very often when you write code, you want to perform different actions for different conditions. You can use conditional statements in your code to do this</a:t>
            </a:r>
            <a:r>
              <a:rPr lang="en-US" altLang="en-US" sz="2000" dirty="0" smtClean="0">
                <a:latin typeface="+mj-lt"/>
              </a:rPr>
              <a:t>.</a:t>
            </a:r>
          </a:p>
          <a:p>
            <a:pPr marL="0" indent="0" algn="just">
              <a:spcBef>
                <a:spcPct val="0"/>
              </a:spcBef>
              <a:buNone/>
            </a:pPr>
            <a:endParaRPr lang="en-US" altLang="en-US" sz="2000" dirty="0">
              <a:latin typeface="+mj-lt"/>
            </a:endParaRPr>
          </a:p>
          <a:p>
            <a:pPr algn="just">
              <a:spcBef>
                <a:spcPct val="0"/>
              </a:spcBef>
              <a:buFont typeface="Wingdings" panose="05000000000000000000" pitchFamily="2" charset="2"/>
              <a:buChar char="§"/>
            </a:pPr>
            <a:r>
              <a:rPr lang="en-US" altLang="en-US" sz="2000" i="1" dirty="0">
                <a:latin typeface="+mj-lt"/>
              </a:rPr>
              <a:t>if statement - executes some code if one condition is true</a:t>
            </a:r>
          </a:p>
          <a:p>
            <a:pPr algn="just">
              <a:spcBef>
                <a:spcPct val="0"/>
              </a:spcBef>
              <a:buFont typeface="Wingdings" panose="05000000000000000000" pitchFamily="2" charset="2"/>
              <a:buChar char="§"/>
            </a:pPr>
            <a:r>
              <a:rPr lang="en-US" altLang="en-US" sz="2000" i="1" dirty="0">
                <a:latin typeface="+mj-lt"/>
              </a:rPr>
              <a:t>if...else statement - executes some code if a condition is true and another code if that condition is false</a:t>
            </a:r>
          </a:p>
          <a:p>
            <a:pPr algn="just">
              <a:spcBef>
                <a:spcPct val="0"/>
              </a:spcBef>
              <a:buFont typeface="Wingdings" panose="05000000000000000000" pitchFamily="2" charset="2"/>
              <a:buChar char="§"/>
            </a:pPr>
            <a:r>
              <a:rPr lang="en-US" altLang="en-US" sz="2000" i="1" dirty="0">
                <a:latin typeface="+mj-lt"/>
              </a:rPr>
              <a:t>if...elseif...else statement - executes different codes for more than two conditions</a:t>
            </a:r>
          </a:p>
          <a:p>
            <a:pPr algn="just">
              <a:spcBef>
                <a:spcPct val="0"/>
              </a:spcBef>
              <a:buFont typeface="Wingdings" panose="05000000000000000000" pitchFamily="2" charset="2"/>
              <a:buChar char="§"/>
            </a:pPr>
            <a:r>
              <a:rPr lang="en-US" altLang="en-US" sz="2000" i="1" dirty="0">
                <a:latin typeface="+mj-lt"/>
              </a:rPr>
              <a:t>switch statement - selects one of many blocks of code to be executed</a:t>
            </a:r>
            <a:endParaRPr lang="en-US" altLang="en-US" sz="2000" i="1"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Conditional Statements</a:t>
            </a:r>
          </a:p>
        </p:txBody>
      </p:sp>
    </p:spTree>
    <p:extLst>
      <p:ext uri="{BB962C8B-B14F-4D97-AF65-F5344CB8AC3E}">
        <p14:creationId xmlns:p14="http://schemas.microsoft.com/office/powerpoint/2010/main" val="3502760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685800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if (condition) {</a:t>
            </a:r>
          </a:p>
          <a:p>
            <a:pPr algn="just">
              <a:spcBef>
                <a:spcPct val="0"/>
              </a:spcBef>
              <a:buFont typeface="Wingdings" panose="05000000000000000000" pitchFamily="2" charset="2"/>
              <a:buChar char="§"/>
            </a:pPr>
            <a:r>
              <a:rPr lang="en-US" altLang="en-US" sz="2400" dirty="0">
                <a:latin typeface="+mj-lt"/>
              </a:rPr>
              <a:t>    code to be executed if condition is true</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a:latin typeface="+mj-lt"/>
              </a:rPr>
              <a:t>} else </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a:latin typeface="+mj-lt"/>
              </a:rPr>
              <a:t>    code to be executed if condition is false</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a:latin typeface="+mj-lt"/>
              </a:rPr>
              <a: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If else</a:t>
            </a:r>
            <a:endParaRPr lang="en-US" sz="4400" b="1" dirty="0">
              <a:latin typeface="+mj-lt"/>
            </a:endParaRPr>
          </a:p>
        </p:txBody>
      </p:sp>
    </p:spTree>
    <p:extLst>
      <p:ext uri="{BB962C8B-B14F-4D97-AF65-F5344CB8AC3E}">
        <p14:creationId xmlns:p14="http://schemas.microsoft.com/office/powerpoint/2010/main" val="837144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685800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if (condition) {</a:t>
            </a:r>
          </a:p>
          <a:p>
            <a:pPr algn="just">
              <a:spcBef>
                <a:spcPct val="0"/>
              </a:spcBef>
              <a:buFont typeface="Wingdings" panose="05000000000000000000" pitchFamily="2" charset="2"/>
              <a:buChar char="§"/>
            </a:pPr>
            <a:r>
              <a:rPr lang="en-US" altLang="en-US" sz="2400" dirty="0">
                <a:latin typeface="+mj-lt"/>
              </a:rPr>
              <a:t>    code to be executed if this condition is true;</a:t>
            </a:r>
          </a:p>
          <a:p>
            <a:pPr algn="just">
              <a:spcBef>
                <a:spcPct val="0"/>
              </a:spcBef>
              <a:buFont typeface="Wingdings" panose="05000000000000000000" pitchFamily="2" charset="2"/>
              <a:buChar char="§"/>
            </a:pPr>
            <a:r>
              <a:rPr lang="en-US" altLang="en-US" sz="2400" dirty="0">
                <a:latin typeface="+mj-lt"/>
              </a:rPr>
              <a:t>} </a:t>
            </a:r>
            <a:r>
              <a:rPr lang="en-US" altLang="en-US" sz="2400" dirty="0" smtClean="0">
                <a:latin typeface="+mj-lt"/>
              </a:rPr>
              <a:t>else if </a:t>
            </a:r>
            <a:r>
              <a:rPr lang="en-US" altLang="en-US" sz="2400" dirty="0">
                <a:latin typeface="+mj-lt"/>
              </a:rPr>
              <a:t>(condition) {</a:t>
            </a:r>
          </a:p>
          <a:p>
            <a:pPr algn="just">
              <a:spcBef>
                <a:spcPct val="0"/>
              </a:spcBef>
              <a:buFont typeface="Wingdings" panose="05000000000000000000" pitchFamily="2" charset="2"/>
              <a:buChar char="§"/>
            </a:pPr>
            <a:r>
              <a:rPr lang="en-US" altLang="en-US" sz="2400" dirty="0">
                <a:latin typeface="+mj-lt"/>
              </a:rPr>
              <a:t>    code to be executed if this condition is true;</a:t>
            </a:r>
          </a:p>
          <a:p>
            <a:pPr algn="just">
              <a:spcBef>
                <a:spcPct val="0"/>
              </a:spcBef>
              <a:buFont typeface="Wingdings" panose="05000000000000000000" pitchFamily="2" charset="2"/>
              <a:buChar char="§"/>
            </a:pPr>
            <a:r>
              <a:rPr lang="en-US" altLang="en-US" sz="2400" dirty="0">
                <a:latin typeface="+mj-lt"/>
              </a:rPr>
              <a:t>} else {</a:t>
            </a:r>
          </a:p>
          <a:p>
            <a:pPr algn="just">
              <a:spcBef>
                <a:spcPct val="0"/>
              </a:spcBef>
              <a:buFont typeface="Wingdings" panose="05000000000000000000" pitchFamily="2" charset="2"/>
              <a:buChar char="§"/>
            </a:pPr>
            <a:r>
              <a:rPr lang="en-US" altLang="en-US" sz="2400" dirty="0">
                <a:latin typeface="+mj-lt"/>
              </a:rPr>
              <a:t>    code to be executed if all conditions are false;</a:t>
            </a:r>
          </a:p>
          <a:p>
            <a:pPr algn="just">
              <a:spcBef>
                <a:spcPct val="0"/>
              </a:spcBef>
              <a:buFont typeface="Wingdings" panose="05000000000000000000" pitchFamily="2" charset="2"/>
              <a:buChar char="§"/>
            </a:pPr>
            <a:r>
              <a:rPr lang="en-US" altLang="en-US" sz="2400" dirty="0">
                <a:latin typeface="+mj-lt"/>
              </a:rPr>
              <a: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if...else if....else Statement</a:t>
            </a:r>
          </a:p>
        </p:txBody>
      </p:sp>
    </p:spTree>
    <p:extLst>
      <p:ext uri="{BB962C8B-B14F-4D97-AF65-F5344CB8AC3E}">
        <p14:creationId xmlns:p14="http://schemas.microsoft.com/office/powerpoint/2010/main" val="3064154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5" name="Rectangle 4"/>
          <p:cNvSpPr/>
          <p:nvPr/>
        </p:nvSpPr>
        <p:spPr>
          <a:xfrm>
            <a:off x="1600200" y="1905000"/>
            <a:ext cx="5410200" cy="3139321"/>
          </a:xfrm>
          <a:prstGeom prst="rect">
            <a:avLst/>
          </a:prstGeom>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$t = date(</a:t>
            </a:r>
            <a:r>
              <a:rPr lang="en-US" dirty="0">
                <a:solidFill>
                  <a:srgbClr val="A52A2A"/>
                </a:solidFill>
                <a:latin typeface="Consolas" panose="020B0609020204030204" pitchFamily="49" charset="0"/>
              </a:rPr>
              <a:t>"H"</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($t &lt; </a:t>
            </a:r>
            <a:r>
              <a:rPr lang="en-US" dirty="0">
                <a:solidFill>
                  <a:srgbClr val="A52A2A"/>
                </a:solidFill>
                <a:latin typeface="Consolas" panose="020B0609020204030204" pitchFamily="49" charset="0"/>
              </a:rPr>
              <a:t>"10"</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"Have a good morning!"</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elseif</a:t>
            </a:r>
            <a:r>
              <a:rPr lang="en-US" dirty="0">
                <a:solidFill>
                  <a:srgbClr val="000000"/>
                </a:solidFill>
                <a:latin typeface="Consolas" panose="020B0609020204030204" pitchFamily="49" charset="0"/>
              </a:rPr>
              <a:t> ($t &lt; </a:t>
            </a:r>
            <a:r>
              <a:rPr lang="en-US" dirty="0">
                <a:solidFill>
                  <a:srgbClr val="A52A2A"/>
                </a:solidFill>
                <a:latin typeface="Consolas" panose="020B0609020204030204" pitchFamily="49" charset="0"/>
              </a:rPr>
              <a:t>"20"</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"Have a good 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"Have a good night!"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274798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i="1" dirty="0">
                <a:latin typeface="+mj-lt"/>
              </a:rPr>
              <a:t>Often when you write code, you want the same block of code to run over and over again in a row. </a:t>
            </a:r>
            <a:r>
              <a:rPr lang="en-US" altLang="en-US" sz="2000" i="1" dirty="0" smtClean="0">
                <a:latin typeface="+mj-lt"/>
              </a:rPr>
              <a:t> Instead </a:t>
            </a:r>
            <a:r>
              <a:rPr lang="en-US" altLang="en-US" sz="2000" i="1" dirty="0">
                <a:latin typeface="+mj-lt"/>
              </a:rPr>
              <a:t>of adding several almost equal code-lines in a script, we can use loops to perform a task like this</a:t>
            </a:r>
            <a:r>
              <a:rPr lang="en-US" altLang="en-US" sz="2000" i="1" dirty="0" smtClean="0">
                <a:latin typeface="+mj-lt"/>
              </a:rPr>
              <a:t>.</a:t>
            </a:r>
          </a:p>
          <a:p>
            <a:pPr algn="just">
              <a:spcBef>
                <a:spcPct val="0"/>
              </a:spcBef>
              <a:buFont typeface="Wingdings" panose="05000000000000000000" pitchFamily="2" charset="2"/>
              <a:buChar char="§"/>
            </a:pPr>
            <a:endParaRPr lang="en-US" altLang="en-US" sz="2000" i="1" dirty="0">
              <a:latin typeface="+mj-lt"/>
            </a:endParaRPr>
          </a:p>
          <a:p>
            <a:pPr algn="just">
              <a:spcBef>
                <a:spcPct val="0"/>
              </a:spcBef>
              <a:buFont typeface="Wingdings" panose="05000000000000000000" pitchFamily="2" charset="2"/>
              <a:buChar char="§"/>
            </a:pPr>
            <a:r>
              <a:rPr lang="en-US" altLang="en-US" sz="2000" dirty="0">
                <a:latin typeface="+mj-lt"/>
              </a:rPr>
              <a:t>In PHP, we have the following looping statements:</a:t>
            </a:r>
          </a:p>
          <a:p>
            <a:pPr algn="just">
              <a:spcBef>
                <a:spcPct val="0"/>
              </a:spcBef>
              <a:buFont typeface="Wingdings" panose="05000000000000000000" pitchFamily="2" charset="2"/>
              <a:buChar char="§"/>
            </a:pPr>
            <a:r>
              <a:rPr lang="en-US" altLang="en-US" sz="2000" b="1" dirty="0">
                <a:solidFill>
                  <a:srgbClr val="0070C0"/>
                </a:solidFill>
                <a:latin typeface="+mj-lt"/>
              </a:rPr>
              <a:t>    while - loops </a:t>
            </a:r>
            <a:r>
              <a:rPr lang="en-US" altLang="en-US" sz="2000" dirty="0">
                <a:latin typeface="+mj-lt"/>
              </a:rPr>
              <a:t>through a block of code as long as the specified condition is </a:t>
            </a:r>
            <a:r>
              <a:rPr lang="en-US" altLang="en-US" sz="2000" dirty="0" smtClean="0">
                <a:latin typeface="+mj-lt"/>
              </a:rPr>
              <a:t>true</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    </a:t>
            </a:r>
            <a:r>
              <a:rPr lang="en-US" altLang="en-US" sz="2000" b="1" dirty="0">
                <a:solidFill>
                  <a:srgbClr val="0070C0"/>
                </a:solidFill>
                <a:latin typeface="+mj-lt"/>
              </a:rPr>
              <a:t>do...while - loops </a:t>
            </a:r>
            <a:r>
              <a:rPr lang="en-US" altLang="en-US" sz="2000" dirty="0">
                <a:latin typeface="+mj-lt"/>
              </a:rPr>
              <a:t>through a block of code once, and then repeats the loop as long as the specified condition is </a:t>
            </a:r>
            <a:r>
              <a:rPr lang="en-US" altLang="en-US" sz="2000" dirty="0" smtClean="0">
                <a:latin typeface="+mj-lt"/>
              </a:rPr>
              <a:t>true</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b="1" dirty="0">
                <a:solidFill>
                  <a:srgbClr val="0070C0"/>
                </a:solidFill>
                <a:latin typeface="+mj-lt"/>
              </a:rPr>
              <a:t>    for - loops </a:t>
            </a:r>
            <a:r>
              <a:rPr lang="en-US" altLang="en-US" sz="2000" dirty="0">
                <a:latin typeface="+mj-lt"/>
              </a:rPr>
              <a:t>through a block of code a specified number of times</a:t>
            </a:r>
          </a:p>
          <a:p>
            <a:pPr algn="just">
              <a:spcBef>
                <a:spcPct val="0"/>
              </a:spcBef>
              <a:buFont typeface="Wingdings" panose="05000000000000000000" pitchFamily="2" charset="2"/>
              <a:buChar char="§"/>
            </a:pPr>
            <a:r>
              <a:rPr lang="en-US" altLang="en-US" sz="2000" b="1" dirty="0">
                <a:solidFill>
                  <a:srgbClr val="0070C0"/>
                </a:solidFill>
                <a:latin typeface="+mj-lt"/>
              </a:rPr>
              <a:t>    foreach </a:t>
            </a:r>
            <a:r>
              <a:rPr lang="en-US" altLang="en-US" sz="2000" dirty="0">
                <a:latin typeface="+mj-lt"/>
              </a:rPr>
              <a:t>- loops through a block of code for each element in an array</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Loops</a:t>
            </a:r>
          </a:p>
        </p:txBody>
      </p:sp>
    </p:spTree>
    <p:extLst>
      <p:ext uri="{BB962C8B-B14F-4D97-AF65-F5344CB8AC3E}">
        <p14:creationId xmlns:p14="http://schemas.microsoft.com/office/powerpoint/2010/main" val="3139465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while Loop</a:t>
            </a:r>
          </a:p>
        </p:txBody>
      </p:sp>
      <p:sp>
        <p:nvSpPr>
          <p:cNvPr id="5" name="Rectangle 4"/>
          <p:cNvSpPr/>
          <p:nvPr/>
        </p:nvSpPr>
        <p:spPr>
          <a:xfrm>
            <a:off x="603069" y="1524000"/>
            <a:ext cx="8077200" cy="1754326"/>
          </a:xfrm>
          <a:prstGeom prst="rect">
            <a:avLst/>
          </a:prstGeom>
        </p:spPr>
        <p:txBody>
          <a:bodyPr wrap="square">
            <a:spAutoFit/>
          </a:bodyPr>
          <a:lstStyle/>
          <a:p>
            <a:r>
              <a:rPr lang="en-US" dirty="0"/>
              <a:t>The while loop executes a block of code as long as the specified condition is true.</a:t>
            </a:r>
          </a:p>
          <a:p>
            <a:r>
              <a:rPr lang="en-US" dirty="0"/>
              <a:t>Syntax</a:t>
            </a:r>
          </a:p>
          <a:p>
            <a:r>
              <a:rPr lang="en-US" dirty="0"/>
              <a:t>while (condition is true) {</a:t>
            </a:r>
          </a:p>
          <a:p>
            <a:r>
              <a:rPr lang="en-US" dirty="0"/>
              <a:t>    code to be executed</a:t>
            </a:r>
            <a:r>
              <a:rPr lang="en-US" dirty="0" smtClean="0"/>
              <a:t>;</a:t>
            </a:r>
            <a:endParaRPr lang="en-US" dirty="0"/>
          </a:p>
          <a:p>
            <a:r>
              <a:rPr lang="en-US" dirty="0"/>
              <a:t>} </a:t>
            </a:r>
          </a:p>
        </p:txBody>
      </p:sp>
      <p:sp>
        <p:nvSpPr>
          <p:cNvPr id="6" name="Rectangle 5"/>
          <p:cNvSpPr/>
          <p:nvPr/>
        </p:nvSpPr>
        <p:spPr>
          <a:xfrm>
            <a:off x="914400" y="3593102"/>
            <a:ext cx="4572000" cy="2031325"/>
          </a:xfrm>
          <a:prstGeom prst="rect">
            <a:avLst/>
          </a:prstGeom>
        </p:spPr>
        <p:txBody>
          <a:bodyPr>
            <a:spAutoFit/>
          </a:bodyPr>
          <a:lstStyle/>
          <a:p>
            <a:r>
              <a:rPr lang="en-US" sz="1400" dirty="0">
                <a:latin typeface="+mn-lt"/>
              </a:rPr>
              <a:t>Example</a:t>
            </a:r>
          </a:p>
          <a:p>
            <a:r>
              <a:rPr lang="en-US" sz="1400" dirty="0">
                <a:latin typeface="+mn-lt"/>
              </a:rPr>
              <a:t>&lt;?</a:t>
            </a:r>
            <a:r>
              <a:rPr lang="en-US" sz="1400" dirty="0" err="1">
                <a:latin typeface="+mn-lt"/>
              </a:rPr>
              <a:t>php</a:t>
            </a:r>
            <a:endParaRPr lang="en-US" sz="1400" dirty="0">
              <a:latin typeface="+mn-lt"/>
            </a:endParaRPr>
          </a:p>
          <a:p>
            <a:r>
              <a:rPr lang="en-US" sz="1400" dirty="0">
                <a:latin typeface="+mn-lt"/>
              </a:rPr>
              <a:t>$x = 1;</a:t>
            </a:r>
          </a:p>
          <a:p>
            <a:endParaRPr lang="en-US" sz="1400" dirty="0">
              <a:latin typeface="+mn-lt"/>
            </a:endParaRPr>
          </a:p>
          <a:p>
            <a:r>
              <a:rPr lang="en-US" sz="1400" dirty="0">
                <a:latin typeface="+mn-lt"/>
              </a:rPr>
              <a:t>while($x &lt;= 5) {</a:t>
            </a:r>
          </a:p>
          <a:p>
            <a:r>
              <a:rPr lang="en-US" sz="1400" dirty="0">
                <a:latin typeface="+mn-lt"/>
              </a:rPr>
              <a:t>    echo "The number is: $x &lt;</a:t>
            </a:r>
            <a:r>
              <a:rPr lang="en-US" sz="1400" dirty="0" err="1">
                <a:latin typeface="+mn-lt"/>
              </a:rPr>
              <a:t>br</a:t>
            </a:r>
            <a:r>
              <a:rPr lang="en-US" sz="1400" dirty="0">
                <a:latin typeface="+mn-lt"/>
              </a:rPr>
              <a:t>&gt;";</a:t>
            </a:r>
          </a:p>
          <a:p>
            <a:r>
              <a:rPr lang="en-US" sz="1400" dirty="0">
                <a:latin typeface="+mn-lt"/>
              </a:rPr>
              <a:t>    $x++;</a:t>
            </a:r>
          </a:p>
          <a:p>
            <a:r>
              <a:rPr lang="en-US" sz="1400" dirty="0">
                <a:latin typeface="+mn-lt"/>
              </a:rPr>
              <a:t>}</a:t>
            </a:r>
          </a:p>
          <a:p>
            <a:r>
              <a:rPr lang="en-US" sz="1400" dirty="0">
                <a:latin typeface="+mn-lt"/>
              </a:rPr>
              <a:t>?&gt; </a:t>
            </a:r>
          </a:p>
        </p:txBody>
      </p:sp>
      <p:sp>
        <p:nvSpPr>
          <p:cNvPr id="7" name="Rectangle 6"/>
          <p:cNvSpPr/>
          <p:nvPr/>
        </p:nvSpPr>
        <p:spPr>
          <a:xfrm>
            <a:off x="4124597" y="4653281"/>
            <a:ext cx="2723606" cy="1477328"/>
          </a:xfrm>
          <a:prstGeom prst="rect">
            <a:avLst/>
          </a:prstGeom>
        </p:spPr>
        <p:txBody>
          <a:bodyPr wrap="square">
            <a:spAutoFit/>
          </a:bodyPr>
          <a:lstStyle/>
          <a:p>
            <a:r>
              <a:rPr lang="en-US" dirty="0">
                <a:latin typeface="+mj-lt"/>
              </a:rPr>
              <a:t>The number is: 1</a:t>
            </a:r>
          </a:p>
          <a:p>
            <a:r>
              <a:rPr lang="en-US" dirty="0">
                <a:latin typeface="+mj-lt"/>
              </a:rPr>
              <a:t>The number is: 2</a:t>
            </a:r>
          </a:p>
          <a:p>
            <a:r>
              <a:rPr lang="en-US" dirty="0">
                <a:latin typeface="+mj-lt"/>
              </a:rPr>
              <a:t>The number is: 3</a:t>
            </a:r>
          </a:p>
          <a:p>
            <a:r>
              <a:rPr lang="en-US" dirty="0">
                <a:latin typeface="+mj-lt"/>
              </a:rPr>
              <a:t>The number is: 4</a:t>
            </a:r>
          </a:p>
          <a:p>
            <a:r>
              <a:rPr lang="en-US" dirty="0">
                <a:latin typeface="+mj-lt"/>
              </a:rPr>
              <a:t>The number is: 5 </a:t>
            </a:r>
          </a:p>
        </p:txBody>
      </p:sp>
      <p:sp>
        <p:nvSpPr>
          <p:cNvPr id="8" name="Rectangle 7"/>
          <p:cNvSpPr/>
          <p:nvPr/>
        </p:nvSpPr>
        <p:spPr>
          <a:xfrm>
            <a:off x="4039961" y="2504204"/>
            <a:ext cx="4280807" cy="1323439"/>
          </a:xfrm>
          <a:prstGeom prst="rect">
            <a:avLst/>
          </a:prstGeom>
        </p:spPr>
        <p:txBody>
          <a:bodyPr wrap="square">
            <a:spAutoFit/>
          </a:bodyPr>
          <a:lstStyle/>
          <a:p>
            <a:r>
              <a:rPr lang="en-US" sz="1600" dirty="0"/>
              <a:t>The example below first sets a variable $x to 1 ($x = 1). Then, the while loop will continue to run as long as $x is less than, or equal to 5 ($x &lt;= 5). $x will increase by 1 each time the loop runs ($x++):</a:t>
            </a:r>
          </a:p>
        </p:txBody>
      </p:sp>
    </p:spTree>
    <p:extLst>
      <p:ext uri="{BB962C8B-B14F-4D97-AF65-F5344CB8AC3E}">
        <p14:creationId xmlns:p14="http://schemas.microsoft.com/office/powerpoint/2010/main" val="2405387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400" dirty="0" smtClean="0">
                <a:latin typeface="+mj-lt"/>
                <a:cs typeface="Times New Roman" pitchFamily="18" charset="0"/>
              </a:rPr>
              <a:t>At the end of this Topic, the learner should be able to:</a:t>
            </a:r>
          </a:p>
          <a:p>
            <a:pPr algn="just"/>
            <a:endParaRPr lang="en-US" sz="2800" dirty="0" smtClean="0">
              <a:latin typeface="+mj-lt"/>
              <a:cs typeface="Times New Roman" pitchFamily="18" charset="0"/>
            </a:endParaRPr>
          </a:p>
          <a:p>
            <a:pPr marL="857250" lvl="1" indent="-514350" algn="just">
              <a:buFont typeface="+mj-lt"/>
              <a:buAutoNum type="romanLcPeriod"/>
            </a:pPr>
            <a:r>
              <a:rPr lang="en-US" sz="2000" dirty="0" smtClean="0">
                <a:latin typeface="+mj-lt"/>
                <a:cs typeface="Times New Roman" pitchFamily="18" charset="0"/>
              </a:rPr>
              <a:t>Write PHP code using correct PHP syntax</a:t>
            </a:r>
          </a:p>
          <a:p>
            <a:pPr marL="857250" lvl="1" indent="-514350" algn="just">
              <a:buFont typeface="+mj-lt"/>
              <a:buAutoNum type="romanLcPeriod"/>
            </a:pPr>
            <a:r>
              <a:rPr lang="en-US" sz="2000" dirty="0" smtClean="0">
                <a:latin typeface="+mj-lt"/>
                <a:cs typeface="Times New Roman" pitchFamily="18" charset="0"/>
              </a:rPr>
              <a:t>Write simple PHP scripts using control statements and loops</a:t>
            </a:r>
          </a:p>
          <a:p>
            <a:pPr marL="857250" lvl="1" indent="-514350" algn="just">
              <a:buFont typeface="+mj-lt"/>
              <a:buAutoNum type="romanLcPeriod"/>
            </a:pPr>
            <a:r>
              <a:rPr lang="en-US" sz="2000" dirty="0" smtClean="0">
                <a:latin typeface="+mj-lt"/>
                <a:cs typeface="Times New Roman" pitchFamily="18" charset="0"/>
              </a:rPr>
              <a:t>Write simple PHP scripts using arrays, functions.</a:t>
            </a:r>
          </a:p>
          <a:p>
            <a:pPr marL="857250" lvl="1" indent="-514350" algn="just">
              <a:buFont typeface="+mj-lt"/>
              <a:buAutoNum type="romanLcPeriod"/>
            </a:pPr>
            <a:r>
              <a:rPr lang="en-US" sz="2000" dirty="0" smtClean="0">
                <a:latin typeface="+mj-lt"/>
                <a:cs typeface="Times New Roman" pitchFamily="18" charset="0"/>
              </a:rPr>
              <a:t>Write simple PHP scripts using classes and objects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Session  Learning Outcomes</a:t>
            </a:r>
            <a:endParaRPr lang="en-US" sz="4400" b="1" dirty="0">
              <a:solidFill>
                <a:srgbClr val="0070C0"/>
              </a:solidFill>
              <a:latin typeface="+mj-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i="1" dirty="0">
                <a:latin typeface="+mj-lt"/>
              </a:rPr>
              <a:t>The do...while loop will always execute the block of code once, it will then check the condition, and repeat the loop while the specified condition is true</a:t>
            </a:r>
            <a:r>
              <a:rPr lang="en-US" altLang="en-US" sz="2000" i="1" dirty="0" smtClean="0">
                <a:latin typeface="+mj-lt"/>
              </a:rPr>
              <a:t>.</a:t>
            </a:r>
          </a:p>
          <a:p>
            <a:pPr marL="0" indent="0" algn="just">
              <a:spcBef>
                <a:spcPct val="0"/>
              </a:spcBef>
              <a:buNone/>
            </a:pPr>
            <a:endParaRPr lang="en-US" altLang="en-US" sz="2000" i="1" dirty="0">
              <a:latin typeface="+mj-lt"/>
            </a:endParaRPr>
          </a:p>
          <a:p>
            <a:pPr algn="just">
              <a:spcBef>
                <a:spcPct val="0"/>
              </a:spcBef>
              <a:buFont typeface="Wingdings" panose="05000000000000000000" pitchFamily="2" charset="2"/>
              <a:buChar char="§"/>
            </a:pPr>
            <a:r>
              <a:rPr lang="en-US" altLang="en-US" sz="2000" i="1" dirty="0">
                <a:latin typeface="+mj-lt"/>
              </a:rPr>
              <a:t>Syntax</a:t>
            </a:r>
          </a:p>
          <a:p>
            <a:pPr algn="just">
              <a:spcBef>
                <a:spcPct val="0"/>
              </a:spcBef>
              <a:buFont typeface="Wingdings" panose="05000000000000000000" pitchFamily="2" charset="2"/>
              <a:buChar char="§"/>
            </a:pPr>
            <a:r>
              <a:rPr lang="en-US" altLang="en-US" sz="2000" dirty="0">
                <a:latin typeface="+mj-lt"/>
              </a:rPr>
              <a:t>do {</a:t>
            </a:r>
          </a:p>
          <a:p>
            <a:pPr algn="just">
              <a:spcBef>
                <a:spcPct val="0"/>
              </a:spcBef>
              <a:buFont typeface="Wingdings" panose="05000000000000000000" pitchFamily="2" charset="2"/>
              <a:buChar char="§"/>
            </a:pPr>
            <a:r>
              <a:rPr lang="en-US" altLang="en-US" sz="2000" dirty="0">
                <a:latin typeface="+mj-lt"/>
              </a:rPr>
              <a:t>    code to be executed;</a:t>
            </a:r>
          </a:p>
          <a:p>
            <a:pPr algn="just">
              <a:spcBef>
                <a:spcPct val="0"/>
              </a:spcBef>
              <a:buFont typeface="Wingdings" panose="05000000000000000000" pitchFamily="2" charset="2"/>
              <a:buChar char="§"/>
            </a:pPr>
            <a:r>
              <a:rPr lang="en-US" altLang="en-US" sz="2000" dirty="0">
                <a:latin typeface="+mj-lt"/>
              </a:rPr>
              <a:t>} while (condition is true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do...while Loop</a:t>
            </a:r>
          </a:p>
        </p:txBody>
      </p:sp>
      <p:sp>
        <p:nvSpPr>
          <p:cNvPr id="4" name="Rectangle 3"/>
          <p:cNvSpPr/>
          <p:nvPr/>
        </p:nvSpPr>
        <p:spPr>
          <a:xfrm>
            <a:off x="3936818" y="2590800"/>
            <a:ext cx="4749981" cy="1754326"/>
          </a:xfrm>
          <a:prstGeom prst="rect">
            <a:avLst/>
          </a:prstGeom>
        </p:spPr>
        <p:txBody>
          <a:bodyPr wrap="square">
            <a:spAutoFit/>
          </a:bodyPr>
          <a:lstStyle/>
          <a:p>
            <a:pPr algn="just"/>
            <a:r>
              <a:rPr lang="en-US" dirty="0">
                <a:solidFill>
                  <a:srgbClr val="0070C0"/>
                </a:solidFill>
                <a:latin typeface="+mj-lt"/>
              </a:rPr>
              <a:t>The example below first sets a variable $x to 1 ($x = 1). Then, the do while loop will write some output, and then increment the variable $x with 1. Then the condition is checked (is $x less than, or equal to 5?), and the loop will continue to run as long as $x is less than, or equal to 5:</a:t>
            </a:r>
          </a:p>
        </p:txBody>
      </p:sp>
      <p:sp>
        <p:nvSpPr>
          <p:cNvPr id="5" name="Rectangle 4"/>
          <p:cNvSpPr/>
          <p:nvPr/>
        </p:nvSpPr>
        <p:spPr>
          <a:xfrm>
            <a:off x="1066800" y="4170451"/>
            <a:ext cx="4572000" cy="1815882"/>
          </a:xfrm>
          <a:prstGeom prst="rect">
            <a:avLst/>
          </a:prstGeom>
        </p:spPr>
        <p:txBody>
          <a:bodyPr>
            <a:spAutoFit/>
          </a:bodyPr>
          <a:lstStyle/>
          <a:p>
            <a:r>
              <a:rPr lang="en-US" sz="1400" dirty="0"/>
              <a:t>&lt;?</a:t>
            </a:r>
            <a:r>
              <a:rPr lang="en-US" sz="1400" dirty="0" err="1"/>
              <a:t>php</a:t>
            </a:r>
            <a:endParaRPr lang="en-US" sz="1400" dirty="0"/>
          </a:p>
          <a:p>
            <a:r>
              <a:rPr lang="en-US" sz="1400" dirty="0"/>
              <a:t>$x = 1;</a:t>
            </a:r>
          </a:p>
          <a:p>
            <a:endParaRPr lang="en-US" sz="1400" dirty="0"/>
          </a:p>
          <a:p>
            <a:r>
              <a:rPr lang="en-US" sz="1400" dirty="0"/>
              <a:t>do {</a:t>
            </a:r>
          </a:p>
          <a:p>
            <a:r>
              <a:rPr lang="en-US" sz="1400" dirty="0"/>
              <a:t>    echo "The number is: $x &lt;</a:t>
            </a:r>
            <a:r>
              <a:rPr lang="en-US" sz="1400" dirty="0" err="1"/>
              <a:t>br</a:t>
            </a:r>
            <a:r>
              <a:rPr lang="en-US" sz="1400" dirty="0"/>
              <a:t>&gt;";</a:t>
            </a:r>
          </a:p>
          <a:p>
            <a:r>
              <a:rPr lang="en-US" sz="1400" dirty="0"/>
              <a:t>    $x++;</a:t>
            </a:r>
          </a:p>
          <a:p>
            <a:r>
              <a:rPr lang="en-US" sz="1400" dirty="0"/>
              <a:t>} while ($x &lt;= 5);</a:t>
            </a:r>
          </a:p>
          <a:p>
            <a:r>
              <a:rPr lang="en-US" sz="1400" dirty="0"/>
              <a:t>?&gt; </a:t>
            </a:r>
          </a:p>
        </p:txBody>
      </p:sp>
      <p:sp>
        <p:nvSpPr>
          <p:cNvPr id="6" name="Rectangle 5"/>
          <p:cNvSpPr/>
          <p:nvPr/>
        </p:nvSpPr>
        <p:spPr>
          <a:xfrm>
            <a:off x="4791075" y="4811804"/>
            <a:ext cx="4572000" cy="1169551"/>
          </a:xfrm>
          <a:prstGeom prst="rect">
            <a:avLst/>
          </a:prstGeom>
        </p:spPr>
        <p:txBody>
          <a:bodyPr>
            <a:spAutoFit/>
          </a:bodyPr>
          <a:lstStyle/>
          <a:p>
            <a:r>
              <a:rPr lang="en-US" sz="1400" dirty="0">
                <a:latin typeface="+mn-lt"/>
              </a:rPr>
              <a:t>The number is: 1</a:t>
            </a:r>
          </a:p>
          <a:p>
            <a:r>
              <a:rPr lang="en-US" sz="1400" dirty="0">
                <a:latin typeface="+mn-lt"/>
              </a:rPr>
              <a:t>The number is: 2</a:t>
            </a:r>
          </a:p>
          <a:p>
            <a:r>
              <a:rPr lang="en-US" sz="1400" dirty="0">
                <a:latin typeface="+mn-lt"/>
              </a:rPr>
              <a:t>The number is: 3</a:t>
            </a:r>
          </a:p>
          <a:p>
            <a:r>
              <a:rPr lang="en-US" sz="1400" dirty="0">
                <a:latin typeface="+mn-lt"/>
              </a:rPr>
              <a:t>The number is: 4</a:t>
            </a:r>
          </a:p>
          <a:p>
            <a:r>
              <a:rPr lang="en-US" sz="1400" dirty="0">
                <a:latin typeface="+mn-lt"/>
              </a:rPr>
              <a:t>The number is: 5 </a:t>
            </a:r>
          </a:p>
        </p:txBody>
      </p:sp>
    </p:spTree>
    <p:extLst>
      <p:ext uri="{BB962C8B-B14F-4D97-AF65-F5344CB8AC3E}">
        <p14:creationId xmlns:p14="http://schemas.microsoft.com/office/powerpoint/2010/main" val="640865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Notice that in a do while loop the condition is tested AFTER executing the statements within the loop. </a:t>
            </a:r>
            <a:endParaRPr lang="en-US" altLang="en-US" sz="2000" dirty="0" smtClean="0">
              <a:latin typeface="+mj-lt"/>
            </a:endParaRP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This </a:t>
            </a:r>
            <a:r>
              <a:rPr lang="en-US" altLang="en-US" sz="2000" dirty="0">
                <a:latin typeface="+mj-lt"/>
              </a:rPr>
              <a:t>means that the do while loop would execute its statements at least once, even if the condition is false the first time.</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The example above sets the $x variable to 1, then it runs the loop, and then the condition is checked:</a:t>
            </a:r>
          </a:p>
          <a:p>
            <a:pPr marL="0" indent="0" algn="just">
              <a:spcBef>
                <a:spcPct val="0"/>
              </a:spcBef>
              <a:buNone/>
            </a:pPr>
            <a:endParaRPr lang="en-US" altLang="en-US" sz="2000" i="1"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do...while </a:t>
            </a:r>
            <a:r>
              <a:rPr lang="en-US" sz="4400" b="1" dirty="0" smtClean="0">
                <a:latin typeface="+mj-lt"/>
              </a:rPr>
              <a:t>Loop(cont.)</a:t>
            </a:r>
            <a:endParaRPr lang="en-US" sz="4400" b="1" dirty="0">
              <a:latin typeface="+mj-lt"/>
            </a:endParaRPr>
          </a:p>
        </p:txBody>
      </p:sp>
    </p:spTree>
    <p:extLst>
      <p:ext uri="{BB962C8B-B14F-4D97-AF65-F5344CB8AC3E}">
        <p14:creationId xmlns:p14="http://schemas.microsoft.com/office/powerpoint/2010/main" val="926226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 for loop is used when you know in advance how many times the script should run.</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Syntax</a:t>
            </a:r>
          </a:p>
          <a:p>
            <a:pPr algn="just">
              <a:spcBef>
                <a:spcPct val="0"/>
              </a:spcBef>
              <a:buFont typeface="Wingdings" panose="05000000000000000000" pitchFamily="2" charset="2"/>
              <a:buChar char="§"/>
            </a:pPr>
            <a:r>
              <a:rPr lang="en-US" altLang="en-US" sz="2000" dirty="0">
                <a:latin typeface="+mj-lt"/>
              </a:rPr>
              <a:t>for (init counter; test counter; increment counter) {</a:t>
            </a:r>
          </a:p>
          <a:p>
            <a:pPr algn="just">
              <a:spcBef>
                <a:spcPct val="0"/>
              </a:spcBef>
              <a:buFont typeface="Wingdings" panose="05000000000000000000" pitchFamily="2" charset="2"/>
              <a:buChar char="§"/>
            </a:pPr>
            <a:r>
              <a:rPr lang="en-US" altLang="en-US" sz="2000" dirty="0">
                <a:latin typeface="+mj-lt"/>
              </a:rPr>
              <a:t>    code to be executed;</a:t>
            </a:r>
          </a:p>
          <a:p>
            <a:pPr algn="just">
              <a:spcBef>
                <a:spcPct val="0"/>
              </a:spcBef>
              <a:buFont typeface="Wingdings" panose="05000000000000000000" pitchFamily="2" charset="2"/>
              <a:buChar char="§"/>
            </a:pP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b="1" dirty="0">
                <a:solidFill>
                  <a:srgbClr val="0070C0"/>
                </a:solidFill>
                <a:latin typeface="+mj-lt"/>
              </a:rPr>
              <a:t>Parameters:</a:t>
            </a:r>
          </a:p>
          <a:p>
            <a:pPr algn="just">
              <a:spcBef>
                <a:spcPct val="0"/>
              </a:spcBef>
              <a:buFont typeface="Wingdings" panose="05000000000000000000" pitchFamily="2" charset="2"/>
              <a:buChar char="§"/>
            </a:pPr>
            <a:r>
              <a:rPr lang="en-US" altLang="en-US" sz="2000" dirty="0">
                <a:latin typeface="+mj-lt"/>
              </a:rPr>
              <a:t>    init counter: Initialize the loop counter value</a:t>
            </a:r>
          </a:p>
          <a:p>
            <a:pPr algn="just">
              <a:spcBef>
                <a:spcPct val="0"/>
              </a:spcBef>
              <a:buFont typeface="Wingdings" panose="05000000000000000000" pitchFamily="2" charset="2"/>
              <a:buChar char="§"/>
            </a:pPr>
            <a:r>
              <a:rPr lang="en-US" altLang="en-US" sz="2000" dirty="0">
                <a:latin typeface="+mj-lt"/>
              </a:rPr>
              <a:t>    test counter: Evaluated for each loop iteration. If it evaluates to TRUE, the loop continues. If it evaluates to FALSE, the loop ends.</a:t>
            </a:r>
          </a:p>
          <a:p>
            <a:pPr algn="just">
              <a:spcBef>
                <a:spcPct val="0"/>
              </a:spcBef>
              <a:buFont typeface="Wingdings" panose="05000000000000000000" pitchFamily="2" charset="2"/>
              <a:buChar char="§"/>
            </a:pPr>
            <a:r>
              <a:rPr lang="en-US" altLang="en-US" sz="2000" dirty="0">
                <a:latin typeface="+mj-lt"/>
              </a:rPr>
              <a:t>    increment counter: Increases the loop counter value</a:t>
            </a:r>
          </a:p>
          <a:p>
            <a:pPr algn="just">
              <a:spcBef>
                <a:spcPct val="0"/>
              </a:spcBef>
              <a:buFont typeface="Wingdings" panose="05000000000000000000" pitchFamily="2" charset="2"/>
              <a:buChar char="§"/>
            </a:pPr>
            <a:r>
              <a:rPr lang="en-US" altLang="en-US" sz="2000" dirty="0">
                <a:latin typeface="+mj-lt"/>
              </a:rPr>
              <a:t>The example below displays the numbers from 0 to 10:</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for Loop</a:t>
            </a:r>
          </a:p>
        </p:txBody>
      </p:sp>
    </p:spTree>
    <p:extLst>
      <p:ext uri="{BB962C8B-B14F-4D97-AF65-F5344CB8AC3E}">
        <p14:creationId xmlns:p14="http://schemas.microsoft.com/office/powerpoint/2010/main" val="4258334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&lt;!DOCTYPE html&gt;</a:t>
            </a:r>
          </a:p>
          <a:p>
            <a:pPr algn="just">
              <a:spcBef>
                <a:spcPct val="0"/>
              </a:spcBef>
              <a:buFont typeface="Wingdings" panose="05000000000000000000" pitchFamily="2" charset="2"/>
              <a:buChar char="§"/>
            </a:pPr>
            <a:r>
              <a:rPr lang="en-US" altLang="en-US" sz="2000" dirty="0">
                <a:latin typeface="+mj-lt"/>
              </a:rPr>
              <a:t>&lt;html&gt;</a:t>
            </a:r>
          </a:p>
          <a:p>
            <a:pPr algn="just">
              <a:spcBef>
                <a:spcPct val="0"/>
              </a:spcBef>
              <a:buFont typeface="Wingdings" panose="05000000000000000000" pitchFamily="2" charset="2"/>
              <a:buChar char="§"/>
            </a:pPr>
            <a:r>
              <a:rPr lang="en-US" altLang="en-US" sz="2000" dirty="0">
                <a:latin typeface="+mj-lt"/>
              </a:rPr>
              <a:t>&lt;body&gt;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r>
              <a:rPr lang="en-US" altLang="en-US" sz="2000" dirty="0">
                <a:latin typeface="+mj-lt"/>
              </a:rPr>
              <a:t>  </a:t>
            </a:r>
          </a:p>
          <a:p>
            <a:pPr algn="just">
              <a:spcBef>
                <a:spcPct val="0"/>
              </a:spcBef>
              <a:buFont typeface="Wingdings" panose="05000000000000000000" pitchFamily="2" charset="2"/>
              <a:buChar char="§"/>
            </a:pPr>
            <a:r>
              <a:rPr lang="en-US" altLang="en-US" sz="2000" dirty="0">
                <a:latin typeface="+mj-lt"/>
              </a:rPr>
              <a:t>for ($x = 0; $x &lt;= 5; $x++) {</a:t>
            </a:r>
          </a:p>
          <a:p>
            <a:pPr algn="just">
              <a:spcBef>
                <a:spcPct val="0"/>
              </a:spcBef>
              <a:buFont typeface="Wingdings" panose="05000000000000000000" pitchFamily="2" charset="2"/>
              <a:buChar char="§"/>
            </a:pPr>
            <a:r>
              <a:rPr lang="en-US" altLang="en-US" sz="2000" dirty="0">
                <a:latin typeface="+mj-lt"/>
              </a:rPr>
              <a:t>  echo "The number is: $x &lt;</a:t>
            </a:r>
            <a:r>
              <a:rPr lang="en-US" altLang="en-US" sz="2000" dirty="0" err="1">
                <a:latin typeface="+mj-lt"/>
              </a:rPr>
              <a:t>br</a:t>
            </a:r>
            <a:r>
              <a:rPr lang="en-US" altLang="en-US" sz="2000" dirty="0">
                <a:latin typeface="+mj-lt"/>
              </a:rPr>
              <a:t>&gt;";</a:t>
            </a:r>
          </a:p>
          <a:p>
            <a:pPr algn="just">
              <a:spcBef>
                <a:spcPct val="0"/>
              </a:spcBef>
              <a:buFont typeface="Wingdings" panose="05000000000000000000" pitchFamily="2" charset="2"/>
              <a:buChar char="§"/>
            </a:pPr>
            <a:r>
              <a:rPr lang="en-US" altLang="en-US" sz="2000" dirty="0">
                <a:latin typeface="+mj-lt"/>
              </a:rPr>
              <a:t>}</a:t>
            </a:r>
          </a:p>
          <a:p>
            <a:pPr algn="just">
              <a:spcBef>
                <a:spcPct val="0"/>
              </a:spcBef>
              <a:buFont typeface="Wingdings" panose="05000000000000000000" pitchFamily="2" charset="2"/>
              <a:buChar char="§"/>
            </a:pPr>
            <a:r>
              <a:rPr lang="en-US" altLang="en-US" sz="2000" dirty="0">
                <a:latin typeface="+mj-lt"/>
              </a:rPr>
              <a:t>?&gt;  </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&lt;/body&gt;</a:t>
            </a:r>
          </a:p>
          <a:p>
            <a:pPr algn="just">
              <a:spcBef>
                <a:spcPct val="0"/>
              </a:spcBef>
              <a:buFont typeface="Wingdings" panose="05000000000000000000" pitchFamily="2" charset="2"/>
              <a:buChar char="§"/>
            </a:pPr>
            <a:r>
              <a:rPr lang="en-US" altLang="en-US" sz="2000" dirty="0">
                <a:latin typeface="+mj-lt"/>
              </a:rPr>
              <a:t>&lt;/html&gt;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4" name="Rectangle 3"/>
          <p:cNvSpPr/>
          <p:nvPr/>
        </p:nvSpPr>
        <p:spPr>
          <a:xfrm>
            <a:off x="4800600" y="2286000"/>
            <a:ext cx="4572000" cy="2308324"/>
          </a:xfrm>
          <a:prstGeom prst="rect">
            <a:avLst/>
          </a:prstGeom>
        </p:spPr>
        <p:txBody>
          <a:bodyPr>
            <a:spAutoFit/>
          </a:bodyPr>
          <a:lstStyle/>
          <a:p>
            <a:r>
              <a:rPr lang="en-US" dirty="0"/>
              <a:t>Output</a:t>
            </a:r>
          </a:p>
          <a:p>
            <a:endParaRPr lang="en-US" dirty="0"/>
          </a:p>
          <a:p>
            <a:r>
              <a:rPr lang="en-US" dirty="0"/>
              <a:t>The number is: 0</a:t>
            </a:r>
          </a:p>
          <a:p>
            <a:r>
              <a:rPr lang="en-US" dirty="0"/>
              <a:t>The number is: 1</a:t>
            </a:r>
          </a:p>
          <a:p>
            <a:r>
              <a:rPr lang="en-US" dirty="0"/>
              <a:t>The number is: 2</a:t>
            </a:r>
          </a:p>
          <a:p>
            <a:r>
              <a:rPr lang="en-US" dirty="0"/>
              <a:t>The number is: 3</a:t>
            </a:r>
          </a:p>
          <a:p>
            <a:r>
              <a:rPr lang="en-US" dirty="0"/>
              <a:t>The number is: 4</a:t>
            </a:r>
          </a:p>
          <a:p>
            <a:r>
              <a:rPr lang="en-US" dirty="0"/>
              <a:t>The number is: </a:t>
            </a:r>
          </a:p>
        </p:txBody>
      </p:sp>
    </p:spTree>
    <p:extLst>
      <p:ext uri="{BB962C8B-B14F-4D97-AF65-F5344CB8AC3E}">
        <p14:creationId xmlns:p14="http://schemas.microsoft.com/office/powerpoint/2010/main" val="1207657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61079"/>
            <a:ext cx="7905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 foreach loop works only on arrays, and is used to loop through each key/value pair in an array</a:t>
            </a: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Syntax</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b="1" dirty="0">
                <a:solidFill>
                  <a:srgbClr val="0070C0"/>
                </a:solidFill>
                <a:latin typeface="+mj-lt"/>
              </a:rPr>
              <a:t>foreach ($array as $value) {</a:t>
            </a:r>
          </a:p>
          <a:p>
            <a:pPr algn="just">
              <a:spcBef>
                <a:spcPct val="0"/>
              </a:spcBef>
              <a:buFont typeface="Wingdings" panose="05000000000000000000" pitchFamily="2" charset="2"/>
              <a:buChar char="§"/>
            </a:pPr>
            <a:r>
              <a:rPr lang="en-US" altLang="en-US" sz="2000" b="1" dirty="0">
                <a:solidFill>
                  <a:srgbClr val="0070C0"/>
                </a:solidFill>
                <a:latin typeface="+mj-lt"/>
              </a:rPr>
              <a:t>    code to be executed;</a:t>
            </a:r>
          </a:p>
          <a:p>
            <a:pPr algn="just">
              <a:spcBef>
                <a:spcPct val="0"/>
              </a:spcBef>
              <a:buFont typeface="Wingdings" panose="05000000000000000000" pitchFamily="2" charset="2"/>
              <a:buChar char="§"/>
            </a:pPr>
            <a:r>
              <a:rPr lang="en-US" altLang="en-US" sz="2000" b="1" dirty="0">
                <a:solidFill>
                  <a:srgbClr val="0070C0"/>
                </a:solidFill>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For every loop iteration, the value of the current array element is assigned to $value and the array pointer is moved by one, until it reaches the last array element.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The following example demonstrates a loop that will output the values of the given array ($colors):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foreach Loop</a:t>
            </a:r>
          </a:p>
        </p:txBody>
      </p:sp>
    </p:spTree>
    <p:extLst>
      <p:ext uri="{BB962C8B-B14F-4D97-AF65-F5344CB8AC3E}">
        <p14:creationId xmlns:p14="http://schemas.microsoft.com/office/powerpoint/2010/main" val="769856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762000" y="1361079"/>
            <a:ext cx="77533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&lt;!DOCTYPE html&gt;</a:t>
            </a:r>
          </a:p>
          <a:p>
            <a:pPr algn="just">
              <a:spcBef>
                <a:spcPct val="0"/>
              </a:spcBef>
              <a:buFont typeface="Wingdings" panose="05000000000000000000" pitchFamily="2" charset="2"/>
              <a:buChar char="§"/>
            </a:pPr>
            <a:r>
              <a:rPr lang="en-US" altLang="en-US" sz="2000" dirty="0">
                <a:latin typeface="+mj-lt"/>
              </a:rPr>
              <a:t>&lt;html&gt;</a:t>
            </a:r>
          </a:p>
          <a:p>
            <a:pPr algn="just">
              <a:spcBef>
                <a:spcPct val="0"/>
              </a:spcBef>
              <a:buFont typeface="Wingdings" panose="05000000000000000000" pitchFamily="2" charset="2"/>
              <a:buChar char="§"/>
            </a:pPr>
            <a:r>
              <a:rPr lang="en-US" altLang="en-US" sz="2000" dirty="0">
                <a:latin typeface="+mj-lt"/>
              </a:rPr>
              <a:t>&lt;body&gt;</a:t>
            </a: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r>
              <a:rPr lang="en-US" altLang="en-US" sz="2000" dirty="0">
                <a:latin typeface="+mj-lt"/>
              </a:rPr>
              <a:t>  </a:t>
            </a:r>
          </a:p>
          <a:p>
            <a:pPr algn="just">
              <a:spcBef>
                <a:spcPct val="0"/>
              </a:spcBef>
              <a:buFont typeface="Wingdings" panose="05000000000000000000" pitchFamily="2" charset="2"/>
              <a:buChar char="§"/>
            </a:pPr>
            <a:r>
              <a:rPr lang="en-US" altLang="en-US" sz="2000" dirty="0">
                <a:latin typeface="+mj-lt"/>
              </a:rPr>
              <a:t>$colors = array("red", "green", "blue", "yellow");</a:t>
            </a:r>
          </a:p>
          <a:p>
            <a:pPr algn="just">
              <a:spcBef>
                <a:spcPct val="0"/>
              </a:spcBef>
              <a:buFont typeface="Wingdings" panose="05000000000000000000" pitchFamily="2" charset="2"/>
              <a:buChar char="§"/>
            </a:pPr>
            <a:r>
              <a:rPr lang="en-US" altLang="en-US" sz="2000" dirty="0">
                <a:latin typeface="+mj-lt"/>
              </a:rPr>
              <a:t>foreach ($colors as $value) {</a:t>
            </a:r>
          </a:p>
          <a:p>
            <a:pPr algn="just">
              <a:spcBef>
                <a:spcPct val="0"/>
              </a:spcBef>
              <a:buFont typeface="Wingdings" panose="05000000000000000000" pitchFamily="2" charset="2"/>
              <a:buChar char="§"/>
            </a:pPr>
            <a:r>
              <a:rPr lang="en-US" altLang="en-US" sz="2000" dirty="0">
                <a:latin typeface="+mj-lt"/>
              </a:rPr>
              <a:t>  echo "$value &lt;</a:t>
            </a:r>
            <a:r>
              <a:rPr lang="en-US" altLang="en-US" sz="2000" dirty="0" err="1">
                <a:latin typeface="+mj-lt"/>
              </a:rPr>
              <a:t>br</a:t>
            </a:r>
            <a:r>
              <a:rPr lang="en-US" altLang="en-US" sz="2000" dirty="0">
                <a:latin typeface="+mj-lt"/>
              </a:rPr>
              <a:t>&gt;";</a:t>
            </a:r>
          </a:p>
          <a:p>
            <a:pPr algn="just">
              <a:spcBef>
                <a:spcPct val="0"/>
              </a:spcBef>
              <a:buFont typeface="Wingdings" panose="05000000000000000000" pitchFamily="2" charset="2"/>
              <a:buChar char="§"/>
            </a:pPr>
            <a:r>
              <a:rPr lang="en-US" altLang="en-US" sz="2000" dirty="0">
                <a:latin typeface="+mj-lt"/>
              </a:rPr>
              <a:t>}</a:t>
            </a:r>
          </a:p>
          <a:p>
            <a:pPr algn="just">
              <a:spcBef>
                <a:spcPct val="0"/>
              </a:spcBef>
              <a:buFont typeface="Wingdings" panose="05000000000000000000" pitchFamily="2" charset="2"/>
              <a:buChar char="§"/>
            </a:pPr>
            <a:r>
              <a:rPr lang="en-US" altLang="en-US" sz="2000" dirty="0">
                <a:latin typeface="+mj-lt"/>
              </a:rPr>
              <a:t>?&gt;  </a:t>
            </a:r>
          </a:p>
          <a:p>
            <a:pPr algn="just">
              <a:spcBef>
                <a:spcPct val="0"/>
              </a:spcBef>
              <a:buFont typeface="Wingdings" panose="05000000000000000000" pitchFamily="2" charset="2"/>
              <a:buChar char="§"/>
            </a:pPr>
            <a:r>
              <a:rPr lang="en-US" altLang="en-US" sz="2000" dirty="0">
                <a:latin typeface="+mj-lt"/>
              </a:rPr>
              <a:t>&lt;/body&gt;</a:t>
            </a:r>
          </a:p>
          <a:p>
            <a:pPr algn="just">
              <a:spcBef>
                <a:spcPct val="0"/>
              </a:spcBef>
              <a:buFont typeface="Wingdings" panose="05000000000000000000" pitchFamily="2" charset="2"/>
              <a:buChar char="§"/>
            </a:pPr>
            <a:r>
              <a:rPr lang="en-US" altLang="en-US" sz="2000" dirty="0">
                <a:latin typeface="+mj-lt"/>
              </a:rPr>
              <a:t>&lt;/html&gt;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4" name="Rectangle 3"/>
          <p:cNvSpPr/>
          <p:nvPr/>
        </p:nvSpPr>
        <p:spPr>
          <a:xfrm>
            <a:off x="4267200" y="3845199"/>
            <a:ext cx="2514600" cy="1754326"/>
          </a:xfrm>
          <a:prstGeom prst="rect">
            <a:avLst/>
          </a:prstGeom>
        </p:spPr>
        <p:txBody>
          <a:bodyPr wrap="square">
            <a:spAutoFit/>
          </a:bodyPr>
          <a:lstStyle/>
          <a:p>
            <a:r>
              <a:rPr lang="en-US" dirty="0"/>
              <a:t>Output</a:t>
            </a:r>
          </a:p>
          <a:p>
            <a:endParaRPr lang="en-US" dirty="0"/>
          </a:p>
          <a:p>
            <a:r>
              <a:rPr lang="en-US" dirty="0"/>
              <a:t>red</a:t>
            </a:r>
          </a:p>
          <a:p>
            <a:r>
              <a:rPr lang="en-US" dirty="0"/>
              <a:t>green</a:t>
            </a:r>
          </a:p>
          <a:p>
            <a:r>
              <a:rPr lang="en-US" dirty="0"/>
              <a:t>blue</a:t>
            </a:r>
          </a:p>
          <a:p>
            <a:r>
              <a:rPr lang="en-US" dirty="0"/>
              <a:t>yellow</a:t>
            </a:r>
          </a:p>
        </p:txBody>
      </p:sp>
    </p:spTree>
    <p:extLst>
      <p:ext uri="{BB962C8B-B14F-4D97-AF65-F5344CB8AC3E}">
        <p14:creationId xmlns:p14="http://schemas.microsoft.com/office/powerpoint/2010/main" val="1595473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 real power of PHP comes from its functions; it has more than 1000 built-in functions.</a:t>
            </a:r>
          </a:p>
          <a:p>
            <a:pPr algn="just">
              <a:spcBef>
                <a:spcPct val="0"/>
              </a:spcBef>
              <a:buFont typeface="Wingdings" panose="05000000000000000000" pitchFamily="2" charset="2"/>
              <a:buChar char="§"/>
            </a:pPr>
            <a:r>
              <a:rPr lang="en-US" altLang="en-US" sz="2000" dirty="0">
                <a:latin typeface="+mj-lt"/>
              </a:rPr>
              <a:t>Besides the built-in PHP functions, we can create our own functions.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 function is a block of statements that can be used repeatedly in a program.</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 function will not execute immediately when a page loads.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 function will be executed by a call to the function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5 Functions</a:t>
            </a:r>
          </a:p>
        </p:txBody>
      </p:sp>
    </p:spTree>
    <p:extLst>
      <p:ext uri="{BB962C8B-B14F-4D97-AF65-F5344CB8AC3E}">
        <p14:creationId xmlns:p14="http://schemas.microsoft.com/office/powerpoint/2010/main" val="4219726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A user-defined function declaration starts with the word function</a:t>
            </a: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Syntax</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b="1" dirty="0">
                <a:solidFill>
                  <a:srgbClr val="0070C0"/>
                </a:solidFill>
                <a:latin typeface="+mj-lt"/>
              </a:rPr>
              <a:t>function </a:t>
            </a:r>
            <a:r>
              <a:rPr lang="en-US" altLang="en-US" sz="2000" b="1" dirty="0" err="1">
                <a:solidFill>
                  <a:srgbClr val="0070C0"/>
                </a:solidFill>
                <a:latin typeface="+mj-lt"/>
              </a:rPr>
              <a:t>functionName</a:t>
            </a:r>
            <a:r>
              <a:rPr lang="en-US" altLang="en-US" sz="2000" b="1" dirty="0">
                <a:solidFill>
                  <a:srgbClr val="0070C0"/>
                </a:solidFill>
                <a:latin typeface="+mj-lt"/>
              </a:rPr>
              <a:t>() {</a:t>
            </a:r>
          </a:p>
          <a:p>
            <a:pPr algn="just">
              <a:spcBef>
                <a:spcPct val="0"/>
              </a:spcBef>
              <a:buFont typeface="Wingdings" panose="05000000000000000000" pitchFamily="2" charset="2"/>
              <a:buChar char="§"/>
            </a:pPr>
            <a:r>
              <a:rPr lang="en-US" altLang="en-US" sz="2000" b="1" dirty="0">
                <a:solidFill>
                  <a:srgbClr val="0070C0"/>
                </a:solidFill>
                <a:latin typeface="+mj-lt"/>
              </a:rPr>
              <a:t>    code to be executed;</a:t>
            </a:r>
          </a:p>
          <a:p>
            <a:pPr algn="just">
              <a:spcBef>
                <a:spcPct val="0"/>
              </a:spcBef>
              <a:buFont typeface="Wingdings" panose="05000000000000000000" pitchFamily="2" charset="2"/>
              <a:buChar char="§"/>
            </a:pPr>
            <a:r>
              <a:rPr lang="en-US" altLang="en-US" sz="2000" b="1" dirty="0">
                <a:solidFill>
                  <a:srgbClr val="0070C0"/>
                </a:solidFill>
                <a:latin typeface="+mj-lt"/>
              </a:rPr>
              <a:t>} </a:t>
            </a:r>
            <a:endParaRPr lang="en-US" altLang="en-US" sz="2000" b="1" dirty="0" smtClean="0">
              <a:solidFill>
                <a:srgbClr val="0070C0"/>
              </a:solidFill>
              <a:latin typeface="+mj-lt"/>
            </a:endParaRPr>
          </a:p>
          <a:p>
            <a:pPr algn="just">
              <a:spcBef>
                <a:spcPct val="0"/>
              </a:spcBef>
              <a:buFont typeface="Wingdings" panose="05000000000000000000" pitchFamily="2" charset="2"/>
              <a:buChar char="§"/>
            </a:pPr>
            <a:endParaRPr lang="en-US" altLang="en-US" sz="2000" i="1" dirty="0">
              <a:solidFill>
                <a:srgbClr val="0070C0"/>
              </a:solidFill>
              <a:latin typeface="+mj-lt"/>
            </a:endParaRPr>
          </a:p>
          <a:p>
            <a:pPr algn="just">
              <a:spcBef>
                <a:spcPct val="0"/>
              </a:spcBef>
              <a:buFont typeface="Wingdings" panose="05000000000000000000" pitchFamily="2" charset="2"/>
              <a:buChar char="§"/>
            </a:pPr>
            <a:r>
              <a:rPr lang="en-US" altLang="en-US" sz="2000" dirty="0">
                <a:latin typeface="+mj-lt"/>
              </a:rPr>
              <a:t>PHP  function names can start with a letter or underscore (not a number</a:t>
            </a: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Always give the function a name that reflects what the function does.</a:t>
            </a:r>
          </a:p>
          <a:p>
            <a:pPr algn="just">
              <a:spcBef>
                <a:spcPct val="0"/>
              </a:spcBef>
              <a:buFont typeface="Wingdings" panose="05000000000000000000" pitchFamily="2" charset="2"/>
              <a:buChar char="§"/>
            </a:pPr>
            <a:r>
              <a:rPr lang="en-US" altLang="en-US" sz="2000" dirty="0">
                <a:latin typeface="+mj-lt"/>
              </a:rPr>
              <a:t>Function names are NOT case-sensitive in PHP.</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5 </a:t>
            </a:r>
            <a:r>
              <a:rPr lang="en-US" sz="4400" b="1" dirty="0" smtClean="0">
                <a:latin typeface="+mj-lt"/>
              </a:rPr>
              <a:t>Functions(cont.)</a:t>
            </a:r>
            <a:endParaRPr lang="en-US" sz="4400" b="1" dirty="0">
              <a:latin typeface="+mj-lt"/>
            </a:endParaRPr>
          </a:p>
        </p:txBody>
      </p:sp>
    </p:spTree>
    <p:extLst>
      <p:ext uri="{BB962C8B-B14F-4D97-AF65-F5344CB8AC3E}">
        <p14:creationId xmlns:p14="http://schemas.microsoft.com/office/powerpoint/2010/main" val="3159768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function </a:t>
            </a:r>
            <a:r>
              <a:rPr lang="en-US" altLang="en-US" sz="2000" dirty="0" err="1">
                <a:latin typeface="+mj-lt"/>
              </a:rPr>
              <a:t>writeMsg</a:t>
            </a:r>
            <a:r>
              <a:rPr lang="en-US" altLang="en-US" sz="2000" dirty="0">
                <a:latin typeface="+mj-lt"/>
              </a:rPr>
              <a:t>() {</a:t>
            </a:r>
          </a:p>
          <a:p>
            <a:pPr algn="just">
              <a:spcBef>
                <a:spcPct val="0"/>
              </a:spcBef>
              <a:buFont typeface="Wingdings" panose="05000000000000000000" pitchFamily="2" charset="2"/>
              <a:buChar char="§"/>
            </a:pPr>
            <a:r>
              <a:rPr lang="en-US" altLang="en-US" sz="2000" dirty="0">
                <a:latin typeface="+mj-lt"/>
              </a:rPr>
              <a:t>    echo "Hello world!";</a:t>
            </a:r>
          </a:p>
          <a:p>
            <a:pPr algn="just">
              <a:spcBef>
                <a:spcPct val="0"/>
              </a:spcBef>
              <a:buFont typeface="Wingdings" panose="05000000000000000000" pitchFamily="2" charset="2"/>
              <a:buChar char="§"/>
            </a:pPr>
            <a:r>
              <a:rPr lang="en-US" altLang="en-US" sz="2000" dirty="0">
                <a:latin typeface="+mj-lt"/>
              </a:rPr>
              <a:t>}</a:t>
            </a:r>
          </a:p>
          <a:p>
            <a:pPr algn="just">
              <a:spcBef>
                <a:spcPct val="0"/>
              </a:spcBef>
              <a:buFont typeface="Wingdings" panose="05000000000000000000" pitchFamily="2" charset="2"/>
              <a:buChar char="§"/>
            </a:pPr>
            <a:r>
              <a:rPr lang="en-US" altLang="en-US" sz="2000" dirty="0" err="1">
                <a:latin typeface="+mj-lt"/>
              </a:rPr>
              <a:t>writeMsg</a:t>
            </a:r>
            <a:r>
              <a:rPr lang="en-US" altLang="en-US" sz="2000" dirty="0">
                <a:latin typeface="+mj-lt"/>
              </a:rPr>
              <a:t>(); // call the function</a:t>
            </a:r>
          </a:p>
          <a:p>
            <a:pPr algn="just">
              <a:spcBef>
                <a:spcPct val="0"/>
              </a:spcBef>
              <a:buFont typeface="Wingdings" panose="05000000000000000000" pitchFamily="2" charset="2"/>
              <a:buChar char="§"/>
            </a:pPr>
            <a:r>
              <a:rPr lang="en-US" altLang="en-US" sz="2000" dirty="0">
                <a:latin typeface="+mj-lt"/>
              </a:rPr>
              <a:t>?&gt;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4" name="Rectangle 3"/>
          <p:cNvSpPr/>
          <p:nvPr/>
        </p:nvSpPr>
        <p:spPr>
          <a:xfrm>
            <a:off x="1045573" y="3657600"/>
            <a:ext cx="7467600" cy="1477328"/>
          </a:xfrm>
          <a:prstGeom prst="rect">
            <a:avLst/>
          </a:prstGeom>
        </p:spPr>
        <p:txBody>
          <a:bodyPr wrap="square">
            <a:spAutoFit/>
          </a:bodyPr>
          <a:lstStyle/>
          <a:p>
            <a:r>
              <a:rPr lang="en-US" dirty="0">
                <a:solidFill>
                  <a:srgbClr val="00B050"/>
                </a:solidFill>
                <a:latin typeface="+mj-lt"/>
              </a:rPr>
              <a:t>In the example below, we create a function named "</a:t>
            </a:r>
            <a:r>
              <a:rPr lang="en-US" dirty="0" err="1">
                <a:solidFill>
                  <a:srgbClr val="00B050"/>
                </a:solidFill>
                <a:latin typeface="+mj-lt"/>
              </a:rPr>
              <a:t>writeMsg</a:t>
            </a:r>
            <a:r>
              <a:rPr lang="en-US" dirty="0">
                <a:solidFill>
                  <a:srgbClr val="00B050"/>
                </a:solidFill>
                <a:latin typeface="+mj-lt"/>
              </a:rPr>
              <a:t>()". The opening curly brace ( { ) indicates the beginning of the function code and the closing curly brace ( } ) indicates the end of the function. The function outputs "Hello world!".</a:t>
            </a:r>
          </a:p>
          <a:p>
            <a:r>
              <a:rPr lang="en-US" dirty="0">
                <a:solidFill>
                  <a:srgbClr val="00B050"/>
                </a:solidFill>
                <a:latin typeface="+mj-lt"/>
              </a:rPr>
              <a:t> To call the function, just write its name:</a:t>
            </a:r>
          </a:p>
        </p:txBody>
      </p:sp>
    </p:spTree>
    <p:extLst>
      <p:ext uri="{BB962C8B-B14F-4D97-AF65-F5344CB8AC3E}">
        <p14:creationId xmlns:p14="http://schemas.microsoft.com/office/powerpoint/2010/main" val="1655987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To let a function return a value, use the return statement:</a:t>
            </a:r>
          </a:p>
          <a:p>
            <a:pPr algn="just">
              <a:spcBef>
                <a:spcPct val="0"/>
              </a:spcBef>
              <a:buFont typeface="Wingdings" panose="05000000000000000000" pitchFamily="2" charset="2"/>
              <a:buChar char="§"/>
            </a:pPr>
            <a:r>
              <a:rPr lang="en-US" altLang="en-US" sz="2000" dirty="0">
                <a:latin typeface="+mj-lt"/>
              </a:rPr>
              <a:t>Example</a:t>
            </a: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function sum($x, $y) {</a:t>
            </a:r>
          </a:p>
          <a:p>
            <a:pPr algn="just">
              <a:spcBef>
                <a:spcPct val="0"/>
              </a:spcBef>
              <a:buFont typeface="Wingdings" panose="05000000000000000000" pitchFamily="2" charset="2"/>
              <a:buChar char="§"/>
            </a:pPr>
            <a:r>
              <a:rPr lang="en-US" altLang="en-US" sz="2000" dirty="0">
                <a:latin typeface="+mj-lt"/>
              </a:rPr>
              <a:t>    $z = $x + $y;</a:t>
            </a:r>
          </a:p>
          <a:p>
            <a:pPr algn="just">
              <a:spcBef>
                <a:spcPct val="0"/>
              </a:spcBef>
              <a:buFont typeface="Wingdings" panose="05000000000000000000" pitchFamily="2" charset="2"/>
              <a:buChar char="§"/>
            </a:pPr>
            <a:r>
              <a:rPr lang="en-US" altLang="en-US" sz="2000" dirty="0">
                <a:latin typeface="+mj-lt"/>
              </a:rPr>
              <a:t>    return $z;</a:t>
            </a:r>
          </a:p>
          <a:p>
            <a:pPr algn="just">
              <a:spcBef>
                <a:spcPct val="0"/>
              </a:spcBef>
              <a:buFont typeface="Wingdings" panose="05000000000000000000" pitchFamily="2" charset="2"/>
              <a:buChar char="§"/>
            </a:pPr>
            <a:r>
              <a:rPr lang="en-US" altLang="en-US" sz="2000" dirty="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echo "5 + 10 = " . sum(5, 10) . "&lt;</a:t>
            </a:r>
            <a:r>
              <a:rPr lang="en-US" altLang="en-US" sz="2000" dirty="0" err="1">
                <a:latin typeface="+mj-lt"/>
              </a:rPr>
              <a:t>br</a:t>
            </a:r>
            <a:r>
              <a:rPr lang="en-US" altLang="en-US" sz="2000" dirty="0">
                <a:latin typeface="+mj-lt"/>
              </a:rPr>
              <a:t>&gt;";</a:t>
            </a:r>
          </a:p>
          <a:p>
            <a:pPr algn="just">
              <a:spcBef>
                <a:spcPct val="0"/>
              </a:spcBef>
              <a:buFont typeface="Wingdings" panose="05000000000000000000" pitchFamily="2" charset="2"/>
              <a:buChar char="§"/>
            </a:pPr>
            <a:r>
              <a:rPr lang="en-US" altLang="en-US" sz="2000" dirty="0">
                <a:latin typeface="+mj-lt"/>
              </a:rPr>
              <a:t>echo "7 + 13 = " . sum(7, 13) . "&lt;</a:t>
            </a:r>
            <a:r>
              <a:rPr lang="en-US" altLang="en-US" sz="2000" dirty="0" err="1">
                <a:latin typeface="+mj-lt"/>
              </a:rPr>
              <a:t>br</a:t>
            </a:r>
            <a:r>
              <a:rPr lang="en-US" altLang="en-US" sz="2000" dirty="0">
                <a:latin typeface="+mj-lt"/>
              </a:rPr>
              <a:t>&gt;";</a:t>
            </a:r>
          </a:p>
          <a:p>
            <a:pPr algn="just">
              <a:spcBef>
                <a:spcPct val="0"/>
              </a:spcBef>
              <a:buFont typeface="Wingdings" panose="05000000000000000000" pitchFamily="2" charset="2"/>
              <a:buChar char="§"/>
            </a:pPr>
            <a:r>
              <a:rPr lang="en-US" altLang="en-US" sz="2000" dirty="0">
                <a:latin typeface="+mj-lt"/>
              </a:rPr>
              <a:t>echo "2 + 4 = " . sum(2, 4);</a:t>
            </a:r>
          </a:p>
          <a:p>
            <a:pPr algn="just">
              <a:spcBef>
                <a:spcPct val="0"/>
              </a:spcBef>
              <a:buFont typeface="Wingdings" panose="05000000000000000000" pitchFamily="2" charset="2"/>
              <a:buChar char="§"/>
            </a:pPr>
            <a:r>
              <a:rPr lang="en-US" altLang="en-US" sz="2000" dirty="0">
                <a:latin typeface="+mj-lt"/>
              </a:rPr>
              <a:t>?&gt;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Functions - Returning values</a:t>
            </a:r>
          </a:p>
        </p:txBody>
      </p:sp>
      <p:sp>
        <p:nvSpPr>
          <p:cNvPr id="5" name="Rectangle 4"/>
          <p:cNvSpPr/>
          <p:nvPr/>
        </p:nvSpPr>
        <p:spPr>
          <a:xfrm>
            <a:off x="6400800" y="3137015"/>
            <a:ext cx="2286000" cy="1477328"/>
          </a:xfrm>
          <a:prstGeom prst="rect">
            <a:avLst/>
          </a:prstGeom>
        </p:spPr>
        <p:txBody>
          <a:bodyPr wrap="square">
            <a:spAutoFit/>
          </a:bodyPr>
          <a:lstStyle/>
          <a:p>
            <a:r>
              <a:rPr lang="en-US" dirty="0"/>
              <a:t>OUTPUT</a:t>
            </a:r>
          </a:p>
          <a:p>
            <a:endParaRPr lang="en-US" dirty="0"/>
          </a:p>
          <a:p>
            <a:r>
              <a:rPr lang="en-US" dirty="0"/>
              <a:t>5 + 10 = 15</a:t>
            </a:r>
          </a:p>
          <a:p>
            <a:r>
              <a:rPr lang="en-US" dirty="0"/>
              <a:t>7 + 13 = 20</a:t>
            </a:r>
          </a:p>
          <a:p>
            <a:r>
              <a:rPr lang="en-US" dirty="0"/>
              <a:t>2 + 4 = 6 </a:t>
            </a:r>
          </a:p>
        </p:txBody>
      </p:sp>
    </p:spTree>
    <p:extLst>
      <p:ext uri="{BB962C8B-B14F-4D97-AF65-F5344CB8AC3E}">
        <p14:creationId xmlns:p14="http://schemas.microsoft.com/office/powerpoint/2010/main" val="3085588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600201"/>
            <a:ext cx="7983794" cy="4938712"/>
          </a:xfrm>
        </p:spPr>
        <p:txBody>
          <a:bodyPr>
            <a:normAutofit/>
          </a:bodyPr>
          <a:lstStyle/>
          <a:p>
            <a:pPr algn="just">
              <a:spcBef>
                <a:spcPct val="0"/>
              </a:spcBef>
              <a:buFont typeface="Wingdings" panose="05000000000000000000" pitchFamily="2" charset="2"/>
              <a:buChar char="§"/>
            </a:pPr>
            <a:endParaRPr lang="en-US" altLang="en-US" sz="2400" b="1" dirty="0" smtClean="0">
              <a:solidFill>
                <a:srgbClr val="0070C0"/>
              </a:solidFill>
              <a:latin typeface="+mj-lt"/>
            </a:endParaRPr>
          </a:p>
          <a:p>
            <a:pPr algn="just">
              <a:spcBef>
                <a:spcPct val="0"/>
              </a:spcBef>
              <a:buFont typeface="Wingdings" panose="05000000000000000000" pitchFamily="2" charset="2"/>
              <a:buChar char="§"/>
            </a:pPr>
            <a:endParaRPr lang="en-US" altLang="en-US" sz="2000" dirty="0" smtClean="0">
              <a:latin typeface="+mj-lt"/>
            </a:endParaRPr>
          </a:p>
          <a:p>
            <a:pPr algn="just">
              <a:spcBef>
                <a:spcPct val="0"/>
              </a:spcBef>
              <a:buFont typeface="Wingdings" panose="05000000000000000000" pitchFamily="2" charset="2"/>
              <a:buChar char="§"/>
            </a:pPr>
            <a:r>
              <a:rPr lang="en-US" altLang="en-US" sz="2000" dirty="0" smtClean="0">
                <a:latin typeface="+mj-lt"/>
              </a:rPr>
              <a:t>The </a:t>
            </a:r>
            <a:r>
              <a:rPr lang="en-US" altLang="en-US" sz="2000" dirty="0">
                <a:latin typeface="+mj-lt"/>
              </a:rPr>
              <a:t>PHP Hypertext Preprocessor (PHP) is a programming language that allows web developers to create dynamic content that interacts with databases</a:t>
            </a:r>
            <a:r>
              <a:rPr lang="en-US" altLang="en-US" sz="2000" dirty="0" smtClean="0">
                <a:latin typeface="+mj-lt"/>
              </a:rPr>
              <a:t>.</a:t>
            </a:r>
          </a:p>
          <a:p>
            <a:pPr algn="just">
              <a:spcBef>
                <a:spcPct val="0"/>
              </a:spcBef>
              <a:buFont typeface="Wingdings" panose="05000000000000000000" pitchFamily="2" charset="2"/>
              <a:buChar char="§"/>
            </a:pPr>
            <a:r>
              <a:rPr lang="en-US" altLang="en-US" sz="2000" dirty="0" smtClean="0">
                <a:latin typeface="+mj-lt"/>
              </a:rPr>
              <a:t>A  </a:t>
            </a:r>
            <a:r>
              <a:rPr lang="en-US" altLang="en-US" sz="2000" dirty="0">
                <a:latin typeface="+mj-lt"/>
              </a:rPr>
              <a:t>server side scripting language that is embedded in HTML</a:t>
            </a:r>
            <a:endParaRPr lang="en-US" altLang="en-US" sz="2000" dirty="0" smtClean="0">
              <a:latin typeface="+mj-lt"/>
            </a:endParaRP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 Used </a:t>
            </a:r>
            <a:r>
              <a:rPr lang="en-US" altLang="en-US" sz="2000" dirty="0">
                <a:latin typeface="+mj-lt"/>
              </a:rPr>
              <a:t>for developing web based software applications</a:t>
            </a: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endParaRPr lang="en-US" altLang="en-US" sz="24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n-lt"/>
              </a:rPr>
              <a:t>Introduction</a:t>
            </a:r>
            <a:endParaRPr lang="en-US" sz="4400" b="1" dirty="0">
              <a:solidFill>
                <a:srgbClr val="0070C0"/>
              </a:solidFill>
              <a:latin typeface="+mn-lt"/>
            </a:endParaRPr>
          </a:p>
        </p:txBody>
      </p:sp>
    </p:spTree>
    <p:extLst>
      <p:ext uri="{BB962C8B-B14F-4D97-AF65-F5344CB8AC3E}">
        <p14:creationId xmlns:p14="http://schemas.microsoft.com/office/powerpoint/2010/main" val="951581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021080" y="1797845"/>
            <a:ext cx="7524750" cy="3948113"/>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An array is a data structure that stores one or more similar type of values in a single value.</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An array stores multiple values in one single variable:</a:t>
            </a: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Arrays Introduction</a:t>
            </a:r>
          </a:p>
        </p:txBody>
      </p:sp>
    </p:spTree>
    <p:extLst>
      <p:ext uri="{BB962C8B-B14F-4D97-AF65-F5344CB8AC3E}">
        <p14:creationId xmlns:p14="http://schemas.microsoft.com/office/powerpoint/2010/main" val="98846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An array called cars storing  four cars variables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$cars = array(“Nissan", “Toyota", “Mazda");</a:t>
            </a:r>
          </a:p>
          <a:p>
            <a:pPr algn="just">
              <a:spcBef>
                <a:spcPct val="0"/>
              </a:spcBef>
              <a:buFont typeface="Wingdings" panose="05000000000000000000" pitchFamily="2" charset="2"/>
              <a:buChar char="§"/>
            </a:pPr>
            <a:r>
              <a:rPr lang="en-US" altLang="en-US" sz="2000" dirty="0">
                <a:latin typeface="+mj-lt"/>
              </a:rPr>
              <a:t>echo "I like " . $cars[0] . ", " . $cars[1] . " and " . $cars[2] . ".";</a:t>
            </a:r>
          </a:p>
          <a:p>
            <a:pPr algn="just">
              <a:spcBef>
                <a:spcPct val="0"/>
              </a:spcBef>
              <a:buFont typeface="Wingdings" panose="05000000000000000000" pitchFamily="2" charset="2"/>
              <a:buChar char="§"/>
            </a:pPr>
            <a:r>
              <a:rPr lang="en-US" altLang="en-US" sz="2000" dirty="0">
                <a:latin typeface="+mj-lt"/>
              </a:rPr>
              <a:t>?&gt; </a:t>
            </a:r>
          </a:p>
          <a:p>
            <a:pPr algn="just">
              <a:spcBef>
                <a:spcPct val="0"/>
              </a:spcBef>
              <a:buFont typeface="Wingdings" panose="05000000000000000000" pitchFamily="2" charset="2"/>
              <a:buChar char="§"/>
            </a:pP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4" name="Rectangle 3"/>
          <p:cNvSpPr/>
          <p:nvPr/>
        </p:nvSpPr>
        <p:spPr>
          <a:xfrm>
            <a:off x="2362200" y="3581400"/>
            <a:ext cx="4572000" cy="646331"/>
          </a:xfrm>
          <a:prstGeom prst="rect">
            <a:avLst/>
          </a:prstGeom>
        </p:spPr>
        <p:txBody>
          <a:bodyPr>
            <a:spAutoFit/>
          </a:bodyPr>
          <a:lstStyle/>
          <a:p>
            <a:r>
              <a:rPr lang="en-US" dirty="0">
                <a:latin typeface="+mj-lt"/>
              </a:rPr>
              <a:t>Output</a:t>
            </a:r>
          </a:p>
          <a:p>
            <a:r>
              <a:rPr lang="en-US" dirty="0" smtClean="0">
                <a:latin typeface="+mj-lt"/>
              </a:rPr>
              <a:t>I </a:t>
            </a:r>
            <a:r>
              <a:rPr lang="en-US" dirty="0">
                <a:latin typeface="+mj-lt"/>
              </a:rPr>
              <a:t>like Nissan, Toyota  and Mazda</a:t>
            </a:r>
          </a:p>
        </p:txBody>
      </p:sp>
    </p:spTree>
    <p:extLst>
      <p:ext uri="{BB962C8B-B14F-4D97-AF65-F5344CB8AC3E}">
        <p14:creationId xmlns:p14="http://schemas.microsoft.com/office/powerpoint/2010/main" val="3896579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In PHP, there are three types of arrays: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    Indexed arrays - Arrays with a numeric index</a:t>
            </a:r>
          </a:p>
          <a:p>
            <a:pPr algn="just">
              <a:spcBef>
                <a:spcPct val="0"/>
              </a:spcBef>
              <a:buFont typeface="Wingdings" panose="05000000000000000000" pitchFamily="2" charset="2"/>
              <a:buChar char="§"/>
            </a:pPr>
            <a:r>
              <a:rPr lang="en-US" altLang="en-US" sz="2000" dirty="0">
                <a:latin typeface="+mj-lt"/>
              </a:rPr>
              <a:t>    Associative arrays - Arrays with named keys</a:t>
            </a:r>
          </a:p>
          <a:p>
            <a:pPr algn="just">
              <a:spcBef>
                <a:spcPct val="0"/>
              </a:spcBef>
              <a:buFont typeface="Wingdings" panose="05000000000000000000" pitchFamily="2" charset="2"/>
              <a:buChar char="§"/>
            </a:pPr>
            <a:r>
              <a:rPr lang="en-US" altLang="en-US" sz="2000" dirty="0">
                <a:latin typeface="+mj-lt"/>
              </a:rPr>
              <a:t>    Multidimensional arrays - Arrays containing one or more arrays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Types of Arrays</a:t>
            </a:r>
            <a:endParaRPr lang="en-US" sz="4400" b="1" dirty="0">
              <a:latin typeface="+mj-lt"/>
            </a:endParaRPr>
          </a:p>
        </p:txBody>
      </p:sp>
    </p:spTree>
    <p:extLst>
      <p:ext uri="{BB962C8B-B14F-4D97-AF65-F5344CB8AC3E}">
        <p14:creationId xmlns:p14="http://schemas.microsoft.com/office/powerpoint/2010/main" val="2923210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133747" y="1978255"/>
            <a:ext cx="7524750" cy="4180479"/>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 count() function is used to return the length (the number of elements) of an array:</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Example</a:t>
            </a: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$cars = array("Volvo", "BMW", "Toyota");</a:t>
            </a:r>
          </a:p>
          <a:p>
            <a:pPr algn="just">
              <a:spcBef>
                <a:spcPct val="0"/>
              </a:spcBef>
              <a:buFont typeface="Wingdings" panose="05000000000000000000" pitchFamily="2" charset="2"/>
              <a:buChar char="§"/>
            </a:pPr>
            <a:r>
              <a:rPr lang="en-US" altLang="en-US" sz="2000" dirty="0">
                <a:latin typeface="+mj-lt"/>
              </a:rPr>
              <a:t>echo count($cars);</a:t>
            </a:r>
          </a:p>
          <a:p>
            <a:pPr algn="just">
              <a:spcBef>
                <a:spcPct val="0"/>
              </a:spcBef>
              <a:buFont typeface="Wingdings" panose="05000000000000000000" pitchFamily="2" charset="2"/>
              <a:buChar char="§"/>
            </a:pPr>
            <a:r>
              <a:rPr lang="en-US" altLang="en-US" sz="2000" dirty="0">
                <a:latin typeface="+mj-lt"/>
              </a:rPr>
              <a:t>?&gt;</a:t>
            </a: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33</a:t>
            </a:fld>
            <a:endParaRPr lang="en-US"/>
          </a:p>
        </p:txBody>
      </p:sp>
      <p:sp>
        <p:nvSpPr>
          <p:cNvPr id="2" name="Rectangle 1"/>
          <p:cNvSpPr/>
          <p:nvPr/>
        </p:nvSpPr>
        <p:spPr>
          <a:xfrm>
            <a:off x="609600" y="457200"/>
            <a:ext cx="8077200" cy="1323439"/>
          </a:xfrm>
          <a:prstGeom prst="rect">
            <a:avLst/>
          </a:prstGeom>
        </p:spPr>
        <p:txBody>
          <a:bodyPr wrap="square">
            <a:spAutoFit/>
          </a:bodyPr>
          <a:lstStyle/>
          <a:p>
            <a:pPr algn="ctr"/>
            <a:r>
              <a:rPr lang="en-US" sz="4000" b="1" dirty="0">
                <a:solidFill>
                  <a:srgbClr val="0070C0"/>
                </a:solidFill>
                <a:latin typeface="+mj-lt"/>
              </a:rPr>
              <a:t>Get The Length of an Array - The count() Function</a:t>
            </a:r>
            <a:endParaRPr lang="en-US" sz="4000" b="1" dirty="0">
              <a:solidFill>
                <a:srgbClr val="0070C0"/>
              </a:solidFill>
              <a:latin typeface="+mj-lt"/>
            </a:endParaRPr>
          </a:p>
        </p:txBody>
      </p:sp>
    </p:spTree>
    <p:extLst>
      <p:ext uri="{BB962C8B-B14F-4D97-AF65-F5344CB8AC3E}">
        <p14:creationId xmlns:p14="http://schemas.microsoft.com/office/powerpoint/2010/main" val="3939819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There are two ways to create indexed arrays: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i="1" dirty="0">
                <a:latin typeface="+mj-lt"/>
              </a:rPr>
              <a:t>The index can be assigned automatically (index always starts at 0), like this: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$cars = array("Volvo", "BMW", "Toyota</a:t>
            </a:r>
            <a:r>
              <a:rPr lang="en-US" altLang="en-US" sz="2000" dirty="0" smtClean="0">
                <a:latin typeface="+mj-lt"/>
              </a:rPr>
              <a:t>");</a:t>
            </a:r>
          </a:p>
          <a:p>
            <a:pPr marL="0" indent="0" algn="just">
              <a:spcBef>
                <a:spcPct val="0"/>
              </a:spcBef>
              <a:buNone/>
            </a:pPr>
            <a:endParaRPr lang="en-US" altLang="en-US" sz="2000" dirty="0">
              <a:latin typeface="+mj-lt"/>
            </a:endParaRPr>
          </a:p>
          <a:p>
            <a:pPr algn="just">
              <a:spcBef>
                <a:spcPct val="0"/>
              </a:spcBef>
              <a:buFont typeface="Wingdings" panose="05000000000000000000" pitchFamily="2" charset="2"/>
              <a:buChar char="§"/>
            </a:pPr>
            <a:r>
              <a:rPr lang="en-US" altLang="en-US" sz="2000" i="1" dirty="0">
                <a:solidFill>
                  <a:srgbClr val="0070C0"/>
                </a:solidFill>
                <a:latin typeface="+mj-lt"/>
              </a:rPr>
              <a:t>or the index can be assigned manually:</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$cars[0] = "Volvo";</a:t>
            </a:r>
          </a:p>
          <a:p>
            <a:pPr algn="just">
              <a:spcBef>
                <a:spcPct val="0"/>
              </a:spcBef>
              <a:buFont typeface="Wingdings" panose="05000000000000000000" pitchFamily="2" charset="2"/>
              <a:buChar char="§"/>
            </a:pPr>
            <a:r>
              <a:rPr lang="en-US" altLang="en-US" sz="2000" dirty="0">
                <a:latin typeface="+mj-lt"/>
              </a:rPr>
              <a:t>$cars[1] = "BMW";</a:t>
            </a:r>
          </a:p>
          <a:p>
            <a:pPr algn="just">
              <a:spcBef>
                <a:spcPct val="0"/>
              </a:spcBef>
              <a:buFont typeface="Wingdings" panose="05000000000000000000" pitchFamily="2" charset="2"/>
              <a:buChar char="§"/>
            </a:pPr>
            <a:r>
              <a:rPr lang="en-US" altLang="en-US" sz="2000" dirty="0">
                <a:latin typeface="+mj-lt"/>
              </a:rPr>
              <a:t>$cars[2] = "Toyota";</a:t>
            </a: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70C0"/>
                </a:solidFill>
                <a:latin typeface="+mj-lt"/>
              </a:rPr>
              <a:t>PHP Indexed Arrays</a:t>
            </a:r>
            <a:endParaRPr lang="en-US" sz="4400" b="1" dirty="0">
              <a:solidFill>
                <a:srgbClr val="0070C0"/>
              </a:solidFill>
              <a:latin typeface="+mj-lt"/>
            </a:endParaRPr>
          </a:p>
        </p:txBody>
      </p:sp>
    </p:spTree>
    <p:extLst>
      <p:ext uri="{BB962C8B-B14F-4D97-AF65-F5344CB8AC3E}">
        <p14:creationId xmlns:p14="http://schemas.microsoft.com/office/powerpoint/2010/main" val="1346689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The following example creates an indexed array named $cars, assigns three elements to it, and then prints a text containing the array values</a:t>
            </a:r>
            <a:r>
              <a:rPr lang="en-US" altLang="en-US" sz="2000" dirty="0" smtClean="0">
                <a:latin typeface="+mj-lt"/>
              </a:rPr>
              <a:t>:</a:t>
            </a:r>
          </a:p>
          <a:p>
            <a:pPr algn="just">
              <a:spcBef>
                <a:spcPct val="0"/>
              </a:spcBef>
              <a:buFont typeface="Wingdings" panose="05000000000000000000" pitchFamily="2" charset="2"/>
              <a:buChar char="§"/>
            </a:pPr>
            <a:endParaRPr lang="en-US" altLang="en-US" sz="2000" dirty="0">
              <a:latin typeface="+mj-lt"/>
            </a:endParaRPr>
          </a:p>
          <a:p>
            <a:pPr>
              <a:spcBef>
                <a:spcPct val="0"/>
              </a:spcBef>
              <a:buFont typeface="Wingdings" panose="05000000000000000000" pitchFamily="2" charset="2"/>
              <a:buChar char="§"/>
            </a:pPr>
            <a:r>
              <a:rPr lang="en-US" sz="2000" dirty="0">
                <a:solidFill>
                  <a:srgbClr val="FF0000"/>
                </a:solidFill>
                <a:latin typeface="Consolas" panose="020B0609020204030204" pitchFamily="49" charset="0"/>
              </a:rPr>
              <a:t>&lt;?</a:t>
            </a:r>
            <a:r>
              <a:rPr lang="en-US" sz="2000" dirty="0" err="1">
                <a:solidFill>
                  <a:srgbClr val="FF0000"/>
                </a:solidFill>
                <a:latin typeface="Consolas" panose="020B0609020204030204" pitchFamily="49" charset="0"/>
              </a:rPr>
              <a:t>php</a:t>
            </a:r>
            <a:r>
              <a:rPr lang="en-US" sz="2000" dirty="0"/>
              <a:t/>
            </a:r>
            <a:br>
              <a:rPr lang="en-US" sz="2000" dirty="0"/>
            </a:br>
            <a:r>
              <a:rPr lang="en-US" sz="2000" dirty="0">
                <a:solidFill>
                  <a:srgbClr val="000000"/>
                </a:solidFill>
                <a:latin typeface="Consolas" panose="020B0609020204030204" pitchFamily="49" charset="0"/>
              </a:rPr>
              <a:t>$cars = </a:t>
            </a:r>
            <a:r>
              <a:rPr lang="en-US" sz="2000" dirty="0">
                <a:solidFill>
                  <a:srgbClr val="0000CD"/>
                </a:solidFill>
                <a:latin typeface="Consolas" panose="020B0609020204030204" pitchFamily="49" charset="0"/>
              </a:rPr>
              <a:t>array</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"Volvo"</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"BMW"</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"Toyota"</a:t>
            </a:r>
            <a:r>
              <a:rPr lang="en-US" sz="2000" dirty="0">
                <a:solidFill>
                  <a:srgbClr val="000000"/>
                </a:solidFill>
                <a:latin typeface="Consolas" panose="020B0609020204030204" pitchFamily="49" charset="0"/>
              </a:rPr>
              <a:t>);</a:t>
            </a:r>
            <a:r>
              <a:rPr lang="en-US" sz="2000" dirty="0"/>
              <a:t/>
            </a:r>
            <a:br>
              <a:rPr lang="en-US" sz="2000" dirty="0"/>
            </a:br>
            <a:r>
              <a:rPr lang="en-US" sz="2000" dirty="0">
                <a:solidFill>
                  <a:srgbClr val="0000CD"/>
                </a:solidFill>
                <a:latin typeface="Consolas" panose="020B0609020204030204" pitchFamily="49" charset="0"/>
              </a:rPr>
              <a:t>echo</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"I like "</a:t>
            </a:r>
            <a:r>
              <a:rPr lang="en-US" sz="2000" dirty="0">
                <a:solidFill>
                  <a:srgbClr val="000000"/>
                </a:solidFill>
                <a:latin typeface="Consolas" panose="020B0609020204030204" pitchFamily="49" charset="0"/>
              </a:rPr>
              <a:t> . $cars[</a:t>
            </a:r>
            <a:r>
              <a:rPr lang="en-US" sz="2000" dirty="0">
                <a:solidFill>
                  <a:srgbClr val="FF0000"/>
                </a:solidFill>
                <a:latin typeface="Consolas" panose="020B0609020204030204" pitchFamily="49" charset="0"/>
              </a:rPr>
              <a:t>0</a:t>
            </a:r>
            <a:r>
              <a:rPr lang="en-US" sz="2000" dirty="0">
                <a:solidFill>
                  <a:srgbClr val="000000"/>
                </a:solidFill>
                <a:latin typeface="Consolas" panose="020B0609020204030204" pitchFamily="49" charset="0"/>
              </a:rPr>
              <a:t>] . </a:t>
            </a:r>
            <a:r>
              <a:rPr lang="en-US" sz="2000" dirty="0">
                <a:solidFill>
                  <a:srgbClr val="A52A2A"/>
                </a:solidFill>
                <a:latin typeface="Consolas" panose="020B0609020204030204" pitchFamily="49" charset="0"/>
              </a:rPr>
              <a:t>", "</a:t>
            </a:r>
            <a:r>
              <a:rPr lang="en-US" sz="2000" dirty="0">
                <a:solidFill>
                  <a:srgbClr val="000000"/>
                </a:solidFill>
                <a:latin typeface="Consolas" panose="020B0609020204030204" pitchFamily="49" charset="0"/>
              </a:rPr>
              <a:t> . $cars[</a:t>
            </a:r>
            <a:r>
              <a:rPr lang="en-US" sz="2000" dirty="0">
                <a:solidFill>
                  <a:srgbClr val="FF0000"/>
                </a:solidFill>
                <a:latin typeface="Consolas" panose="020B0609020204030204" pitchFamily="49" charset="0"/>
              </a:rPr>
              <a:t>1</a:t>
            </a:r>
            <a:r>
              <a:rPr lang="en-US" sz="2000" dirty="0">
                <a:solidFill>
                  <a:srgbClr val="000000"/>
                </a:solidFill>
                <a:latin typeface="Consolas" panose="020B0609020204030204" pitchFamily="49" charset="0"/>
              </a:rPr>
              <a:t>] . </a:t>
            </a:r>
            <a:r>
              <a:rPr lang="en-US" sz="2000" dirty="0">
                <a:solidFill>
                  <a:srgbClr val="A52A2A"/>
                </a:solidFill>
                <a:latin typeface="Consolas" panose="020B0609020204030204" pitchFamily="49" charset="0"/>
              </a:rPr>
              <a:t>" and "</a:t>
            </a:r>
            <a:r>
              <a:rPr lang="en-US" sz="2000" dirty="0">
                <a:solidFill>
                  <a:srgbClr val="000000"/>
                </a:solidFill>
                <a:latin typeface="Consolas" panose="020B0609020204030204" pitchFamily="49" charset="0"/>
              </a:rPr>
              <a:t> . $cars[</a:t>
            </a:r>
            <a:r>
              <a:rPr lang="en-US" sz="2000" dirty="0">
                <a:solidFill>
                  <a:srgbClr val="FF0000"/>
                </a:solidFill>
                <a:latin typeface="Consolas" panose="020B0609020204030204" pitchFamily="49" charset="0"/>
              </a:rPr>
              <a:t>2</a:t>
            </a:r>
            <a:r>
              <a:rPr lang="en-US" sz="2000" dirty="0">
                <a:solidFill>
                  <a:srgbClr val="000000"/>
                </a:solidFill>
                <a:latin typeface="Consolas" panose="020B0609020204030204" pitchFamily="49" charset="0"/>
              </a:rPr>
              <a:t>] . </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t/>
            </a:r>
            <a:br>
              <a:rPr lang="en-US" sz="2000" dirty="0"/>
            </a:br>
            <a:r>
              <a:rPr lang="en-US" sz="2000" dirty="0">
                <a:solidFill>
                  <a:srgbClr val="FF0000"/>
                </a:solidFill>
                <a:latin typeface="Consolas" panose="020B0609020204030204" pitchFamily="49" charset="0"/>
              </a:rPr>
              <a:t>?&gt;</a:t>
            </a: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70C0"/>
                </a:solidFill>
                <a:latin typeface="+mj-lt"/>
              </a:rPr>
              <a:t>PHP Indexed </a:t>
            </a:r>
            <a:r>
              <a:rPr lang="en-US" sz="4400" b="1" dirty="0" smtClean="0">
                <a:solidFill>
                  <a:srgbClr val="0070C0"/>
                </a:solidFill>
                <a:latin typeface="+mj-lt"/>
              </a:rPr>
              <a:t>Arrays(cont.)</a:t>
            </a:r>
            <a:endParaRPr lang="en-US" sz="4400" b="1" dirty="0">
              <a:solidFill>
                <a:srgbClr val="0070C0"/>
              </a:solidFill>
              <a:latin typeface="+mj-lt"/>
            </a:endParaRPr>
          </a:p>
        </p:txBody>
      </p:sp>
      <p:sp>
        <p:nvSpPr>
          <p:cNvPr id="4" name="Rectangle 3"/>
          <p:cNvSpPr/>
          <p:nvPr/>
        </p:nvSpPr>
        <p:spPr>
          <a:xfrm>
            <a:off x="4646023" y="4648200"/>
            <a:ext cx="3095078" cy="646331"/>
          </a:xfrm>
          <a:prstGeom prst="rect">
            <a:avLst/>
          </a:prstGeom>
        </p:spPr>
        <p:txBody>
          <a:bodyPr wrap="none">
            <a:spAutoFit/>
          </a:bodyPr>
          <a:lstStyle/>
          <a:p>
            <a:r>
              <a:rPr lang="en-US" dirty="0" smtClean="0">
                <a:solidFill>
                  <a:srgbClr val="000000"/>
                </a:solidFill>
                <a:latin typeface="Times New Roman" panose="02020603050405020304" pitchFamily="18" charset="0"/>
              </a:rPr>
              <a:t>Output</a:t>
            </a:r>
          </a:p>
          <a:p>
            <a:r>
              <a:rPr lang="en-US" dirty="0" smtClean="0">
                <a:solidFill>
                  <a:srgbClr val="000000"/>
                </a:solidFill>
                <a:latin typeface="Times New Roman" panose="02020603050405020304" pitchFamily="18" charset="0"/>
              </a:rPr>
              <a:t>I </a:t>
            </a:r>
            <a:r>
              <a:rPr lang="en-US" dirty="0">
                <a:solidFill>
                  <a:srgbClr val="000000"/>
                </a:solidFill>
                <a:latin typeface="Times New Roman" panose="02020603050405020304" pitchFamily="18" charset="0"/>
              </a:rPr>
              <a:t>like Volvo, BMW and Toyota.</a:t>
            </a:r>
            <a:endParaRPr lang="en-US" dirty="0"/>
          </a:p>
        </p:txBody>
      </p:sp>
    </p:spTree>
    <p:extLst>
      <p:ext uri="{BB962C8B-B14F-4D97-AF65-F5344CB8AC3E}">
        <p14:creationId xmlns:p14="http://schemas.microsoft.com/office/powerpoint/2010/main" val="2682815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smtClean="0">
                <a:latin typeface="+mj-lt"/>
              </a:rPr>
              <a:t>All </a:t>
            </a:r>
            <a:r>
              <a:rPr lang="en-US" altLang="en-US" sz="2000" dirty="0">
                <a:latin typeface="+mj-lt"/>
              </a:rPr>
              <a:t>the values of an indexed </a:t>
            </a:r>
            <a:r>
              <a:rPr lang="en-US" altLang="en-US" sz="2000" dirty="0" smtClean="0">
                <a:latin typeface="+mj-lt"/>
              </a:rPr>
              <a:t>array can be printed by Looping through he array </a:t>
            </a:r>
            <a:r>
              <a:rPr lang="en-US" altLang="en-US" sz="2000" dirty="0">
                <a:latin typeface="+mj-lt"/>
              </a:rPr>
              <a:t>like this: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Example</a:t>
            </a: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$cars = array("Volvo", "BMW", "Toyota");</a:t>
            </a:r>
          </a:p>
          <a:p>
            <a:pPr algn="just">
              <a:spcBef>
                <a:spcPct val="0"/>
              </a:spcBef>
              <a:buFont typeface="Wingdings" panose="05000000000000000000" pitchFamily="2" charset="2"/>
              <a:buChar char="§"/>
            </a:pPr>
            <a:r>
              <a:rPr lang="en-US" altLang="en-US" sz="2000" dirty="0">
                <a:latin typeface="+mj-lt"/>
              </a:rPr>
              <a:t>$</a:t>
            </a:r>
            <a:r>
              <a:rPr lang="en-US" altLang="en-US" sz="2000" dirty="0" err="1">
                <a:latin typeface="+mj-lt"/>
              </a:rPr>
              <a:t>arrlength</a:t>
            </a:r>
            <a:r>
              <a:rPr lang="en-US" altLang="en-US" sz="2000" dirty="0">
                <a:latin typeface="+mj-lt"/>
              </a:rPr>
              <a:t> = count($cars);</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for($x = 0; $x &lt; $</a:t>
            </a:r>
            <a:r>
              <a:rPr lang="en-US" altLang="en-US" sz="2000" dirty="0" err="1">
                <a:latin typeface="+mj-lt"/>
              </a:rPr>
              <a:t>arrlength</a:t>
            </a:r>
            <a:r>
              <a:rPr lang="en-US" altLang="en-US" sz="2000" dirty="0">
                <a:latin typeface="+mj-lt"/>
              </a:rPr>
              <a:t>; $x++) {</a:t>
            </a:r>
          </a:p>
          <a:p>
            <a:pPr algn="just">
              <a:spcBef>
                <a:spcPct val="0"/>
              </a:spcBef>
              <a:buFont typeface="Wingdings" panose="05000000000000000000" pitchFamily="2" charset="2"/>
              <a:buChar char="§"/>
            </a:pPr>
            <a:r>
              <a:rPr lang="en-US" altLang="en-US" sz="2000" dirty="0">
                <a:latin typeface="+mj-lt"/>
              </a:rPr>
              <a:t>  echo $cars[$x];</a:t>
            </a:r>
          </a:p>
          <a:p>
            <a:pPr algn="just">
              <a:spcBef>
                <a:spcPct val="0"/>
              </a:spcBef>
              <a:buFont typeface="Wingdings" panose="05000000000000000000" pitchFamily="2" charset="2"/>
              <a:buChar char="§"/>
            </a:pPr>
            <a:r>
              <a:rPr lang="en-US" altLang="en-US" sz="2000" dirty="0">
                <a:latin typeface="+mj-lt"/>
              </a:rPr>
              <a:t>  echo "&lt;</a:t>
            </a:r>
            <a:r>
              <a:rPr lang="en-US" altLang="en-US" sz="2000" dirty="0" err="1">
                <a:latin typeface="+mj-lt"/>
              </a:rPr>
              <a:t>br</a:t>
            </a:r>
            <a:r>
              <a:rPr lang="en-US" altLang="en-US" sz="2000" dirty="0">
                <a:latin typeface="+mj-lt"/>
              </a:rPr>
              <a:t>&gt;";</a:t>
            </a:r>
          </a:p>
          <a:p>
            <a:pPr algn="just">
              <a:spcBef>
                <a:spcPct val="0"/>
              </a:spcBef>
              <a:buFont typeface="Wingdings" panose="05000000000000000000" pitchFamily="2" charset="2"/>
              <a:buChar char="§"/>
            </a:pPr>
            <a:r>
              <a:rPr lang="en-US" altLang="en-US" sz="2000" dirty="0">
                <a:latin typeface="+mj-lt"/>
              </a:rPr>
              <a:t>}</a:t>
            </a:r>
          </a:p>
          <a:p>
            <a:pPr algn="just">
              <a:spcBef>
                <a:spcPct val="0"/>
              </a:spcBef>
              <a:buFont typeface="Wingdings" panose="05000000000000000000" pitchFamily="2" charset="2"/>
              <a:buChar char="§"/>
            </a:pPr>
            <a:r>
              <a:rPr lang="en-US" altLang="en-US" sz="2000" dirty="0">
                <a:latin typeface="+mj-lt"/>
              </a:rPr>
              <a:t>?&gt;</a:t>
            </a:r>
            <a:endParaRPr lang="en-US" altLang="en-US" sz="20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j-lt"/>
              </a:rPr>
              <a:t>Looping through </a:t>
            </a:r>
            <a:r>
              <a:rPr lang="en-US" sz="4400" b="1" dirty="0">
                <a:solidFill>
                  <a:srgbClr val="0070C0"/>
                </a:solidFill>
                <a:latin typeface="+mj-lt"/>
              </a:rPr>
              <a:t>an Indexed Array</a:t>
            </a:r>
            <a:endParaRPr lang="en-US" sz="4400" b="1" dirty="0">
              <a:solidFill>
                <a:srgbClr val="0070C0"/>
              </a:solidFill>
              <a:latin typeface="+mj-lt"/>
            </a:endParaRPr>
          </a:p>
        </p:txBody>
      </p:sp>
      <p:sp>
        <p:nvSpPr>
          <p:cNvPr id="4" name="Rectangle 3"/>
          <p:cNvSpPr/>
          <p:nvPr/>
        </p:nvSpPr>
        <p:spPr>
          <a:xfrm>
            <a:off x="6006544" y="4572000"/>
            <a:ext cx="902811" cy="1200329"/>
          </a:xfrm>
          <a:prstGeom prst="rect">
            <a:avLst/>
          </a:prstGeom>
        </p:spPr>
        <p:txBody>
          <a:bodyPr wrap="none">
            <a:spAutoFit/>
          </a:bodyPr>
          <a:lstStyle/>
          <a:p>
            <a:r>
              <a:rPr lang="en-US" b="1" dirty="0" smtClean="0">
                <a:solidFill>
                  <a:srgbClr val="0070C0"/>
                </a:solidFill>
                <a:latin typeface="Times New Roman" panose="02020603050405020304" pitchFamily="18" charset="0"/>
              </a:rPr>
              <a:t>Output</a:t>
            </a:r>
          </a:p>
          <a:p>
            <a:r>
              <a:rPr lang="en-US" dirty="0">
                <a:solidFill>
                  <a:srgbClr val="000000"/>
                </a:solidFill>
                <a:latin typeface="Times New Roman" panose="02020603050405020304" pitchFamily="18" charset="0"/>
              </a:rPr>
              <a:t>Volvo</a:t>
            </a:r>
          </a:p>
          <a:p>
            <a:r>
              <a:rPr lang="en-US" dirty="0">
                <a:solidFill>
                  <a:srgbClr val="000000"/>
                </a:solidFill>
                <a:latin typeface="Times New Roman" panose="02020603050405020304" pitchFamily="18" charset="0"/>
              </a:rPr>
              <a:t>BMW</a:t>
            </a:r>
          </a:p>
          <a:p>
            <a:r>
              <a:rPr lang="en-US" dirty="0">
                <a:solidFill>
                  <a:srgbClr val="000000"/>
                </a:solidFill>
                <a:latin typeface="Times New Roman" panose="02020603050405020304" pitchFamily="18" charset="0"/>
              </a:rPr>
              <a:t>Toyota.</a:t>
            </a:r>
            <a:endParaRPr lang="en-US" dirty="0"/>
          </a:p>
        </p:txBody>
      </p:sp>
    </p:spTree>
    <p:extLst>
      <p:ext uri="{BB962C8B-B14F-4D97-AF65-F5344CB8AC3E}">
        <p14:creationId xmlns:p14="http://schemas.microsoft.com/office/powerpoint/2010/main" val="1880808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Associative arrays are arrays that use named keys that you assign to them.</a:t>
            </a:r>
          </a:p>
          <a:p>
            <a:pPr algn="just">
              <a:spcBef>
                <a:spcPct val="0"/>
              </a:spcBef>
              <a:buFont typeface="Wingdings" panose="05000000000000000000" pitchFamily="2" charset="2"/>
              <a:buChar char="§"/>
            </a:pPr>
            <a:r>
              <a:rPr lang="en-US" altLang="en-US" sz="2000" dirty="0">
                <a:latin typeface="+mj-lt"/>
              </a:rPr>
              <a:t>The keys show the position of the elements</a:t>
            </a:r>
          </a:p>
          <a:p>
            <a:pPr algn="just">
              <a:spcBef>
                <a:spcPct val="0"/>
              </a:spcBef>
              <a:buFont typeface="Wingdings" panose="05000000000000000000" pitchFamily="2" charset="2"/>
              <a:buChar char="§"/>
            </a:pPr>
            <a:r>
              <a:rPr lang="en-US" altLang="en-US" sz="2000" dirty="0">
                <a:latin typeface="+mj-lt"/>
              </a:rPr>
              <a:t>The values  are the assigned to </a:t>
            </a:r>
            <a:r>
              <a:rPr lang="en-US" altLang="en-US" sz="2000" dirty="0" smtClean="0">
                <a:latin typeface="+mj-lt"/>
              </a:rPr>
              <a:t>keys</a:t>
            </a:r>
          </a:p>
          <a:p>
            <a:pPr marL="0" indent="0" algn="just">
              <a:spcBef>
                <a:spcPct val="0"/>
              </a:spcBef>
              <a:buNone/>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There are two ways to create an associative array: </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$age = array("Peter"=&gt;"35", "Ben"=&gt;"37", "Joe"=&gt;"43");</a:t>
            </a:r>
          </a:p>
          <a:p>
            <a:pPr marL="0" indent="0" algn="just">
              <a:spcBef>
                <a:spcPct val="0"/>
              </a:spcBef>
              <a:buNone/>
            </a:pPr>
            <a:r>
              <a:rPr lang="en-US" altLang="en-US" sz="2000" dirty="0">
                <a:latin typeface="+mj-lt"/>
              </a:rPr>
              <a:t>O</a:t>
            </a:r>
            <a:r>
              <a:rPr lang="en-US" altLang="en-US" sz="2000" dirty="0" smtClean="0">
                <a:latin typeface="+mj-lt"/>
              </a:rPr>
              <a:t>r:</a:t>
            </a:r>
          </a:p>
          <a:p>
            <a:pPr marL="0" indent="0" algn="just">
              <a:spcBef>
                <a:spcPct val="0"/>
              </a:spcBef>
              <a:buNone/>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$age['Peter'] = "35";</a:t>
            </a:r>
          </a:p>
          <a:p>
            <a:pPr algn="just">
              <a:spcBef>
                <a:spcPct val="0"/>
              </a:spcBef>
              <a:buFont typeface="Wingdings" panose="05000000000000000000" pitchFamily="2" charset="2"/>
              <a:buChar char="§"/>
            </a:pPr>
            <a:r>
              <a:rPr lang="en-US" altLang="en-US" sz="2000" dirty="0">
                <a:latin typeface="+mj-lt"/>
              </a:rPr>
              <a:t>$age['Ben'] = "37";</a:t>
            </a:r>
          </a:p>
          <a:p>
            <a:pPr algn="just">
              <a:spcBef>
                <a:spcPct val="0"/>
              </a:spcBef>
              <a:buFont typeface="Wingdings" panose="05000000000000000000" pitchFamily="2" charset="2"/>
              <a:buChar char="§"/>
            </a:pPr>
            <a:r>
              <a:rPr lang="en-US" altLang="en-US" sz="2000" dirty="0">
                <a:latin typeface="+mj-lt"/>
              </a:rPr>
              <a:t>$age['Joe'] = "43";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PHP Associative Arrays</a:t>
            </a:r>
          </a:p>
        </p:txBody>
      </p:sp>
    </p:spTree>
    <p:extLst>
      <p:ext uri="{BB962C8B-B14F-4D97-AF65-F5344CB8AC3E}">
        <p14:creationId xmlns:p14="http://schemas.microsoft.com/office/powerpoint/2010/main" val="170233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990600" y="1361079"/>
            <a:ext cx="75247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a:latin typeface="+mj-lt"/>
              </a:rPr>
              <a:t>&lt;?</a:t>
            </a:r>
            <a:r>
              <a:rPr lang="en-US" altLang="en-US" sz="2000" dirty="0" err="1">
                <a:latin typeface="+mj-lt"/>
              </a:rPr>
              <a:t>php</a:t>
            </a: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$age = array("Peter"=&gt;"35", "Ben"=&gt;"37", "Joe"=&gt;"43");</a:t>
            </a:r>
          </a:p>
          <a:p>
            <a:pPr algn="just">
              <a:spcBef>
                <a:spcPct val="0"/>
              </a:spcBef>
              <a:buFont typeface="Wingdings" panose="05000000000000000000" pitchFamily="2" charset="2"/>
              <a:buChar char="§"/>
            </a:pPr>
            <a:r>
              <a:rPr lang="en-US" altLang="en-US" sz="2000" dirty="0">
                <a:latin typeface="+mj-lt"/>
              </a:rPr>
              <a:t>echo "Peter is " . $age['Peter'] . " years old.";</a:t>
            </a:r>
          </a:p>
          <a:p>
            <a:pPr algn="just">
              <a:spcBef>
                <a:spcPct val="0"/>
              </a:spcBef>
              <a:buFont typeface="Wingdings" panose="05000000000000000000" pitchFamily="2" charset="2"/>
              <a:buChar char="§"/>
            </a:pPr>
            <a:r>
              <a:rPr lang="en-US" altLang="en-US" sz="2000" dirty="0">
                <a:latin typeface="+mj-lt"/>
              </a:rPr>
              <a:t>?&gt;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Example</a:t>
            </a:r>
            <a:endParaRPr lang="en-US" sz="4400" b="1" dirty="0">
              <a:latin typeface="+mj-lt"/>
            </a:endParaRPr>
          </a:p>
        </p:txBody>
      </p:sp>
      <p:sp>
        <p:nvSpPr>
          <p:cNvPr id="4" name="Rectangle 3"/>
          <p:cNvSpPr/>
          <p:nvPr/>
        </p:nvSpPr>
        <p:spPr>
          <a:xfrm>
            <a:off x="2286000" y="2967335"/>
            <a:ext cx="4572000" cy="646331"/>
          </a:xfrm>
          <a:prstGeom prst="rect">
            <a:avLst/>
          </a:prstGeom>
        </p:spPr>
        <p:txBody>
          <a:bodyPr>
            <a:spAutoFit/>
          </a:bodyPr>
          <a:lstStyle/>
          <a:p>
            <a:r>
              <a:rPr lang="en-US" i="1" dirty="0"/>
              <a:t>Output</a:t>
            </a:r>
          </a:p>
          <a:p>
            <a:r>
              <a:rPr lang="en-US" i="1" dirty="0" smtClean="0"/>
              <a:t>Peter </a:t>
            </a:r>
            <a:r>
              <a:rPr lang="en-US" i="1" dirty="0"/>
              <a:t>is 35 years old</a:t>
            </a:r>
          </a:p>
        </p:txBody>
      </p:sp>
    </p:spTree>
    <p:extLst>
      <p:ext uri="{BB962C8B-B14F-4D97-AF65-F5344CB8AC3E}">
        <p14:creationId xmlns:p14="http://schemas.microsoft.com/office/powerpoint/2010/main" val="1243308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PHP Object </a:t>
            </a:r>
            <a:r>
              <a:rPr lang="en-US" sz="4400" b="1" dirty="0">
                <a:latin typeface="+mj-lt"/>
              </a:rPr>
              <a:t>Oriented Concepts</a:t>
            </a:r>
          </a:p>
        </p:txBody>
      </p:sp>
      <p:sp>
        <p:nvSpPr>
          <p:cNvPr id="5" name="Content Placeholder 4"/>
          <p:cNvSpPr>
            <a:spLocks noGrp="1"/>
          </p:cNvSpPr>
          <p:nvPr>
            <p:ph idx="1"/>
          </p:nvPr>
        </p:nvSpPr>
        <p:spPr>
          <a:xfrm>
            <a:off x="763089" y="1752600"/>
            <a:ext cx="7886700" cy="4351338"/>
          </a:xfrm>
        </p:spPr>
        <p:txBody>
          <a:bodyPr>
            <a:normAutofit fontScale="62500" lnSpcReduction="20000"/>
          </a:bodyPr>
          <a:lstStyle/>
          <a:p>
            <a:r>
              <a:rPr lang="en-US" dirty="0"/>
              <a:t>Class − This is a programmer-defined data type, which includes local functions as well as local data. You can think of a class as a template for making many instances of the same kind (or class) of object.</a:t>
            </a:r>
          </a:p>
          <a:p>
            <a:endParaRPr lang="en-US" dirty="0"/>
          </a:p>
          <a:p>
            <a:r>
              <a:rPr lang="en-US" dirty="0"/>
              <a:t>Object − An individual instance of the data structure defined by a class. You define a class once and then make many objects that belong to it. Objects are also known as instance.</a:t>
            </a:r>
          </a:p>
          <a:p>
            <a:endParaRPr lang="en-US" dirty="0"/>
          </a:p>
          <a:p>
            <a:r>
              <a:rPr lang="en-US" dirty="0"/>
              <a:t>Member Variable − These are the variables defined inside a class. This data will be invisible to the outside of the class and can be accessed via member functions. These variables are called attribute of the object once an object is created.</a:t>
            </a:r>
          </a:p>
          <a:p>
            <a:endParaRPr lang="en-US" dirty="0"/>
          </a:p>
          <a:p>
            <a:r>
              <a:rPr lang="en-US" dirty="0"/>
              <a:t>Member function − These are the function defined inside a class and are used to access object data.</a:t>
            </a:r>
          </a:p>
          <a:p>
            <a:endParaRPr lang="en-US" dirty="0"/>
          </a:p>
          <a:p>
            <a:r>
              <a:rPr lang="en-US" dirty="0"/>
              <a:t>Inheritance − When a class is defined by inheriting existing function of a parent class then it is called inheritance. Here child class will inherit all or few member functions and variables of a parent class.</a:t>
            </a:r>
          </a:p>
          <a:p>
            <a:endParaRPr lang="en-US" dirty="0"/>
          </a:p>
          <a:p>
            <a:r>
              <a:rPr lang="en-US" dirty="0"/>
              <a:t>Parent class − A class that is inherited from by another class. This is also called a base class or super class.</a:t>
            </a:r>
          </a:p>
          <a:p>
            <a:endParaRPr lang="en-US" dirty="0"/>
          </a:p>
          <a:p>
            <a:r>
              <a:rPr lang="en-US" dirty="0"/>
              <a:t>Child Class − A class that inherits from another class. This is also called a subclass or derived class.</a:t>
            </a:r>
          </a:p>
        </p:txBody>
      </p:sp>
    </p:spTree>
    <p:extLst>
      <p:ext uri="{BB962C8B-B14F-4D97-AF65-F5344CB8AC3E}">
        <p14:creationId xmlns:p14="http://schemas.microsoft.com/office/powerpoint/2010/main" val="4099116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600201"/>
            <a:ext cx="7983794" cy="4938712"/>
          </a:xfrm>
        </p:spPr>
        <p:txBody>
          <a:bodyPr>
            <a:normAutofit/>
          </a:bodyPr>
          <a:lstStyle/>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 </a:t>
            </a:r>
            <a:r>
              <a:rPr lang="en-US" altLang="en-US" sz="2400" i="1" dirty="0">
                <a:latin typeface="+mj-lt"/>
              </a:rPr>
              <a:t>S</a:t>
            </a:r>
            <a:r>
              <a:rPr lang="en-US" altLang="en-US" sz="2400" i="1" dirty="0" smtClean="0">
                <a:latin typeface="+mj-lt"/>
              </a:rPr>
              <a:t>tarted </a:t>
            </a:r>
            <a:r>
              <a:rPr lang="en-US" altLang="en-US" sz="2400" i="1" dirty="0">
                <a:latin typeface="+mj-lt"/>
              </a:rPr>
              <a:t>out as a small open source project that evolved as more and more people found out how useful it was</a:t>
            </a:r>
            <a:r>
              <a:rPr lang="en-US" altLang="en-US" sz="2400" i="1" dirty="0" smtClean="0">
                <a:latin typeface="+mj-lt"/>
              </a:rPr>
              <a:t>.</a:t>
            </a:r>
          </a:p>
          <a:p>
            <a:pPr algn="just">
              <a:spcBef>
                <a:spcPct val="0"/>
              </a:spcBef>
              <a:buFont typeface="Wingdings" panose="05000000000000000000" pitchFamily="2" charset="2"/>
              <a:buChar char="§"/>
            </a:pPr>
            <a:r>
              <a:rPr lang="en-US" altLang="en-US" sz="2400" i="1" dirty="0" smtClean="0">
                <a:latin typeface="+mj-lt"/>
              </a:rPr>
              <a:t>Created by  </a:t>
            </a:r>
            <a:r>
              <a:rPr lang="en-US" altLang="en-US" sz="2400" i="1" dirty="0">
                <a:latin typeface="+mj-lt"/>
              </a:rPr>
              <a:t>Rasmus Lerdorf </a:t>
            </a:r>
            <a:r>
              <a:rPr lang="en-US" altLang="en-US" sz="2400" i="1" dirty="0" smtClean="0">
                <a:latin typeface="+mj-lt"/>
              </a:rPr>
              <a:t>in </a:t>
            </a:r>
            <a:r>
              <a:rPr lang="en-US" altLang="en-US" sz="2400" i="1" dirty="0">
                <a:latin typeface="+mj-lt"/>
              </a:rPr>
              <a:t>1994.</a:t>
            </a:r>
          </a:p>
          <a:p>
            <a:pPr algn="just">
              <a:spcBef>
                <a:spcPct val="0"/>
              </a:spcBef>
              <a:buFont typeface="Wingdings" panose="05000000000000000000" pitchFamily="2" charset="2"/>
              <a:buChar char="§"/>
            </a:pPr>
            <a:r>
              <a:rPr lang="en-US" altLang="en-US" sz="2400" i="1" dirty="0" smtClean="0">
                <a:latin typeface="+mj-lt"/>
              </a:rPr>
              <a:t>PHP </a:t>
            </a:r>
            <a:r>
              <a:rPr lang="en-US" altLang="en-US" sz="2400" i="1" dirty="0">
                <a:latin typeface="+mj-lt"/>
              </a:rPr>
              <a:t>is a server side scripting language that is embedded in HTML.</a:t>
            </a:r>
          </a:p>
          <a:p>
            <a:pPr algn="just">
              <a:spcBef>
                <a:spcPct val="0"/>
              </a:spcBef>
              <a:buFont typeface="Wingdings" panose="05000000000000000000" pitchFamily="2" charset="2"/>
              <a:buChar char="§"/>
            </a:pPr>
            <a:r>
              <a:rPr lang="en-US" altLang="en-US" sz="2400" i="1" dirty="0" smtClean="0">
                <a:latin typeface="+mj-lt"/>
              </a:rPr>
              <a:t>Works with </a:t>
            </a:r>
            <a:r>
              <a:rPr lang="en-US" altLang="en-US" sz="2400" i="1" dirty="0">
                <a:latin typeface="+mj-lt"/>
              </a:rPr>
              <a:t>a number of popular databases, including MySQL, PostgreSQL, Oracle, Sybase, Informix, and Microsoft SQL Server.</a:t>
            </a:r>
          </a:p>
          <a:p>
            <a:pPr algn="just">
              <a:spcBef>
                <a:spcPct val="0"/>
              </a:spcBef>
              <a:buFont typeface="Wingdings" panose="05000000000000000000" pitchFamily="2" charset="2"/>
              <a:buChar char="§"/>
            </a:pPr>
            <a:endParaRPr lang="en-US" altLang="en-US" sz="24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n-lt"/>
              </a:rPr>
              <a:t>Introduction(cont.)</a:t>
            </a:r>
            <a:endParaRPr lang="en-US" sz="4400" b="1" dirty="0">
              <a:solidFill>
                <a:srgbClr val="0070C0"/>
              </a:solidFill>
              <a:latin typeface="+mn-lt"/>
            </a:endParaRPr>
          </a:p>
        </p:txBody>
      </p:sp>
    </p:spTree>
    <p:extLst>
      <p:ext uri="{BB962C8B-B14F-4D97-AF65-F5344CB8AC3E}">
        <p14:creationId xmlns:p14="http://schemas.microsoft.com/office/powerpoint/2010/main" val="35984989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40</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latin typeface="+mj-lt"/>
              </a:rPr>
              <a:t>PHP Object </a:t>
            </a:r>
            <a:r>
              <a:rPr lang="en-US" sz="4400" b="1" dirty="0">
                <a:latin typeface="+mj-lt"/>
              </a:rPr>
              <a:t>Oriented </a:t>
            </a:r>
            <a:r>
              <a:rPr lang="en-US" sz="4400" b="1" dirty="0" smtClean="0">
                <a:latin typeface="+mj-lt"/>
              </a:rPr>
              <a:t>Concepts(cont.)</a:t>
            </a:r>
            <a:endParaRPr lang="en-US" sz="4400" b="1" dirty="0">
              <a:latin typeface="+mj-lt"/>
            </a:endParaRPr>
          </a:p>
        </p:txBody>
      </p:sp>
      <p:sp>
        <p:nvSpPr>
          <p:cNvPr id="5" name="Content Placeholder 4"/>
          <p:cNvSpPr>
            <a:spLocks noGrp="1"/>
          </p:cNvSpPr>
          <p:nvPr>
            <p:ph idx="1"/>
          </p:nvPr>
        </p:nvSpPr>
        <p:spPr>
          <a:xfrm>
            <a:off x="763089" y="2057400"/>
            <a:ext cx="7886700" cy="4046538"/>
          </a:xfrm>
        </p:spPr>
        <p:txBody>
          <a:bodyPr>
            <a:normAutofit fontScale="62500" lnSpcReduction="20000"/>
          </a:bodyPr>
          <a:lstStyle/>
          <a:p>
            <a:r>
              <a:rPr lang="en-US" dirty="0"/>
              <a:t>Polymorphism − This is an object oriented concept where same function can be used for different purposes. For example function name will remain same but it take different number of arguments and can do different task.</a:t>
            </a:r>
          </a:p>
          <a:p>
            <a:endParaRPr lang="en-US" dirty="0"/>
          </a:p>
          <a:p>
            <a:r>
              <a:rPr lang="en-US" dirty="0"/>
              <a:t>Overloading − a type of polymorphism in which some or all of operators have different implementations depending on the types of their arguments. Similarly functions can also be overloaded with different implementation.</a:t>
            </a:r>
          </a:p>
          <a:p>
            <a:endParaRPr lang="en-US" dirty="0"/>
          </a:p>
          <a:p>
            <a:r>
              <a:rPr lang="en-US" dirty="0"/>
              <a:t>Data Abstraction − Any representation of data in which the implementation details are hidden (abstracted).</a:t>
            </a:r>
          </a:p>
          <a:p>
            <a:endParaRPr lang="en-US" dirty="0"/>
          </a:p>
          <a:p>
            <a:r>
              <a:rPr lang="en-US" dirty="0"/>
              <a:t>Encapsulation − refers to a concept where we encapsulate all the data and member functions together to form an object.</a:t>
            </a:r>
          </a:p>
          <a:p>
            <a:endParaRPr lang="en-US" dirty="0"/>
          </a:p>
          <a:p>
            <a:r>
              <a:rPr lang="en-US" dirty="0"/>
              <a:t>Constructor − refers to a special type of function which will be called automatically whenever there is an object formation from a class.</a:t>
            </a:r>
          </a:p>
          <a:p>
            <a:endParaRPr lang="en-US" dirty="0"/>
          </a:p>
          <a:p>
            <a:r>
              <a:rPr lang="en-US" dirty="0"/>
              <a:t>Destructor − refers to a special type of function which will be called automatically whenever an object is deleted or goes out of scope.</a:t>
            </a:r>
          </a:p>
        </p:txBody>
      </p:sp>
    </p:spTree>
    <p:extLst>
      <p:ext uri="{BB962C8B-B14F-4D97-AF65-F5344CB8AC3E}">
        <p14:creationId xmlns:p14="http://schemas.microsoft.com/office/powerpoint/2010/main" val="10456093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41</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OOP Case</a:t>
            </a:r>
          </a:p>
        </p:txBody>
      </p:sp>
      <p:sp>
        <p:nvSpPr>
          <p:cNvPr id="5" name="Content Placeholder 4"/>
          <p:cNvSpPr>
            <a:spLocks noGrp="1"/>
          </p:cNvSpPr>
          <p:nvPr>
            <p:ph idx="1"/>
          </p:nvPr>
        </p:nvSpPr>
        <p:spPr>
          <a:xfrm>
            <a:off x="763089" y="2057400"/>
            <a:ext cx="7886700" cy="4046538"/>
          </a:xfrm>
        </p:spPr>
        <p:txBody>
          <a:bodyPr>
            <a:normAutofit/>
          </a:bodyPr>
          <a:lstStyle/>
          <a:p>
            <a:pPr algn="just"/>
            <a:r>
              <a:rPr lang="en-US" dirty="0"/>
              <a:t>Let's assume we have a class named Fruit. A Fruit can have properties like name, color, weight, etc. We can define variables like $name, $color, and $weight to hold the values of these properties.</a:t>
            </a:r>
          </a:p>
          <a:p>
            <a:pPr algn="just"/>
            <a:endParaRPr lang="en-US" dirty="0"/>
          </a:p>
          <a:p>
            <a:pPr algn="just"/>
            <a:r>
              <a:rPr lang="en-US" dirty="0"/>
              <a:t>When the individual objects (apple, banana, etc.) are created, they inherit all the properties and behaviors from the class, but each object will have different values for the properties.</a:t>
            </a:r>
          </a:p>
        </p:txBody>
      </p:sp>
    </p:spTree>
    <p:extLst>
      <p:ext uri="{BB962C8B-B14F-4D97-AF65-F5344CB8AC3E}">
        <p14:creationId xmlns:p14="http://schemas.microsoft.com/office/powerpoint/2010/main" val="3882269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Defining  </a:t>
            </a:r>
            <a:r>
              <a:rPr lang="en-US" sz="4400" b="1" dirty="0">
                <a:latin typeface="+mj-lt"/>
              </a:rPr>
              <a:t>a Class</a:t>
            </a:r>
          </a:p>
        </p:txBody>
      </p:sp>
      <p:sp>
        <p:nvSpPr>
          <p:cNvPr id="5" name="Content Placeholder 4"/>
          <p:cNvSpPr>
            <a:spLocks noGrp="1"/>
          </p:cNvSpPr>
          <p:nvPr>
            <p:ph idx="1"/>
          </p:nvPr>
        </p:nvSpPr>
        <p:spPr>
          <a:xfrm>
            <a:off x="381000" y="1600200"/>
            <a:ext cx="3962400" cy="4046538"/>
          </a:xfrm>
        </p:spPr>
        <p:txBody>
          <a:bodyPr>
            <a:normAutofit/>
          </a:bodyPr>
          <a:lstStyle/>
          <a:p>
            <a:pPr algn="just"/>
            <a:r>
              <a:rPr lang="en-US" dirty="0"/>
              <a:t>A class is defined by using the class keyword, followed by the name of the class and a pair of curly braces ({}). All its properties and methods go inside the </a:t>
            </a:r>
            <a:r>
              <a:rPr lang="en-US" dirty="0" smtClean="0"/>
              <a:t>braces.</a:t>
            </a:r>
          </a:p>
          <a:p>
            <a:pPr algn="just"/>
            <a:endParaRPr lang="en-US" dirty="0"/>
          </a:p>
          <a:p>
            <a:pPr algn="just"/>
            <a:r>
              <a:rPr lang="en-US" dirty="0" smtClean="0"/>
              <a:t>Below </a:t>
            </a:r>
            <a:r>
              <a:rPr lang="en-US" dirty="0"/>
              <a:t>we declare a class named Fruit consisting of two properties ($name and $color) and two methods </a:t>
            </a:r>
            <a:r>
              <a:rPr lang="en-US" dirty="0" err="1"/>
              <a:t>set_name</a:t>
            </a:r>
            <a:r>
              <a:rPr lang="en-US" dirty="0"/>
              <a:t>() and </a:t>
            </a:r>
            <a:r>
              <a:rPr lang="en-US" dirty="0" err="1"/>
              <a:t>get_name</a:t>
            </a:r>
            <a:r>
              <a:rPr lang="en-US" dirty="0"/>
              <a:t>() for setting and getting the $name property:</a:t>
            </a:r>
          </a:p>
        </p:txBody>
      </p:sp>
      <p:sp>
        <p:nvSpPr>
          <p:cNvPr id="4" name="Rectangle 3"/>
          <p:cNvSpPr/>
          <p:nvPr/>
        </p:nvSpPr>
        <p:spPr>
          <a:xfrm>
            <a:off x="4648200" y="1667837"/>
            <a:ext cx="4191000" cy="4247317"/>
          </a:xfrm>
          <a:prstGeom prst="rect">
            <a:avLst/>
          </a:prstGeom>
        </p:spPr>
        <p:txBody>
          <a:bodyPr wrap="square">
            <a:spAutoFit/>
          </a:bodyPr>
          <a:lstStyle/>
          <a:p>
            <a:r>
              <a:rPr lang="en-US" dirty="0">
                <a:solidFill>
                  <a:srgbClr val="FF0000"/>
                </a:solidFill>
              </a:rPr>
              <a:t>&lt;?</a:t>
            </a:r>
            <a:r>
              <a:rPr lang="en-US" dirty="0" err="1">
                <a:solidFill>
                  <a:srgbClr val="FF0000"/>
                </a:solidFill>
              </a:rPr>
              <a:t>php</a:t>
            </a:r>
            <a:r>
              <a:rPr lang="en-US" dirty="0">
                <a:solidFill>
                  <a:srgbClr val="000000"/>
                </a:solidFill>
              </a:rPr>
              <a:t/>
            </a:r>
            <a:br>
              <a:rPr lang="en-US" dirty="0">
                <a:solidFill>
                  <a:srgbClr val="000000"/>
                </a:solidFill>
              </a:rPr>
            </a:br>
            <a:r>
              <a:rPr lang="en-US" dirty="0">
                <a:solidFill>
                  <a:srgbClr val="0000CD"/>
                </a:solidFill>
              </a:rPr>
              <a:t>class</a:t>
            </a:r>
            <a:r>
              <a:rPr lang="en-US" dirty="0">
                <a:solidFill>
                  <a:srgbClr val="000000"/>
                </a:solidFill>
              </a:rPr>
              <a:t> Fruit {</a:t>
            </a:r>
            <a:br>
              <a:rPr lang="en-US" dirty="0">
                <a:solidFill>
                  <a:srgbClr val="000000"/>
                </a:solidFill>
              </a:rPr>
            </a:br>
            <a:r>
              <a:rPr lang="en-US" dirty="0">
                <a:solidFill>
                  <a:srgbClr val="000000"/>
                </a:solidFill>
              </a:rPr>
              <a:t>  </a:t>
            </a:r>
            <a:r>
              <a:rPr lang="en-US" dirty="0">
                <a:solidFill>
                  <a:srgbClr val="008000"/>
                </a:solidFill>
              </a:rPr>
              <a:t>// Properties</a:t>
            </a:r>
            <a:br>
              <a:rPr lang="en-US" dirty="0">
                <a:solidFill>
                  <a:srgbClr val="008000"/>
                </a:solidFill>
              </a:rPr>
            </a:br>
            <a:r>
              <a:rPr lang="en-US" dirty="0">
                <a:solidFill>
                  <a:srgbClr val="000000"/>
                </a:solidFill>
              </a:rPr>
              <a:t>  </a:t>
            </a:r>
            <a:r>
              <a:rPr lang="en-US" dirty="0">
                <a:solidFill>
                  <a:srgbClr val="0000CD"/>
                </a:solidFill>
              </a:rPr>
              <a:t>public</a:t>
            </a:r>
            <a:r>
              <a:rPr lang="en-US" dirty="0">
                <a:solidFill>
                  <a:srgbClr val="000000"/>
                </a:solidFill>
              </a:rPr>
              <a:t> $name;</a:t>
            </a:r>
            <a:br>
              <a:rPr lang="en-US" dirty="0">
                <a:solidFill>
                  <a:srgbClr val="000000"/>
                </a:solidFill>
              </a:rPr>
            </a:br>
            <a:r>
              <a:rPr lang="en-US" dirty="0">
                <a:solidFill>
                  <a:srgbClr val="000000"/>
                </a:solidFill>
              </a:rPr>
              <a:t>  </a:t>
            </a:r>
            <a:r>
              <a:rPr lang="en-US" dirty="0">
                <a:solidFill>
                  <a:srgbClr val="0000CD"/>
                </a:solidFill>
              </a:rPr>
              <a:t>public</a:t>
            </a:r>
            <a:r>
              <a:rPr lang="en-US" dirty="0">
                <a:solidFill>
                  <a:srgbClr val="000000"/>
                </a:solidFill>
              </a:rPr>
              <a:t> $color;</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8000"/>
                </a:solidFill>
              </a:rPr>
              <a:t>// Methods</a:t>
            </a:r>
            <a:br>
              <a:rPr lang="en-US" dirty="0">
                <a:solidFill>
                  <a:srgbClr val="008000"/>
                </a:solidFill>
              </a:rPr>
            </a:br>
            <a:r>
              <a:rPr lang="en-US" dirty="0">
                <a:solidFill>
                  <a:srgbClr val="000000"/>
                </a:solidFill>
              </a:rPr>
              <a:t>  </a:t>
            </a:r>
            <a:r>
              <a:rPr lang="en-US" dirty="0">
                <a:solidFill>
                  <a:srgbClr val="0000CD"/>
                </a:solidFill>
              </a:rPr>
              <a:t>function</a:t>
            </a:r>
            <a:r>
              <a:rPr lang="en-US" dirty="0">
                <a:solidFill>
                  <a:srgbClr val="000000"/>
                </a:solidFill>
              </a:rPr>
              <a:t> </a:t>
            </a:r>
            <a:r>
              <a:rPr lang="en-US" dirty="0" err="1">
                <a:solidFill>
                  <a:srgbClr val="000000"/>
                </a:solidFill>
              </a:rPr>
              <a:t>set_name</a:t>
            </a:r>
            <a:r>
              <a:rPr lang="en-US" dirty="0">
                <a:solidFill>
                  <a:srgbClr val="000000"/>
                </a:solidFill>
              </a:rPr>
              <a:t>($name) {</a:t>
            </a:r>
            <a:br>
              <a:rPr lang="en-US" dirty="0">
                <a:solidFill>
                  <a:srgbClr val="000000"/>
                </a:solidFill>
              </a:rPr>
            </a:br>
            <a:r>
              <a:rPr lang="en-US" dirty="0">
                <a:solidFill>
                  <a:srgbClr val="000000"/>
                </a:solidFill>
              </a:rPr>
              <a:t>    $this-&gt;name = $name;</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CD"/>
                </a:solidFill>
              </a:rPr>
              <a:t>function</a:t>
            </a:r>
            <a:r>
              <a:rPr lang="en-US" dirty="0">
                <a:solidFill>
                  <a:srgbClr val="000000"/>
                </a:solidFill>
              </a:rPr>
              <a:t> </a:t>
            </a:r>
            <a:r>
              <a:rPr lang="en-US" dirty="0" err="1">
                <a:solidFill>
                  <a:srgbClr val="000000"/>
                </a:solidFill>
              </a:rPr>
              <a:t>get_name</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CD"/>
                </a:solidFill>
              </a:rPr>
              <a:t>return</a:t>
            </a:r>
            <a:r>
              <a:rPr lang="en-US" dirty="0">
                <a:solidFill>
                  <a:srgbClr val="000000"/>
                </a:solidFill>
              </a:rPr>
              <a:t> $this-&gt;name;</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a:t>
            </a:r>
            <a:br>
              <a:rPr lang="en-US" dirty="0">
                <a:solidFill>
                  <a:srgbClr val="000000"/>
                </a:solidFill>
              </a:rPr>
            </a:br>
            <a:r>
              <a:rPr lang="en-US" dirty="0">
                <a:solidFill>
                  <a:srgbClr val="FF0000"/>
                </a:solidFill>
              </a:rPr>
              <a:t>?&gt;</a:t>
            </a:r>
            <a:r>
              <a:rPr lang="en-US" dirty="0"/>
              <a:t> </a:t>
            </a:r>
          </a:p>
        </p:txBody>
      </p:sp>
    </p:spTree>
    <p:extLst>
      <p:ext uri="{BB962C8B-B14F-4D97-AF65-F5344CB8AC3E}">
        <p14:creationId xmlns:p14="http://schemas.microsoft.com/office/powerpoint/2010/main" val="1981609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Defining  an Object</a:t>
            </a:r>
            <a:endParaRPr lang="en-US" sz="4400" b="1" dirty="0">
              <a:latin typeface="+mj-lt"/>
            </a:endParaRPr>
          </a:p>
        </p:txBody>
      </p:sp>
      <p:sp>
        <p:nvSpPr>
          <p:cNvPr id="5" name="Content Placeholder 4"/>
          <p:cNvSpPr>
            <a:spLocks noGrp="1"/>
          </p:cNvSpPr>
          <p:nvPr>
            <p:ph idx="1"/>
          </p:nvPr>
        </p:nvSpPr>
        <p:spPr>
          <a:xfrm>
            <a:off x="381000" y="1600200"/>
            <a:ext cx="3962400" cy="4572000"/>
          </a:xfrm>
        </p:spPr>
        <p:txBody>
          <a:bodyPr>
            <a:normAutofit/>
          </a:bodyPr>
          <a:lstStyle/>
          <a:p>
            <a:pPr algn="just"/>
            <a:r>
              <a:rPr lang="en-US" dirty="0"/>
              <a:t>Classes are nothing without objects! We can create multiple objects from a class. Each object has all the properties and methods defined in the class, but they will have different property values.</a:t>
            </a:r>
          </a:p>
          <a:p>
            <a:pPr algn="just"/>
            <a:endParaRPr lang="en-US" dirty="0"/>
          </a:p>
          <a:p>
            <a:pPr algn="just"/>
            <a:r>
              <a:rPr lang="en-US" dirty="0"/>
              <a:t>Objects of a class is created using the new keyword.</a:t>
            </a:r>
          </a:p>
          <a:p>
            <a:pPr algn="just"/>
            <a:endParaRPr lang="en-US" dirty="0"/>
          </a:p>
          <a:p>
            <a:pPr algn="just"/>
            <a:r>
              <a:rPr lang="en-US" dirty="0"/>
              <a:t>In the example below, $apple and $banana are instances of the class Fruit:</a:t>
            </a:r>
          </a:p>
        </p:txBody>
      </p:sp>
      <p:sp>
        <p:nvSpPr>
          <p:cNvPr id="6" name="Rectangle 5"/>
          <p:cNvSpPr/>
          <p:nvPr/>
        </p:nvSpPr>
        <p:spPr>
          <a:xfrm>
            <a:off x="5200650" y="1310768"/>
            <a:ext cx="4572000" cy="5262979"/>
          </a:xfrm>
          <a:prstGeom prst="rect">
            <a:avLst/>
          </a:prstGeom>
        </p:spPr>
        <p:txBody>
          <a:bodyPr>
            <a:spAutoFit/>
          </a:bodyPr>
          <a:lstStyle/>
          <a:p>
            <a:r>
              <a:rPr lang="en-US" sz="1400" dirty="0">
                <a:solidFill>
                  <a:srgbClr val="FF0000"/>
                </a:solidFill>
              </a:rPr>
              <a:t>&lt;?</a:t>
            </a:r>
            <a:r>
              <a:rPr lang="en-US" sz="1400" dirty="0" err="1">
                <a:solidFill>
                  <a:srgbClr val="FF0000"/>
                </a:solidFill>
              </a:rPr>
              <a:t>php</a:t>
            </a:r>
            <a:r>
              <a:rPr lang="en-US" sz="1400" dirty="0">
                <a:solidFill>
                  <a:srgbClr val="000000"/>
                </a:solidFill>
              </a:rPr>
              <a:t/>
            </a:r>
            <a:br>
              <a:rPr lang="en-US" sz="1400" dirty="0">
                <a:solidFill>
                  <a:srgbClr val="000000"/>
                </a:solidFill>
              </a:rPr>
            </a:br>
            <a:r>
              <a:rPr lang="en-US" sz="1400" dirty="0">
                <a:solidFill>
                  <a:srgbClr val="0000CD"/>
                </a:solidFill>
              </a:rPr>
              <a:t>class</a:t>
            </a:r>
            <a:r>
              <a:rPr lang="en-US" sz="1400" dirty="0">
                <a:solidFill>
                  <a:srgbClr val="000000"/>
                </a:solidFill>
              </a:rPr>
              <a:t> Fruit {</a:t>
            </a:r>
            <a:br>
              <a:rPr lang="en-US" sz="1400" dirty="0">
                <a:solidFill>
                  <a:srgbClr val="000000"/>
                </a:solidFill>
              </a:rPr>
            </a:br>
            <a:r>
              <a:rPr lang="en-US" sz="1400" dirty="0">
                <a:solidFill>
                  <a:srgbClr val="000000"/>
                </a:solidFill>
              </a:rPr>
              <a:t>  </a:t>
            </a:r>
            <a:r>
              <a:rPr lang="en-US" sz="1400" dirty="0">
                <a:solidFill>
                  <a:srgbClr val="008000"/>
                </a:solidFill>
              </a:rPr>
              <a:t>// Properties</a:t>
            </a:r>
            <a:br>
              <a:rPr lang="en-US" sz="1400" dirty="0">
                <a:solidFill>
                  <a:srgbClr val="008000"/>
                </a:solidFill>
              </a:rPr>
            </a:br>
            <a:r>
              <a:rPr lang="en-US" sz="1400" dirty="0">
                <a:solidFill>
                  <a:srgbClr val="000000"/>
                </a:solidFill>
              </a:rPr>
              <a:t>  </a:t>
            </a:r>
            <a:r>
              <a:rPr lang="en-US" sz="1400" dirty="0">
                <a:solidFill>
                  <a:srgbClr val="0000CD"/>
                </a:solidFill>
              </a:rPr>
              <a:t>public</a:t>
            </a:r>
            <a:r>
              <a:rPr lang="en-US" sz="1400" dirty="0">
                <a:solidFill>
                  <a:srgbClr val="000000"/>
                </a:solidFill>
              </a:rPr>
              <a:t> $name;</a:t>
            </a:r>
            <a:br>
              <a:rPr lang="en-US" sz="1400" dirty="0">
                <a:solidFill>
                  <a:srgbClr val="000000"/>
                </a:solidFill>
              </a:rPr>
            </a:br>
            <a:r>
              <a:rPr lang="en-US" sz="1400" dirty="0">
                <a:solidFill>
                  <a:srgbClr val="000000"/>
                </a:solidFill>
              </a:rPr>
              <a:t>  </a:t>
            </a:r>
            <a:r>
              <a:rPr lang="en-US" sz="1400" dirty="0">
                <a:solidFill>
                  <a:srgbClr val="0000CD"/>
                </a:solidFill>
              </a:rPr>
              <a:t>public</a:t>
            </a:r>
            <a:r>
              <a:rPr lang="en-US" sz="1400" dirty="0">
                <a:solidFill>
                  <a:srgbClr val="000000"/>
                </a:solidFill>
              </a:rPr>
              <a:t> $color;</a:t>
            </a:r>
            <a:br>
              <a:rPr lang="en-US" sz="1400" dirty="0">
                <a:solidFill>
                  <a:srgbClr val="000000"/>
                </a:solidFill>
              </a:rPr>
            </a:b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a:solidFill>
                  <a:srgbClr val="008000"/>
                </a:solidFill>
              </a:rPr>
              <a:t>// Methods</a:t>
            </a:r>
            <a:br>
              <a:rPr lang="en-US" sz="1400" dirty="0">
                <a:solidFill>
                  <a:srgbClr val="008000"/>
                </a:solidFill>
              </a:rPr>
            </a:br>
            <a:r>
              <a:rPr lang="en-US" sz="1400" dirty="0">
                <a:solidFill>
                  <a:srgbClr val="000000"/>
                </a:solidFill>
              </a:rPr>
              <a:t>  </a:t>
            </a:r>
            <a:r>
              <a:rPr lang="en-US" sz="1400" dirty="0">
                <a:solidFill>
                  <a:srgbClr val="0000CD"/>
                </a:solidFill>
              </a:rPr>
              <a:t>function</a:t>
            </a:r>
            <a:r>
              <a:rPr lang="en-US" sz="1400" dirty="0">
                <a:solidFill>
                  <a:srgbClr val="000000"/>
                </a:solidFill>
              </a:rPr>
              <a:t> </a:t>
            </a:r>
            <a:r>
              <a:rPr lang="en-US" sz="1400" dirty="0" err="1">
                <a:solidFill>
                  <a:srgbClr val="000000"/>
                </a:solidFill>
              </a:rPr>
              <a:t>set_name</a:t>
            </a:r>
            <a:r>
              <a:rPr lang="en-US" sz="1400" dirty="0">
                <a:solidFill>
                  <a:srgbClr val="000000"/>
                </a:solidFill>
              </a:rPr>
              <a:t>($name) {</a:t>
            </a:r>
            <a:br>
              <a:rPr lang="en-US" sz="1400" dirty="0">
                <a:solidFill>
                  <a:srgbClr val="000000"/>
                </a:solidFill>
              </a:rPr>
            </a:br>
            <a:r>
              <a:rPr lang="en-US" sz="1400" dirty="0">
                <a:solidFill>
                  <a:srgbClr val="000000"/>
                </a:solidFill>
              </a:rPr>
              <a:t>    $this-&gt;name = $name;</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CD"/>
                </a:solidFill>
              </a:rPr>
              <a:t>function</a:t>
            </a:r>
            <a:r>
              <a:rPr lang="en-US" sz="1400" dirty="0">
                <a:solidFill>
                  <a:srgbClr val="000000"/>
                </a:solidFill>
              </a:rPr>
              <a:t> </a:t>
            </a:r>
            <a:r>
              <a:rPr lang="en-US" sz="1400" dirty="0" err="1">
                <a:solidFill>
                  <a:srgbClr val="000000"/>
                </a:solidFill>
              </a:rPr>
              <a:t>get_name</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CD"/>
                </a:solidFill>
              </a:rPr>
              <a:t>return</a:t>
            </a:r>
            <a:r>
              <a:rPr lang="en-US" sz="1400" dirty="0">
                <a:solidFill>
                  <a:srgbClr val="000000"/>
                </a:solidFill>
              </a:rPr>
              <a:t> $this-&gt;name;</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a:t>
            </a:r>
            <a:br>
              <a:rPr lang="en-US" sz="1400" dirty="0">
                <a:solidFill>
                  <a:srgbClr val="000000"/>
                </a:solidFill>
              </a:rPr>
            </a:br>
            <a:r>
              <a:rPr lang="en-US" sz="1400" dirty="0">
                <a:solidFill>
                  <a:srgbClr val="000000"/>
                </a:solidFill>
              </a:rPr>
              <a:t/>
            </a:r>
            <a:br>
              <a:rPr lang="en-US" sz="1400" dirty="0">
                <a:solidFill>
                  <a:srgbClr val="000000"/>
                </a:solidFill>
              </a:rPr>
            </a:br>
            <a:r>
              <a:rPr lang="en-US" sz="1400" dirty="0">
                <a:solidFill>
                  <a:srgbClr val="000000"/>
                </a:solidFill>
              </a:rPr>
              <a:t>$apple = </a:t>
            </a:r>
            <a:r>
              <a:rPr lang="en-US" sz="1400" dirty="0">
                <a:solidFill>
                  <a:srgbClr val="0000CD"/>
                </a:solidFill>
              </a:rPr>
              <a:t>new</a:t>
            </a:r>
            <a:r>
              <a:rPr lang="en-US" sz="1400" dirty="0">
                <a:solidFill>
                  <a:srgbClr val="000000"/>
                </a:solidFill>
              </a:rPr>
              <a:t> Fruit();</a:t>
            </a:r>
            <a:br>
              <a:rPr lang="en-US" sz="1400" dirty="0">
                <a:solidFill>
                  <a:srgbClr val="000000"/>
                </a:solidFill>
              </a:rPr>
            </a:br>
            <a:r>
              <a:rPr lang="en-US" sz="1400" dirty="0">
                <a:solidFill>
                  <a:srgbClr val="000000"/>
                </a:solidFill>
              </a:rPr>
              <a:t>$banana = </a:t>
            </a:r>
            <a:r>
              <a:rPr lang="en-US" sz="1400" dirty="0">
                <a:solidFill>
                  <a:srgbClr val="0000CD"/>
                </a:solidFill>
              </a:rPr>
              <a:t>new</a:t>
            </a:r>
            <a:r>
              <a:rPr lang="en-US" sz="1400" dirty="0">
                <a:solidFill>
                  <a:srgbClr val="000000"/>
                </a:solidFill>
              </a:rPr>
              <a:t> Fruit();</a:t>
            </a:r>
            <a:br>
              <a:rPr lang="en-US" sz="1400" dirty="0">
                <a:solidFill>
                  <a:srgbClr val="000000"/>
                </a:solidFill>
              </a:rPr>
            </a:br>
            <a:r>
              <a:rPr lang="en-US" sz="1400" dirty="0">
                <a:solidFill>
                  <a:srgbClr val="000000"/>
                </a:solidFill>
              </a:rPr>
              <a:t>$apple-&gt;</a:t>
            </a:r>
            <a:r>
              <a:rPr lang="en-US" sz="1400" dirty="0" err="1">
                <a:solidFill>
                  <a:srgbClr val="000000"/>
                </a:solidFill>
              </a:rPr>
              <a:t>set_name</a:t>
            </a:r>
            <a:r>
              <a:rPr lang="en-US" sz="1400" dirty="0">
                <a:solidFill>
                  <a:srgbClr val="000000"/>
                </a:solidFill>
              </a:rPr>
              <a:t>(</a:t>
            </a:r>
            <a:r>
              <a:rPr lang="en-US" sz="1400" dirty="0">
                <a:solidFill>
                  <a:srgbClr val="A52A2A"/>
                </a:solidFill>
              </a:rPr>
              <a:t>'Apple'</a:t>
            </a:r>
            <a:r>
              <a:rPr lang="en-US" sz="1400" dirty="0">
                <a:solidFill>
                  <a:srgbClr val="000000"/>
                </a:solidFill>
              </a:rPr>
              <a:t>);</a:t>
            </a:r>
            <a:br>
              <a:rPr lang="en-US" sz="1400" dirty="0">
                <a:solidFill>
                  <a:srgbClr val="000000"/>
                </a:solidFill>
              </a:rPr>
            </a:br>
            <a:r>
              <a:rPr lang="en-US" sz="1400" dirty="0">
                <a:solidFill>
                  <a:srgbClr val="000000"/>
                </a:solidFill>
              </a:rPr>
              <a:t>$banana-&gt;</a:t>
            </a:r>
            <a:r>
              <a:rPr lang="en-US" sz="1400" dirty="0" err="1">
                <a:solidFill>
                  <a:srgbClr val="000000"/>
                </a:solidFill>
              </a:rPr>
              <a:t>set_name</a:t>
            </a:r>
            <a:r>
              <a:rPr lang="en-US" sz="1400" dirty="0">
                <a:solidFill>
                  <a:srgbClr val="000000"/>
                </a:solidFill>
              </a:rPr>
              <a:t>(</a:t>
            </a:r>
            <a:r>
              <a:rPr lang="en-US" sz="1400" dirty="0">
                <a:solidFill>
                  <a:srgbClr val="A52A2A"/>
                </a:solidFill>
              </a:rPr>
              <a:t>'Banana'</a:t>
            </a:r>
            <a:r>
              <a:rPr lang="en-US" sz="1400" dirty="0">
                <a:solidFill>
                  <a:srgbClr val="000000"/>
                </a:solidFill>
              </a:rPr>
              <a:t>);</a:t>
            </a:r>
            <a:br>
              <a:rPr lang="en-US" sz="1400" dirty="0">
                <a:solidFill>
                  <a:srgbClr val="000000"/>
                </a:solidFill>
              </a:rPr>
            </a:br>
            <a:r>
              <a:rPr lang="en-US" sz="1400" dirty="0">
                <a:solidFill>
                  <a:srgbClr val="000000"/>
                </a:solidFill>
              </a:rPr>
              <a:t/>
            </a:r>
            <a:br>
              <a:rPr lang="en-US" sz="1400" dirty="0">
                <a:solidFill>
                  <a:srgbClr val="000000"/>
                </a:solidFill>
              </a:rPr>
            </a:br>
            <a:r>
              <a:rPr lang="en-US" sz="1400" dirty="0">
                <a:solidFill>
                  <a:srgbClr val="0000CD"/>
                </a:solidFill>
              </a:rPr>
              <a:t>echo</a:t>
            </a:r>
            <a:r>
              <a:rPr lang="en-US" sz="1400" dirty="0">
                <a:solidFill>
                  <a:srgbClr val="000000"/>
                </a:solidFill>
              </a:rPr>
              <a:t> $apple-&gt;</a:t>
            </a:r>
            <a:r>
              <a:rPr lang="en-US" sz="1400" dirty="0" err="1">
                <a:solidFill>
                  <a:srgbClr val="000000"/>
                </a:solidFill>
              </a:rPr>
              <a:t>get_name</a:t>
            </a:r>
            <a:r>
              <a:rPr lang="en-US" sz="1400" dirty="0">
                <a:solidFill>
                  <a:srgbClr val="000000"/>
                </a:solidFill>
              </a:rPr>
              <a:t>();</a:t>
            </a:r>
            <a:br>
              <a:rPr lang="en-US" sz="1400" dirty="0">
                <a:solidFill>
                  <a:srgbClr val="000000"/>
                </a:solidFill>
              </a:rPr>
            </a:br>
            <a:r>
              <a:rPr lang="en-US" sz="1400" dirty="0">
                <a:solidFill>
                  <a:srgbClr val="0000CD"/>
                </a:solidFill>
              </a:rPr>
              <a:t>echo</a:t>
            </a:r>
            <a:r>
              <a:rPr lang="en-US" sz="1400" dirty="0">
                <a:solidFill>
                  <a:srgbClr val="000000"/>
                </a:solidFill>
              </a:rPr>
              <a:t> </a:t>
            </a:r>
            <a:r>
              <a:rPr lang="en-US" sz="1400" dirty="0">
                <a:solidFill>
                  <a:srgbClr val="A52A2A"/>
                </a:solidFill>
              </a:rPr>
              <a:t>"&lt;</a:t>
            </a:r>
            <a:r>
              <a:rPr lang="en-US" sz="1400" dirty="0" err="1">
                <a:solidFill>
                  <a:srgbClr val="A52A2A"/>
                </a:solidFill>
              </a:rPr>
              <a:t>br</a:t>
            </a:r>
            <a:r>
              <a:rPr lang="en-US" sz="1400" dirty="0">
                <a:solidFill>
                  <a:srgbClr val="A52A2A"/>
                </a:solidFill>
              </a:rPr>
              <a:t>&gt;"</a:t>
            </a:r>
            <a:r>
              <a:rPr lang="en-US" sz="1400" dirty="0">
                <a:solidFill>
                  <a:srgbClr val="000000"/>
                </a:solidFill>
              </a:rPr>
              <a:t>;</a:t>
            </a:r>
            <a:br>
              <a:rPr lang="en-US" sz="1400" dirty="0">
                <a:solidFill>
                  <a:srgbClr val="000000"/>
                </a:solidFill>
              </a:rPr>
            </a:br>
            <a:r>
              <a:rPr lang="en-US" sz="1400" dirty="0">
                <a:solidFill>
                  <a:srgbClr val="0000CD"/>
                </a:solidFill>
              </a:rPr>
              <a:t>echo</a:t>
            </a:r>
            <a:r>
              <a:rPr lang="en-US" sz="1400" dirty="0">
                <a:solidFill>
                  <a:srgbClr val="000000"/>
                </a:solidFill>
              </a:rPr>
              <a:t> $banana-&gt;</a:t>
            </a:r>
            <a:r>
              <a:rPr lang="en-US" sz="1400" dirty="0" err="1">
                <a:solidFill>
                  <a:srgbClr val="000000"/>
                </a:solidFill>
              </a:rPr>
              <a:t>get_name</a:t>
            </a:r>
            <a:r>
              <a:rPr lang="en-US" sz="1400" dirty="0">
                <a:solidFill>
                  <a:srgbClr val="000000"/>
                </a:solidFill>
              </a:rPr>
              <a:t>();</a:t>
            </a:r>
            <a:br>
              <a:rPr lang="en-US" sz="1400" dirty="0">
                <a:solidFill>
                  <a:srgbClr val="000000"/>
                </a:solidFill>
              </a:rPr>
            </a:br>
            <a:r>
              <a:rPr lang="en-US" sz="1400" dirty="0">
                <a:solidFill>
                  <a:srgbClr val="FF0000"/>
                </a:solidFill>
              </a:rPr>
              <a:t>?&gt;</a:t>
            </a:r>
            <a:r>
              <a:rPr lang="en-US" sz="1400" dirty="0"/>
              <a:t> </a:t>
            </a:r>
          </a:p>
        </p:txBody>
      </p:sp>
      <p:sp>
        <p:nvSpPr>
          <p:cNvPr id="7" name="Rectangle 6"/>
          <p:cNvSpPr/>
          <p:nvPr/>
        </p:nvSpPr>
        <p:spPr>
          <a:xfrm>
            <a:off x="7848600" y="3886200"/>
            <a:ext cx="1066800" cy="1200329"/>
          </a:xfrm>
          <a:prstGeom prst="rect">
            <a:avLst/>
          </a:prstGeom>
        </p:spPr>
        <p:txBody>
          <a:bodyPr wrap="square">
            <a:spAutoFit/>
          </a:bodyPr>
          <a:lstStyle/>
          <a:p>
            <a:r>
              <a:rPr lang="en-US" i="1" dirty="0" smtClean="0"/>
              <a:t>Output</a:t>
            </a:r>
          </a:p>
          <a:p>
            <a:endParaRPr lang="en-US" i="1" dirty="0"/>
          </a:p>
          <a:p>
            <a:r>
              <a:rPr lang="en-US" i="1" dirty="0" smtClean="0"/>
              <a:t>Apple</a:t>
            </a:r>
            <a:endParaRPr lang="en-US" i="1" dirty="0"/>
          </a:p>
          <a:p>
            <a:r>
              <a:rPr lang="en-US" i="1" dirty="0"/>
              <a:t>Banana </a:t>
            </a:r>
          </a:p>
        </p:txBody>
      </p:sp>
    </p:spTree>
    <p:extLst>
      <p:ext uri="{BB962C8B-B14F-4D97-AF65-F5344CB8AC3E}">
        <p14:creationId xmlns:p14="http://schemas.microsoft.com/office/powerpoint/2010/main" val="38591931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C92AE7-69E4-48A9-9B27-117E3E8B725A}" type="slidenum">
              <a:rPr lang="en-US" altLang="en-US" sz="1200" smtClean="0">
                <a:solidFill>
                  <a:srgbClr val="898989"/>
                </a:solidFill>
                <a:latin typeface="Times New Roman" panose="02020603050405020304" pitchFamily="18" charset="0"/>
              </a:rPr>
              <a:pPr>
                <a:spcBef>
                  <a:spcPct val="0"/>
                </a:spcBef>
                <a:buFontTx/>
                <a:buNone/>
              </a:pPr>
              <a:t>44</a:t>
            </a:fld>
            <a:endParaRPr lang="en-US" altLang="en-US" sz="1200" smtClean="0">
              <a:solidFill>
                <a:srgbClr val="898989"/>
              </a:solidFill>
              <a:latin typeface="Times New Roman" panose="02020603050405020304" pitchFamily="18" charset="0"/>
            </a:endParaRPr>
          </a:p>
        </p:txBody>
      </p:sp>
      <p:sp>
        <p:nvSpPr>
          <p:cNvPr id="23557" name="Rectangle 4"/>
          <p:cNvSpPr>
            <a:spLocks noChangeArrowheads="1"/>
          </p:cNvSpPr>
          <p:nvPr/>
        </p:nvSpPr>
        <p:spPr bwMode="auto">
          <a:xfrm>
            <a:off x="1219200" y="6096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en-US" sz="4000" b="1">
                <a:solidFill>
                  <a:srgbClr val="0000FF"/>
                </a:solidFill>
                <a:latin typeface="Garamond" panose="02020404030301010803" pitchFamily="18" charset="0"/>
              </a:rPr>
              <a:t>Setter and Getter Methods</a:t>
            </a:r>
          </a:p>
        </p:txBody>
      </p:sp>
      <p:sp>
        <p:nvSpPr>
          <p:cNvPr id="23558" name="Rectangle 2"/>
          <p:cNvSpPr>
            <a:spLocks noChangeArrowheads="1"/>
          </p:cNvSpPr>
          <p:nvPr/>
        </p:nvSpPr>
        <p:spPr bwMode="auto">
          <a:xfrm>
            <a:off x="1562100" y="1317625"/>
            <a:ext cx="6324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Consolas" panose="020B0609020204030204" pitchFamily="49" charset="0"/>
              </a:rPr>
              <a:t>&lt;?php</a:t>
            </a:r>
          </a:p>
          <a:p>
            <a:pPr>
              <a:spcBef>
                <a:spcPct val="0"/>
              </a:spcBef>
              <a:buFontTx/>
              <a:buNone/>
            </a:pPr>
            <a:r>
              <a:rPr lang="en-US" altLang="en-US" sz="1200">
                <a:latin typeface="Consolas" panose="020B0609020204030204" pitchFamily="49" charset="0"/>
              </a:rPr>
              <a:t>class Fruit {</a:t>
            </a:r>
          </a:p>
          <a:p>
            <a:pPr>
              <a:spcBef>
                <a:spcPct val="0"/>
              </a:spcBef>
              <a:buFontTx/>
              <a:buNone/>
            </a:pPr>
            <a:r>
              <a:rPr lang="en-US" altLang="en-US" sz="1200">
                <a:latin typeface="Consolas" panose="020B0609020204030204" pitchFamily="49" charset="0"/>
              </a:rPr>
              <a:t>  // Properties</a:t>
            </a:r>
          </a:p>
          <a:p>
            <a:pPr>
              <a:spcBef>
                <a:spcPct val="0"/>
              </a:spcBef>
              <a:buFontTx/>
              <a:buNone/>
            </a:pPr>
            <a:r>
              <a:rPr lang="en-US" altLang="en-US" sz="1200">
                <a:latin typeface="Consolas" panose="020B0609020204030204" pitchFamily="49" charset="0"/>
              </a:rPr>
              <a:t>  public $name;</a:t>
            </a:r>
          </a:p>
          <a:p>
            <a:pPr>
              <a:spcBef>
                <a:spcPct val="0"/>
              </a:spcBef>
              <a:buFontTx/>
              <a:buNone/>
            </a:pPr>
            <a:r>
              <a:rPr lang="en-US" altLang="en-US" sz="1200">
                <a:latin typeface="Consolas" panose="020B0609020204030204" pitchFamily="49" charset="0"/>
              </a:rPr>
              <a:t>  public $color;</a:t>
            </a:r>
          </a:p>
          <a:p>
            <a:pPr>
              <a:spcBef>
                <a:spcPct val="0"/>
              </a:spcBef>
              <a:buFontTx/>
              <a:buNone/>
            </a:pPr>
            <a:endParaRPr lang="en-US" altLang="en-US" sz="1200">
              <a:latin typeface="Consolas" panose="020B0609020204030204" pitchFamily="49" charset="0"/>
            </a:endParaRPr>
          </a:p>
          <a:p>
            <a:pPr>
              <a:spcBef>
                <a:spcPct val="0"/>
              </a:spcBef>
              <a:buFontTx/>
              <a:buNone/>
            </a:pPr>
            <a:r>
              <a:rPr lang="en-US" altLang="en-US" sz="1200">
                <a:latin typeface="Consolas" panose="020B0609020204030204" pitchFamily="49" charset="0"/>
              </a:rPr>
              <a:t>  // Methods</a:t>
            </a:r>
          </a:p>
          <a:p>
            <a:pPr>
              <a:spcBef>
                <a:spcPct val="0"/>
              </a:spcBef>
              <a:buFontTx/>
              <a:buNone/>
            </a:pPr>
            <a:r>
              <a:rPr lang="en-US" altLang="en-US" sz="1200">
                <a:latin typeface="Consolas" panose="020B0609020204030204" pitchFamily="49" charset="0"/>
              </a:rPr>
              <a:t>  function set_name($name) {</a:t>
            </a:r>
          </a:p>
          <a:p>
            <a:pPr>
              <a:spcBef>
                <a:spcPct val="0"/>
              </a:spcBef>
              <a:buFontTx/>
              <a:buNone/>
            </a:pPr>
            <a:r>
              <a:rPr lang="en-US" altLang="en-US" sz="1200">
                <a:latin typeface="Consolas" panose="020B0609020204030204" pitchFamily="49" charset="0"/>
              </a:rPr>
              <a:t>    $this-&gt;name = $name;</a:t>
            </a:r>
          </a:p>
          <a:p>
            <a:pPr>
              <a:spcBef>
                <a:spcPct val="0"/>
              </a:spcBef>
              <a:buFontTx/>
              <a:buNone/>
            </a:pPr>
            <a:r>
              <a:rPr lang="en-US" altLang="en-US" sz="1200">
                <a:latin typeface="Consolas" panose="020B0609020204030204" pitchFamily="49" charset="0"/>
              </a:rPr>
              <a:t>  }</a:t>
            </a:r>
          </a:p>
          <a:p>
            <a:pPr>
              <a:spcBef>
                <a:spcPct val="0"/>
              </a:spcBef>
              <a:buFontTx/>
              <a:buNone/>
            </a:pPr>
            <a:r>
              <a:rPr lang="en-US" altLang="en-US" sz="1200">
                <a:latin typeface="Consolas" panose="020B0609020204030204" pitchFamily="49" charset="0"/>
              </a:rPr>
              <a:t>  function get_name() {</a:t>
            </a:r>
          </a:p>
          <a:p>
            <a:pPr>
              <a:spcBef>
                <a:spcPct val="0"/>
              </a:spcBef>
              <a:buFontTx/>
              <a:buNone/>
            </a:pPr>
            <a:r>
              <a:rPr lang="en-US" altLang="en-US" sz="1200">
                <a:latin typeface="Consolas" panose="020B0609020204030204" pitchFamily="49" charset="0"/>
              </a:rPr>
              <a:t>    return $this-&gt;name;</a:t>
            </a:r>
          </a:p>
          <a:p>
            <a:pPr>
              <a:spcBef>
                <a:spcPct val="0"/>
              </a:spcBef>
              <a:buFontTx/>
              <a:buNone/>
            </a:pPr>
            <a:r>
              <a:rPr lang="en-US" altLang="en-US" sz="1200">
                <a:latin typeface="Consolas" panose="020B0609020204030204" pitchFamily="49" charset="0"/>
              </a:rPr>
              <a:t>  }</a:t>
            </a:r>
          </a:p>
          <a:p>
            <a:pPr>
              <a:spcBef>
                <a:spcPct val="0"/>
              </a:spcBef>
              <a:buFontTx/>
              <a:buNone/>
            </a:pPr>
            <a:r>
              <a:rPr lang="en-US" altLang="en-US" sz="1200">
                <a:latin typeface="Consolas" panose="020B0609020204030204" pitchFamily="49" charset="0"/>
              </a:rPr>
              <a:t>  function set_color($color) {</a:t>
            </a:r>
          </a:p>
          <a:p>
            <a:pPr>
              <a:spcBef>
                <a:spcPct val="0"/>
              </a:spcBef>
              <a:buFontTx/>
              <a:buNone/>
            </a:pPr>
            <a:r>
              <a:rPr lang="en-US" altLang="en-US" sz="1200">
                <a:latin typeface="Consolas" panose="020B0609020204030204" pitchFamily="49" charset="0"/>
              </a:rPr>
              <a:t>    $this-&gt;color = $color;</a:t>
            </a:r>
          </a:p>
          <a:p>
            <a:pPr>
              <a:spcBef>
                <a:spcPct val="0"/>
              </a:spcBef>
              <a:buFontTx/>
              <a:buNone/>
            </a:pPr>
            <a:r>
              <a:rPr lang="en-US" altLang="en-US" sz="1200">
                <a:latin typeface="Consolas" panose="020B0609020204030204" pitchFamily="49" charset="0"/>
              </a:rPr>
              <a:t>  }</a:t>
            </a:r>
          </a:p>
          <a:p>
            <a:pPr>
              <a:spcBef>
                <a:spcPct val="0"/>
              </a:spcBef>
              <a:buFontTx/>
              <a:buNone/>
            </a:pPr>
            <a:r>
              <a:rPr lang="en-US" altLang="en-US" sz="1200">
                <a:latin typeface="Consolas" panose="020B0609020204030204" pitchFamily="49" charset="0"/>
              </a:rPr>
              <a:t>  function get_color() {</a:t>
            </a:r>
          </a:p>
          <a:p>
            <a:pPr>
              <a:spcBef>
                <a:spcPct val="0"/>
              </a:spcBef>
              <a:buFontTx/>
              <a:buNone/>
            </a:pPr>
            <a:r>
              <a:rPr lang="en-US" altLang="en-US" sz="1200">
                <a:latin typeface="Consolas" panose="020B0609020204030204" pitchFamily="49" charset="0"/>
              </a:rPr>
              <a:t>    return $this-&gt;color;</a:t>
            </a:r>
          </a:p>
          <a:p>
            <a:pPr>
              <a:spcBef>
                <a:spcPct val="0"/>
              </a:spcBef>
              <a:buFontTx/>
              <a:buNone/>
            </a:pPr>
            <a:r>
              <a:rPr lang="en-US" altLang="en-US" sz="1200">
                <a:latin typeface="Consolas" panose="020B0609020204030204" pitchFamily="49" charset="0"/>
              </a:rPr>
              <a:t>  }</a:t>
            </a:r>
          </a:p>
          <a:p>
            <a:pPr>
              <a:spcBef>
                <a:spcPct val="0"/>
              </a:spcBef>
              <a:buFontTx/>
              <a:buNone/>
            </a:pPr>
            <a:r>
              <a:rPr lang="en-US" altLang="en-US" sz="1200">
                <a:latin typeface="Consolas" panose="020B0609020204030204" pitchFamily="49" charset="0"/>
              </a:rPr>
              <a:t>}</a:t>
            </a:r>
          </a:p>
          <a:p>
            <a:pPr>
              <a:spcBef>
                <a:spcPct val="0"/>
              </a:spcBef>
              <a:buFontTx/>
              <a:buNone/>
            </a:pPr>
            <a:endParaRPr lang="en-US" altLang="en-US" sz="1200">
              <a:latin typeface="Consolas" panose="020B0609020204030204" pitchFamily="49" charset="0"/>
            </a:endParaRPr>
          </a:p>
          <a:p>
            <a:pPr>
              <a:spcBef>
                <a:spcPct val="0"/>
              </a:spcBef>
              <a:buFontTx/>
              <a:buNone/>
            </a:pPr>
            <a:r>
              <a:rPr lang="en-US" altLang="en-US" sz="1200">
                <a:latin typeface="Consolas" panose="020B0609020204030204" pitchFamily="49" charset="0"/>
              </a:rPr>
              <a:t>$apple = new Fruit();</a:t>
            </a:r>
          </a:p>
          <a:p>
            <a:pPr>
              <a:spcBef>
                <a:spcPct val="0"/>
              </a:spcBef>
              <a:buFontTx/>
              <a:buNone/>
            </a:pPr>
            <a:r>
              <a:rPr lang="en-US" altLang="en-US" sz="1200">
                <a:latin typeface="Consolas" panose="020B0609020204030204" pitchFamily="49" charset="0"/>
              </a:rPr>
              <a:t>$apple-&gt;set_name('Apple');</a:t>
            </a:r>
          </a:p>
          <a:p>
            <a:pPr>
              <a:spcBef>
                <a:spcPct val="0"/>
              </a:spcBef>
              <a:buFontTx/>
              <a:buNone/>
            </a:pPr>
            <a:r>
              <a:rPr lang="en-US" altLang="en-US" sz="1200">
                <a:latin typeface="Consolas" panose="020B0609020204030204" pitchFamily="49" charset="0"/>
              </a:rPr>
              <a:t>$apple-&gt;set_color('Red');</a:t>
            </a:r>
          </a:p>
          <a:p>
            <a:pPr>
              <a:spcBef>
                <a:spcPct val="0"/>
              </a:spcBef>
              <a:buFontTx/>
              <a:buNone/>
            </a:pPr>
            <a:r>
              <a:rPr lang="en-US" altLang="en-US" sz="1200">
                <a:latin typeface="Consolas" panose="020B0609020204030204" pitchFamily="49" charset="0"/>
              </a:rPr>
              <a:t>echo "Name: " . $apple-&gt;get_name();</a:t>
            </a:r>
          </a:p>
          <a:p>
            <a:pPr>
              <a:spcBef>
                <a:spcPct val="0"/>
              </a:spcBef>
              <a:buFontTx/>
              <a:buNone/>
            </a:pPr>
            <a:r>
              <a:rPr lang="en-US" altLang="en-US" sz="1200">
                <a:latin typeface="Consolas" panose="020B0609020204030204" pitchFamily="49" charset="0"/>
              </a:rPr>
              <a:t>echo "&lt;br&gt;";</a:t>
            </a:r>
          </a:p>
          <a:p>
            <a:pPr>
              <a:spcBef>
                <a:spcPct val="0"/>
              </a:spcBef>
              <a:buFontTx/>
              <a:buNone/>
            </a:pPr>
            <a:r>
              <a:rPr lang="en-US" altLang="en-US" sz="1200">
                <a:latin typeface="Consolas" panose="020B0609020204030204" pitchFamily="49" charset="0"/>
              </a:rPr>
              <a:t>echo "Color: " . $apple-&gt;get_color();</a:t>
            </a:r>
          </a:p>
          <a:p>
            <a:pPr>
              <a:spcBef>
                <a:spcPct val="0"/>
              </a:spcBef>
              <a:buFontTx/>
              <a:buNone/>
            </a:pPr>
            <a:r>
              <a:rPr lang="en-US" altLang="en-US" sz="1200">
                <a:latin typeface="Consolas" panose="020B0609020204030204" pitchFamily="49" charset="0"/>
              </a:rPr>
              <a:t>?&gt;</a:t>
            </a:r>
            <a:endParaRPr lang="en-US" altLang="en-US" sz="1200">
              <a:latin typeface="Times New Roman" panose="02020603050405020304" pitchFamily="18" charset="0"/>
            </a:endParaRPr>
          </a:p>
        </p:txBody>
      </p:sp>
      <p:sp>
        <p:nvSpPr>
          <p:cNvPr id="23559" name="Rectangle 3"/>
          <p:cNvSpPr>
            <a:spLocks noChangeArrowheads="1"/>
          </p:cNvSpPr>
          <p:nvPr/>
        </p:nvSpPr>
        <p:spPr bwMode="auto">
          <a:xfrm>
            <a:off x="5372100" y="2384425"/>
            <a:ext cx="236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i="1">
                <a:latin typeface="Times New Roman" panose="02020603050405020304" pitchFamily="18" charset="0"/>
              </a:rPr>
              <a:t>Output</a:t>
            </a:r>
          </a:p>
          <a:p>
            <a:pPr>
              <a:spcBef>
                <a:spcPct val="0"/>
              </a:spcBef>
              <a:buFontTx/>
              <a:buNone/>
            </a:pPr>
            <a:endParaRPr lang="en-US" altLang="en-US" sz="2400" i="1">
              <a:latin typeface="Times New Roman" panose="02020603050405020304" pitchFamily="18" charset="0"/>
            </a:endParaRPr>
          </a:p>
          <a:p>
            <a:pPr>
              <a:spcBef>
                <a:spcPct val="0"/>
              </a:spcBef>
              <a:buFontTx/>
              <a:buNone/>
            </a:pPr>
            <a:r>
              <a:rPr lang="en-US" altLang="en-US" sz="2400" i="1">
                <a:latin typeface="Times New Roman" panose="02020603050405020304" pitchFamily="18" charset="0"/>
              </a:rPr>
              <a:t>Name: Apple</a:t>
            </a:r>
          </a:p>
          <a:p>
            <a:pPr>
              <a:spcBef>
                <a:spcPct val="0"/>
              </a:spcBef>
              <a:buFontTx/>
              <a:buNone/>
            </a:pPr>
            <a:r>
              <a:rPr lang="en-US" altLang="en-US" sz="2400" i="1">
                <a:latin typeface="Times New Roman" panose="02020603050405020304" pitchFamily="18" charset="0"/>
              </a:rPr>
              <a:t>Color: Red</a:t>
            </a:r>
          </a:p>
        </p:txBody>
      </p:sp>
    </p:spTree>
    <p:extLst>
      <p:ext uri="{BB962C8B-B14F-4D97-AF65-F5344CB8AC3E}">
        <p14:creationId xmlns:p14="http://schemas.microsoft.com/office/powerpoint/2010/main" val="3864008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914400" y="1752600"/>
            <a:ext cx="74676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000">
                <a:solidFill>
                  <a:srgbClr val="000000"/>
                </a:solidFill>
                <a:latin typeface="Verdana" panose="020B0604030504040204" pitchFamily="34" charset="0"/>
              </a:rPr>
              <a:t>The $this keyword refers to the current object, and is only available inside methods.</a:t>
            </a:r>
          </a:p>
          <a:p>
            <a:r>
              <a:rPr lang="en-US" altLang="en-US" sz="2000">
                <a:solidFill>
                  <a:srgbClr val="000000"/>
                </a:solidFill>
                <a:latin typeface="Verdana" panose="020B0604030504040204" pitchFamily="34" charset="0"/>
              </a:rPr>
              <a:t>Look at the following example:</a:t>
            </a:r>
          </a:p>
          <a:p>
            <a:endParaRPr lang="en-US" altLang="en-US" sz="2400">
              <a:solidFill>
                <a:srgbClr val="000000"/>
              </a:solidFill>
              <a:latin typeface="Segoe UI" panose="020B0502040204020203" pitchFamily="34" charset="0"/>
            </a:endParaRPr>
          </a:p>
          <a:p>
            <a:r>
              <a:rPr lang="en-US" altLang="en-US" sz="2400">
                <a:solidFill>
                  <a:srgbClr val="000000"/>
                </a:solidFill>
                <a:latin typeface="Segoe UI" panose="020B0502040204020203" pitchFamily="34" charset="0"/>
              </a:rPr>
              <a:t>Example</a:t>
            </a:r>
          </a:p>
          <a:p>
            <a:r>
              <a:rPr lang="en-US" altLang="en-US" sz="2400">
                <a:solidFill>
                  <a:srgbClr val="FF0000"/>
                </a:solidFill>
                <a:latin typeface="Consolas" panose="020B0609020204030204" pitchFamily="49" charset="0"/>
              </a:rPr>
              <a:t>&lt;?php</a:t>
            </a:r>
            <a:r>
              <a:rPr lang="en-US" altLang="en-US" sz="2400">
                <a:solidFill>
                  <a:srgbClr val="000000"/>
                </a:solidFill>
                <a:latin typeface="Consolas" panose="020B0609020204030204" pitchFamily="49" charset="0"/>
              </a:rPr>
              <a:t/>
            </a:r>
            <a:br>
              <a:rPr lang="en-US" altLang="en-US" sz="2400">
                <a:solidFill>
                  <a:srgbClr val="000000"/>
                </a:solidFill>
                <a:latin typeface="Consolas" panose="020B0609020204030204" pitchFamily="49" charset="0"/>
              </a:rPr>
            </a:br>
            <a:r>
              <a:rPr lang="en-US" altLang="en-US" sz="2400">
                <a:solidFill>
                  <a:srgbClr val="0000CD"/>
                </a:solidFill>
                <a:latin typeface="Consolas" panose="020B0609020204030204" pitchFamily="49" charset="0"/>
              </a:rPr>
              <a:t>class</a:t>
            </a:r>
            <a:r>
              <a:rPr lang="en-US" altLang="en-US" sz="2400">
                <a:solidFill>
                  <a:srgbClr val="000000"/>
                </a:solidFill>
                <a:latin typeface="Consolas" panose="020B0609020204030204" pitchFamily="49" charset="0"/>
              </a:rPr>
              <a:t> Fruit {</a:t>
            </a:r>
            <a:br>
              <a:rPr lang="en-US" altLang="en-US" sz="2400">
                <a:solidFill>
                  <a:srgbClr val="000000"/>
                </a:solidFill>
                <a:latin typeface="Consolas" panose="020B0609020204030204" pitchFamily="49" charset="0"/>
              </a:rPr>
            </a:br>
            <a:r>
              <a:rPr lang="en-US" altLang="en-US" sz="2400">
                <a:solidFill>
                  <a:srgbClr val="000000"/>
                </a:solidFill>
                <a:latin typeface="Consolas" panose="020B0609020204030204" pitchFamily="49" charset="0"/>
              </a:rPr>
              <a:t>  </a:t>
            </a:r>
            <a:r>
              <a:rPr lang="en-US" altLang="en-US" sz="2400">
                <a:solidFill>
                  <a:srgbClr val="0000CD"/>
                </a:solidFill>
                <a:latin typeface="Consolas" panose="020B0609020204030204" pitchFamily="49" charset="0"/>
              </a:rPr>
              <a:t>public</a:t>
            </a:r>
            <a:r>
              <a:rPr lang="en-US" altLang="en-US" sz="2400">
                <a:solidFill>
                  <a:srgbClr val="000000"/>
                </a:solidFill>
                <a:latin typeface="Consolas" panose="020B0609020204030204" pitchFamily="49" charset="0"/>
              </a:rPr>
              <a:t> $name;</a:t>
            </a:r>
            <a:br>
              <a:rPr lang="en-US" altLang="en-US" sz="2400">
                <a:solidFill>
                  <a:srgbClr val="000000"/>
                </a:solidFill>
                <a:latin typeface="Consolas" panose="020B0609020204030204" pitchFamily="49" charset="0"/>
              </a:rPr>
            </a:br>
            <a:r>
              <a:rPr lang="en-US" altLang="en-US" sz="2400">
                <a:solidFill>
                  <a:srgbClr val="000000"/>
                </a:solidFill>
                <a:latin typeface="Consolas" panose="020B0609020204030204" pitchFamily="49" charset="0"/>
              </a:rPr>
              <a:t>}</a:t>
            </a:r>
            <a:br>
              <a:rPr lang="en-US" altLang="en-US" sz="2400">
                <a:solidFill>
                  <a:srgbClr val="000000"/>
                </a:solidFill>
                <a:latin typeface="Consolas" panose="020B0609020204030204" pitchFamily="49" charset="0"/>
              </a:rPr>
            </a:br>
            <a:r>
              <a:rPr lang="en-US" altLang="en-US" sz="2400">
                <a:solidFill>
                  <a:srgbClr val="000000"/>
                </a:solidFill>
                <a:latin typeface="Consolas" panose="020B0609020204030204" pitchFamily="49" charset="0"/>
              </a:rPr>
              <a:t>$apple = </a:t>
            </a:r>
            <a:r>
              <a:rPr lang="en-US" altLang="en-US" sz="2400">
                <a:solidFill>
                  <a:srgbClr val="0000CD"/>
                </a:solidFill>
                <a:latin typeface="Consolas" panose="020B0609020204030204" pitchFamily="49" charset="0"/>
              </a:rPr>
              <a:t>new</a:t>
            </a:r>
            <a:r>
              <a:rPr lang="en-US" altLang="en-US" sz="2400">
                <a:solidFill>
                  <a:srgbClr val="000000"/>
                </a:solidFill>
                <a:latin typeface="Consolas" panose="020B0609020204030204" pitchFamily="49" charset="0"/>
              </a:rPr>
              <a:t> Fruit();</a:t>
            </a:r>
            <a:br>
              <a:rPr lang="en-US" altLang="en-US" sz="2400">
                <a:solidFill>
                  <a:srgbClr val="000000"/>
                </a:solidFill>
                <a:latin typeface="Consolas" panose="020B0609020204030204" pitchFamily="49" charset="0"/>
              </a:rPr>
            </a:br>
            <a:r>
              <a:rPr lang="en-US" altLang="en-US" sz="2400">
                <a:solidFill>
                  <a:srgbClr val="FF0000"/>
                </a:solidFill>
                <a:latin typeface="Consolas" panose="020B0609020204030204" pitchFamily="49" charset="0"/>
              </a:rPr>
              <a:t>?&gt;</a:t>
            </a:r>
            <a:endParaRPr lang="en-US" altLang="en-US" sz="2400">
              <a:solidFill>
                <a:srgbClr val="000000"/>
              </a:solidFill>
              <a:latin typeface="Consolas" panose="020B0609020204030204" pitchFamily="49" charset="0"/>
            </a:endParaRPr>
          </a:p>
          <a:p>
            <a:pPr>
              <a:spcBef>
                <a:spcPct val="0"/>
              </a:spcBef>
              <a:buFont typeface="Wingdings" panose="05000000000000000000" pitchFamily="2" charset="2"/>
              <a:buChar char="§"/>
            </a:pPr>
            <a:endParaRPr lang="en-GB" altLang="en-US" sz="2400">
              <a:latin typeface="Garamond" panose="02020404030301010803" pitchFamily="18" charset="0"/>
            </a:endParaRPr>
          </a:p>
          <a:p>
            <a:pPr>
              <a:spcBef>
                <a:spcPct val="0"/>
              </a:spcBef>
              <a:buFont typeface="Wingdings" panose="05000000000000000000" pitchFamily="2" charset="2"/>
              <a:buChar char="§"/>
            </a:pPr>
            <a:endParaRPr lang="en-GB" altLang="en-US" sz="2400">
              <a:latin typeface="Garamond" panose="02020404030301010803" pitchFamily="18"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8BE8E0-9E30-404C-B06B-3C681B9CEA65}" type="slidenum">
              <a:rPr lang="en-US" altLang="en-US" sz="1200" smtClean="0">
                <a:solidFill>
                  <a:srgbClr val="898989"/>
                </a:solidFill>
                <a:latin typeface="Times New Roman" panose="02020603050405020304" pitchFamily="18" charset="0"/>
              </a:rPr>
              <a:pPr>
                <a:spcBef>
                  <a:spcPct val="0"/>
                </a:spcBef>
                <a:buFontTx/>
                <a:buNone/>
              </a:pPr>
              <a:t>45</a:t>
            </a:fld>
            <a:endParaRPr lang="en-US" altLang="en-US" sz="1200" smtClean="0">
              <a:solidFill>
                <a:srgbClr val="898989"/>
              </a:solidFill>
              <a:latin typeface="Times New Roman" panose="02020603050405020304" pitchFamily="18" charset="0"/>
            </a:endParaRPr>
          </a:p>
        </p:txBody>
      </p:sp>
      <p:sp>
        <p:nvSpPr>
          <p:cNvPr id="25606" name="Rectangle 4"/>
          <p:cNvSpPr>
            <a:spLocks noChangeArrowheads="1"/>
          </p:cNvSpPr>
          <p:nvPr/>
        </p:nvSpPr>
        <p:spPr bwMode="auto">
          <a:xfrm>
            <a:off x="1371600" y="61595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en-US" sz="4000" b="1">
                <a:solidFill>
                  <a:srgbClr val="0000FF"/>
                </a:solidFill>
                <a:latin typeface="Garamond" panose="02020404030301010803" pitchFamily="18" charset="0"/>
              </a:rPr>
              <a:t>PHP - The $this Keyword</a:t>
            </a:r>
          </a:p>
        </p:txBody>
      </p:sp>
    </p:spTree>
    <p:extLst>
      <p:ext uri="{BB962C8B-B14F-4D97-AF65-F5344CB8AC3E}">
        <p14:creationId xmlns:p14="http://schemas.microsoft.com/office/powerpoint/2010/main" val="2486220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914400" y="1752600"/>
            <a:ext cx="74676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Wingdings" panose="05000000000000000000" pitchFamily="2" charset="2"/>
              <a:buChar char="§"/>
            </a:pPr>
            <a:r>
              <a:rPr lang="en-US" altLang="en-US" sz="2400">
                <a:latin typeface="Garamond" panose="02020404030301010803" pitchFamily="18" charset="0"/>
              </a:rPr>
              <a:t>So, where can we change the value of the $name property? There are two ways:</a:t>
            </a:r>
          </a:p>
          <a:p>
            <a:pPr>
              <a:buFont typeface="Wingdings" panose="05000000000000000000" pitchFamily="2" charset="2"/>
              <a:buChar char="§"/>
            </a:pPr>
            <a:endParaRPr lang="en-US" altLang="en-US" sz="2400">
              <a:latin typeface="Garamond" panose="02020404030301010803" pitchFamily="18" charset="0"/>
            </a:endParaRPr>
          </a:p>
          <a:p>
            <a:pPr>
              <a:buFont typeface="Wingdings" panose="05000000000000000000" pitchFamily="2" charset="2"/>
              <a:buChar char="§"/>
            </a:pPr>
            <a:r>
              <a:rPr lang="en-US" altLang="en-US" sz="2400">
                <a:latin typeface="Garamond" panose="02020404030301010803" pitchFamily="18" charset="0"/>
              </a:rPr>
              <a:t>1. Inside the class (by adding a set_name() method and use $this):</a:t>
            </a:r>
            <a:endParaRPr lang="en-GB" altLang="en-US" sz="2400">
              <a:latin typeface="Garamond" panose="02020404030301010803" pitchFamily="18"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BDF210-0C90-45DE-B374-D97A2C4C8D78}" type="slidenum">
              <a:rPr lang="en-US" altLang="en-US" sz="1200" smtClean="0">
                <a:solidFill>
                  <a:srgbClr val="898989"/>
                </a:solidFill>
                <a:latin typeface="Times New Roman" panose="02020603050405020304" pitchFamily="18" charset="0"/>
              </a:rPr>
              <a:pPr>
                <a:spcBef>
                  <a:spcPct val="0"/>
                </a:spcBef>
                <a:buFontTx/>
                <a:buNone/>
              </a:pPr>
              <a:t>46</a:t>
            </a:fld>
            <a:endParaRPr lang="en-US" altLang="en-US" sz="1200" smtClean="0">
              <a:solidFill>
                <a:srgbClr val="898989"/>
              </a:solidFill>
              <a:latin typeface="Times New Roman" panose="02020603050405020304" pitchFamily="18" charset="0"/>
            </a:endParaRPr>
          </a:p>
        </p:txBody>
      </p:sp>
      <p:sp>
        <p:nvSpPr>
          <p:cNvPr id="27654" name="Rectangle 4"/>
          <p:cNvSpPr>
            <a:spLocks noChangeArrowheads="1"/>
          </p:cNvSpPr>
          <p:nvPr/>
        </p:nvSpPr>
        <p:spPr bwMode="auto">
          <a:xfrm>
            <a:off x="914400" y="9144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en-US" sz="4000" b="1">
                <a:solidFill>
                  <a:srgbClr val="0000FF"/>
                </a:solidFill>
                <a:latin typeface="Garamond" panose="02020404030301010803" pitchFamily="18" charset="0"/>
              </a:rPr>
              <a:t>PHP - The $this Keyword(cont.)</a:t>
            </a:r>
          </a:p>
        </p:txBody>
      </p:sp>
    </p:spTree>
    <p:extLst>
      <p:ext uri="{BB962C8B-B14F-4D97-AF65-F5344CB8AC3E}">
        <p14:creationId xmlns:p14="http://schemas.microsoft.com/office/powerpoint/2010/main" val="22636337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914400" y="1752600"/>
            <a:ext cx="74676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Example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&lt;?php</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class Fruit {</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  public $name;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  function set_name($name) {</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    $this-&gt;name = $name;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  }</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$apple = new Fruit();</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$apple-&gt;set_name("Apple");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?&gt;</a:t>
            </a:r>
            <a:endParaRPr lang="en-GB" altLang="en-US" sz="2000">
              <a:latin typeface="Calibri Light" panose="020F0302020204030204" pitchFamily="34" charset="0"/>
              <a:cs typeface="Calibri Light" panose="020F0302020204030204" pitchFamily="34"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90B881-1947-423A-A25D-24642E24D50F}" type="slidenum">
              <a:rPr lang="en-US" altLang="en-US" sz="1200" smtClean="0">
                <a:solidFill>
                  <a:srgbClr val="898989"/>
                </a:solidFill>
                <a:latin typeface="Times New Roman" panose="02020603050405020304" pitchFamily="18" charset="0"/>
              </a:rPr>
              <a:pPr>
                <a:spcBef>
                  <a:spcPct val="0"/>
                </a:spcBef>
                <a:buFontTx/>
                <a:buNone/>
              </a:pPr>
              <a:t>47</a:t>
            </a:fld>
            <a:endParaRPr lang="en-US" altLang="en-US" sz="1200" smtClean="0">
              <a:solidFill>
                <a:srgbClr val="898989"/>
              </a:solidFill>
              <a:latin typeface="Times New Roman" panose="02020603050405020304" pitchFamily="18" charset="0"/>
            </a:endParaRPr>
          </a:p>
        </p:txBody>
      </p:sp>
      <p:sp>
        <p:nvSpPr>
          <p:cNvPr id="29702" name="Rectangle 4"/>
          <p:cNvSpPr>
            <a:spLocks noChangeArrowheads="1"/>
          </p:cNvSpPr>
          <p:nvPr/>
        </p:nvSpPr>
        <p:spPr bwMode="auto">
          <a:xfrm>
            <a:off x="914400" y="9144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en-US" sz="4000" b="1">
                <a:solidFill>
                  <a:srgbClr val="0000FF"/>
                </a:solidFill>
                <a:latin typeface="Garamond" panose="02020404030301010803" pitchFamily="18" charset="0"/>
              </a:rPr>
              <a:t>PHP - The $this Keyword(cont.)</a:t>
            </a:r>
          </a:p>
        </p:txBody>
      </p:sp>
    </p:spTree>
    <p:extLst>
      <p:ext uri="{BB962C8B-B14F-4D97-AF65-F5344CB8AC3E}">
        <p14:creationId xmlns:p14="http://schemas.microsoft.com/office/powerpoint/2010/main" val="1078038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914400" y="1752600"/>
            <a:ext cx="74676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Outside the class (by directly changing the property value):</a:t>
            </a:r>
          </a:p>
          <a:p>
            <a:pPr>
              <a:buFont typeface="Wingdings" panose="05000000000000000000" pitchFamily="2" charset="2"/>
              <a:buChar char="§"/>
            </a:pPr>
            <a:endParaRPr lang="en-US" altLang="en-US" sz="2000">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Example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&lt;?php</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class Fruit {</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  public $name;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$apple = new Fruit();</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$apple-&gt;name = "Apple";</a:t>
            </a:r>
          </a:p>
          <a:p>
            <a:pPr>
              <a:buFont typeface="Wingdings" panose="05000000000000000000" pitchFamily="2" charset="2"/>
              <a:buChar char="§"/>
            </a:pPr>
            <a:r>
              <a:rPr lang="en-US" altLang="en-US" sz="2000">
                <a:latin typeface="Calibri Light" panose="020F0302020204030204" pitchFamily="34" charset="0"/>
                <a:cs typeface="Calibri Light" panose="020F0302020204030204" pitchFamily="34" charset="0"/>
              </a:rPr>
              <a:t>?&gt;</a:t>
            </a:r>
            <a:endParaRPr lang="en-GB" altLang="en-US" sz="2000">
              <a:latin typeface="Calibri Light" panose="020F0302020204030204" pitchFamily="34" charset="0"/>
              <a:cs typeface="Calibri Light" panose="020F0302020204030204" pitchFamily="34"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D7AFD8-11F3-4DD1-8CC4-0AD0980C372C}" type="slidenum">
              <a:rPr lang="en-US" altLang="en-US" sz="1200" smtClean="0">
                <a:solidFill>
                  <a:srgbClr val="898989"/>
                </a:solidFill>
                <a:latin typeface="Times New Roman" panose="02020603050405020304" pitchFamily="18" charset="0"/>
              </a:rPr>
              <a:pPr>
                <a:spcBef>
                  <a:spcPct val="0"/>
                </a:spcBef>
                <a:buFontTx/>
                <a:buNone/>
              </a:pPr>
              <a:t>48</a:t>
            </a:fld>
            <a:endParaRPr lang="en-US" altLang="en-US" sz="1200" smtClean="0">
              <a:solidFill>
                <a:srgbClr val="898989"/>
              </a:solidFill>
              <a:latin typeface="Times New Roman" panose="02020603050405020304" pitchFamily="18" charset="0"/>
            </a:endParaRPr>
          </a:p>
        </p:txBody>
      </p:sp>
      <p:sp>
        <p:nvSpPr>
          <p:cNvPr id="31750" name="Rectangle 4"/>
          <p:cNvSpPr>
            <a:spLocks noChangeArrowheads="1"/>
          </p:cNvSpPr>
          <p:nvPr/>
        </p:nvSpPr>
        <p:spPr bwMode="auto">
          <a:xfrm>
            <a:off x="914400" y="9144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en-US" sz="4000" b="1">
                <a:solidFill>
                  <a:srgbClr val="0000FF"/>
                </a:solidFill>
                <a:latin typeface="Garamond" panose="02020404030301010803" pitchFamily="18" charset="0"/>
              </a:rPr>
              <a:t>PHP - The $this Keyword(cont.)</a:t>
            </a:r>
          </a:p>
        </p:txBody>
      </p:sp>
    </p:spTree>
    <p:extLst>
      <p:ext uri="{BB962C8B-B14F-4D97-AF65-F5344CB8AC3E}">
        <p14:creationId xmlns:p14="http://schemas.microsoft.com/office/powerpoint/2010/main" val="1909983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914400" y="1752600"/>
            <a:ext cx="7467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ctr">
              <a:buNone/>
            </a:pPr>
            <a:r>
              <a:rPr lang="en-US" altLang="en-US" sz="6000" b="1" dirty="0" smtClean="0">
                <a:solidFill>
                  <a:schemeClr val="tx2"/>
                </a:solidFill>
                <a:latin typeface="Calibri Light" panose="020F0302020204030204" pitchFamily="34" charset="0"/>
                <a:cs typeface="Calibri Light" panose="020F0302020204030204" pitchFamily="34" charset="0"/>
              </a:rPr>
              <a:t>The end</a:t>
            </a:r>
          </a:p>
          <a:p>
            <a:pPr marL="0" indent="0" algn="ctr">
              <a:buNone/>
            </a:pPr>
            <a:r>
              <a:rPr lang="en-US" altLang="en-US" sz="6000" b="1" dirty="0" smtClean="0">
                <a:solidFill>
                  <a:schemeClr val="tx2"/>
                </a:solidFill>
                <a:latin typeface="Calibri Light" panose="020F0302020204030204" pitchFamily="34" charset="0"/>
                <a:cs typeface="Calibri Light" panose="020F0302020204030204" pitchFamily="34" charset="0"/>
              </a:rPr>
              <a:t>Thank you</a:t>
            </a:r>
            <a:endParaRPr lang="en-GB" altLang="en-US" sz="6000" b="1" dirty="0">
              <a:solidFill>
                <a:schemeClr val="tx2"/>
              </a:solidFill>
              <a:latin typeface="Calibri Light" panose="020F0302020204030204" pitchFamily="34" charset="0"/>
              <a:cs typeface="Calibri Light" panose="020F0302020204030204" pitchFamily="34"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6/9/2021</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D7AFD8-11F3-4DD1-8CC4-0AD0980C372C}" type="slidenum">
              <a:rPr lang="en-US" altLang="en-US" sz="1200" smtClean="0">
                <a:solidFill>
                  <a:srgbClr val="898989"/>
                </a:solidFill>
                <a:latin typeface="Times New Roman" panose="02020603050405020304" pitchFamily="18" charset="0"/>
              </a:rPr>
              <a:pPr>
                <a:spcBef>
                  <a:spcPct val="0"/>
                </a:spcBef>
                <a:buFontTx/>
                <a:buNone/>
              </a:pPr>
              <a:t>49</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2129487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000" dirty="0">
              <a:latin typeface="+mj-lt"/>
              <a:cs typeface="Times New Roman" pitchFamily="18" charset="0"/>
            </a:endParaRPr>
          </a:p>
          <a:p>
            <a:pPr algn="just">
              <a:spcBef>
                <a:spcPct val="0"/>
              </a:spcBef>
              <a:buFont typeface="Wingdings" panose="05000000000000000000" pitchFamily="2" charset="2"/>
              <a:buChar char="§"/>
            </a:pPr>
            <a:r>
              <a:rPr lang="en-US" altLang="en-US" sz="2000" dirty="0" smtClean="0">
                <a:latin typeface="+mj-lt"/>
              </a:rPr>
              <a:t>    </a:t>
            </a:r>
            <a:r>
              <a:rPr lang="en-US" altLang="en-US" sz="2000" dirty="0">
                <a:latin typeface="+mj-lt"/>
              </a:rPr>
              <a:t>PHP performs system functions, i.e. from files on a system it can create, open, read, write, and close them.</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    PHP can handle forms, i.e. gather data from files, save data to a file, through email you can send data, return data to the user.</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    You add, delete, modify elements within your database through </a:t>
            </a:r>
            <a:r>
              <a:rPr lang="en-US" altLang="en-US" sz="2000" dirty="0" smtClean="0">
                <a:latin typeface="+mj-lt"/>
              </a:rPr>
              <a:t>PHP.</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Using </a:t>
            </a:r>
            <a:r>
              <a:rPr lang="en-US" altLang="en-US" sz="2000" dirty="0">
                <a:latin typeface="+mj-lt"/>
              </a:rPr>
              <a:t>PHP, you can restrict users to access some pages of your website.</a:t>
            </a:r>
          </a:p>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a:latin typeface="+mj-lt"/>
              </a:rPr>
              <a:t>    It can encrypt data.</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Applications of PHP</a:t>
            </a:r>
          </a:p>
        </p:txBody>
      </p:sp>
    </p:spTree>
    <p:extLst>
      <p:ext uri="{BB962C8B-B14F-4D97-AF65-F5344CB8AC3E}">
        <p14:creationId xmlns:p14="http://schemas.microsoft.com/office/powerpoint/2010/main" val="2481365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b="1" dirty="0" smtClean="0">
                <a:solidFill>
                  <a:srgbClr val="0070C0"/>
                </a:solidFill>
                <a:latin typeface="+mj-lt"/>
              </a:rPr>
              <a:t>&lt;?</a:t>
            </a:r>
            <a:r>
              <a:rPr lang="en-US" altLang="en-US" sz="2400" b="1" dirty="0" err="1">
                <a:solidFill>
                  <a:srgbClr val="0070C0"/>
                </a:solidFill>
                <a:latin typeface="+mj-lt"/>
              </a:rPr>
              <a:t>php</a:t>
            </a:r>
            <a:r>
              <a:rPr lang="en-US" altLang="en-US" sz="2400" b="1" dirty="0">
                <a:solidFill>
                  <a:srgbClr val="0070C0"/>
                </a:solidFill>
                <a:latin typeface="+mj-lt"/>
              </a:rPr>
              <a:t> PHP code goes here </a:t>
            </a:r>
            <a:r>
              <a:rPr lang="en-US" altLang="en-US" sz="2400" b="1" dirty="0" smtClean="0">
                <a:solidFill>
                  <a:srgbClr val="0070C0"/>
                </a:solidFill>
                <a:latin typeface="+mj-lt"/>
              </a:rPr>
              <a:t>?&gt;</a:t>
            </a:r>
          </a:p>
          <a:p>
            <a:pPr algn="just">
              <a:spcBef>
                <a:spcPct val="0"/>
              </a:spcBef>
              <a:buFont typeface="Wingdings" panose="05000000000000000000" pitchFamily="2" charset="2"/>
              <a:buChar char="§"/>
            </a:pPr>
            <a:endParaRPr lang="en-US" altLang="en-US" sz="2400" dirty="0">
              <a:solidFill>
                <a:srgbClr val="0070C0"/>
              </a:solidFill>
              <a:latin typeface="+mj-lt"/>
            </a:endParaRPr>
          </a:p>
          <a:p>
            <a:pPr algn="just">
              <a:spcBef>
                <a:spcPct val="0"/>
              </a:spcBef>
              <a:buFont typeface="Wingdings" panose="05000000000000000000" pitchFamily="2" charset="2"/>
              <a:buChar char="§"/>
            </a:pPr>
            <a:r>
              <a:rPr lang="en-US" altLang="en-US" sz="2400" dirty="0" smtClean="0">
                <a:solidFill>
                  <a:srgbClr val="0070C0"/>
                </a:solidFill>
                <a:latin typeface="+mj-lt"/>
              </a:rPr>
              <a:t>&lt;?    </a:t>
            </a:r>
            <a:r>
              <a:rPr lang="en-US" altLang="en-US" sz="2400" dirty="0">
                <a:solidFill>
                  <a:srgbClr val="0070C0"/>
                </a:solidFill>
                <a:latin typeface="+mj-lt"/>
              </a:rPr>
              <a:t>PHP code goes here ?&gt;</a:t>
            </a:r>
          </a:p>
          <a:p>
            <a:pPr algn="just">
              <a:spcBef>
                <a:spcPct val="0"/>
              </a:spcBef>
              <a:buFont typeface="Wingdings" panose="05000000000000000000" pitchFamily="2" charset="2"/>
              <a:buChar char="§"/>
            </a:pPr>
            <a:endParaRPr lang="en-US" altLang="en-US" sz="2400" dirty="0">
              <a:solidFill>
                <a:srgbClr val="0070C0"/>
              </a:solidFill>
              <a:latin typeface="+mj-lt"/>
            </a:endParaRPr>
          </a:p>
          <a:p>
            <a:pPr algn="just">
              <a:spcBef>
                <a:spcPct val="0"/>
              </a:spcBef>
              <a:buFont typeface="Wingdings" panose="05000000000000000000" pitchFamily="2" charset="2"/>
              <a:buChar char="§"/>
            </a:pPr>
            <a:r>
              <a:rPr lang="en-US" altLang="en-US" sz="2400" dirty="0">
                <a:solidFill>
                  <a:srgbClr val="0070C0"/>
                </a:solidFill>
                <a:latin typeface="+mj-lt"/>
              </a:rPr>
              <a:t>&lt;script language = "</a:t>
            </a:r>
            <a:r>
              <a:rPr lang="en-US" altLang="en-US" sz="2400" dirty="0" err="1">
                <a:solidFill>
                  <a:srgbClr val="0070C0"/>
                </a:solidFill>
                <a:latin typeface="+mj-lt"/>
              </a:rPr>
              <a:t>php</a:t>
            </a:r>
            <a:r>
              <a:rPr lang="en-US" altLang="en-US" sz="2400" dirty="0">
                <a:solidFill>
                  <a:srgbClr val="0070C0"/>
                </a:solidFill>
                <a:latin typeface="+mj-lt"/>
              </a:rPr>
              <a:t>"&gt; PHP code goes here &lt;/script&gt;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PHP Syntax</a:t>
            </a:r>
            <a:endParaRPr lang="en-US" sz="4400" b="1" dirty="0">
              <a:latin typeface="+mj-lt"/>
            </a:endParaRPr>
          </a:p>
        </p:txBody>
      </p:sp>
    </p:spTree>
    <p:extLst>
      <p:ext uri="{BB962C8B-B14F-4D97-AF65-F5344CB8AC3E}">
        <p14:creationId xmlns:p14="http://schemas.microsoft.com/office/powerpoint/2010/main" val="308271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200" dirty="0">
                <a:latin typeface="+mj-lt"/>
              </a:rPr>
              <a:t>&lt;html&gt;</a:t>
            </a:r>
          </a:p>
          <a:p>
            <a:pPr algn="just">
              <a:spcBef>
                <a:spcPct val="0"/>
              </a:spcBef>
              <a:buFont typeface="Wingdings" panose="05000000000000000000" pitchFamily="2" charset="2"/>
              <a:buChar char="§"/>
            </a:pPr>
            <a:r>
              <a:rPr lang="en-US" altLang="en-US" sz="2200" dirty="0">
                <a:latin typeface="+mj-lt"/>
              </a:rPr>
              <a:t>   </a:t>
            </a:r>
          </a:p>
          <a:p>
            <a:pPr algn="just">
              <a:spcBef>
                <a:spcPct val="0"/>
              </a:spcBef>
              <a:buFont typeface="Wingdings" panose="05000000000000000000" pitchFamily="2" charset="2"/>
              <a:buChar char="§"/>
            </a:pPr>
            <a:r>
              <a:rPr lang="en-US" altLang="en-US" sz="2200" dirty="0">
                <a:latin typeface="+mj-lt"/>
              </a:rPr>
              <a:t>   &lt;head&gt;</a:t>
            </a:r>
          </a:p>
          <a:p>
            <a:pPr algn="just">
              <a:spcBef>
                <a:spcPct val="0"/>
              </a:spcBef>
              <a:buFont typeface="Wingdings" panose="05000000000000000000" pitchFamily="2" charset="2"/>
              <a:buChar char="§"/>
            </a:pPr>
            <a:r>
              <a:rPr lang="en-US" altLang="en-US" sz="2200" dirty="0">
                <a:latin typeface="+mj-lt"/>
              </a:rPr>
              <a:t>      &lt;title&gt;Hello World&lt;/title&gt;</a:t>
            </a:r>
          </a:p>
          <a:p>
            <a:pPr algn="just">
              <a:spcBef>
                <a:spcPct val="0"/>
              </a:spcBef>
              <a:buFont typeface="Wingdings" panose="05000000000000000000" pitchFamily="2" charset="2"/>
              <a:buChar char="§"/>
            </a:pPr>
            <a:r>
              <a:rPr lang="en-US" altLang="en-US" sz="2200" dirty="0">
                <a:latin typeface="+mj-lt"/>
              </a:rPr>
              <a:t>   &lt;/head&gt;</a:t>
            </a:r>
          </a:p>
          <a:p>
            <a:pPr algn="just">
              <a:spcBef>
                <a:spcPct val="0"/>
              </a:spcBef>
              <a:buFont typeface="Wingdings" panose="05000000000000000000" pitchFamily="2" charset="2"/>
              <a:buChar char="§"/>
            </a:pPr>
            <a:r>
              <a:rPr lang="en-US" altLang="en-US" sz="2200" dirty="0">
                <a:latin typeface="+mj-lt"/>
              </a:rPr>
              <a:t>      &lt;body&gt;</a:t>
            </a:r>
          </a:p>
          <a:p>
            <a:pPr algn="just">
              <a:spcBef>
                <a:spcPct val="0"/>
              </a:spcBef>
              <a:buFont typeface="Wingdings" panose="05000000000000000000" pitchFamily="2" charset="2"/>
              <a:buChar char="§"/>
            </a:pPr>
            <a:r>
              <a:rPr lang="en-US" altLang="en-US" sz="2200" dirty="0">
                <a:latin typeface="+mj-lt"/>
              </a:rPr>
              <a:t>      </a:t>
            </a:r>
            <a:r>
              <a:rPr lang="en-US" altLang="en-US" sz="2200" i="1" dirty="0">
                <a:solidFill>
                  <a:srgbClr val="0070C0"/>
                </a:solidFill>
                <a:latin typeface="+mj-lt"/>
              </a:rPr>
              <a:t>&lt;?</a:t>
            </a:r>
            <a:r>
              <a:rPr lang="en-US" altLang="en-US" sz="2200" i="1" dirty="0" err="1">
                <a:solidFill>
                  <a:srgbClr val="0070C0"/>
                </a:solidFill>
                <a:latin typeface="+mj-lt"/>
              </a:rPr>
              <a:t>php</a:t>
            </a:r>
            <a:r>
              <a:rPr lang="en-US" altLang="en-US" sz="2200" i="1" dirty="0">
                <a:solidFill>
                  <a:srgbClr val="0070C0"/>
                </a:solidFill>
                <a:latin typeface="+mj-lt"/>
              </a:rPr>
              <a:t> echo "Hello, World!";?&gt;</a:t>
            </a:r>
          </a:p>
          <a:p>
            <a:pPr algn="just">
              <a:spcBef>
                <a:spcPct val="0"/>
              </a:spcBef>
              <a:buFont typeface="Wingdings" panose="05000000000000000000" pitchFamily="2" charset="2"/>
              <a:buChar char="§"/>
            </a:pPr>
            <a:r>
              <a:rPr lang="en-US" altLang="en-US" sz="2200" dirty="0">
                <a:latin typeface="+mj-lt"/>
              </a:rPr>
              <a:t>   &lt;/body&gt;</a:t>
            </a:r>
          </a:p>
          <a:p>
            <a:pPr algn="just">
              <a:spcBef>
                <a:spcPct val="0"/>
              </a:spcBef>
              <a:buFont typeface="Wingdings" panose="05000000000000000000" pitchFamily="2" charset="2"/>
              <a:buChar char="§"/>
            </a:pPr>
            <a:r>
              <a:rPr lang="en-US" altLang="en-US" sz="2200" dirty="0">
                <a:latin typeface="+mj-lt"/>
              </a:rPr>
              <a:t>&lt;/html&gt;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n-lt"/>
              </a:rPr>
              <a:t>Hello World" Script in PHP</a:t>
            </a:r>
          </a:p>
        </p:txBody>
      </p:sp>
    </p:spTree>
    <p:extLst>
      <p:ext uri="{BB962C8B-B14F-4D97-AF65-F5344CB8AC3E}">
        <p14:creationId xmlns:p14="http://schemas.microsoft.com/office/powerpoint/2010/main" val="65983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190625" y="1443131"/>
            <a:ext cx="69151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200" dirty="0">
                <a:latin typeface="+mj-lt"/>
              </a:rPr>
              <a:t>&lt;?</a:t>
            </a:r>
            <a:r>
              <a:rPr lang="en-US" altLang="en-US" sz="2200" dirty="0" err="1">
                <a:latin typeface="+mj-lt"/>
              </a:rPr>
              <a:t>php</a:t>
            </a:r>
            <a:endParaRPr lang="en-US" altLang="en-US" sz="2200" dirty="0">
              <a:latin typeface="+mj-lt"/>
            </a:endParaRPr>
          </a:p>
          <a:p>
            <a:pPr algn="just">
              <a:spcBef>
                <a:spcPct val="0"/>
              </a:spcBef>
              <a:buFont typeface="Wingdings" panose="05000000000000000000" pitchFamily="2" charset="2"/>
              <a:buChar char="§"/>
            </a:pPr>
            <a:r>
              <a:rPr lang="en-US" altLang="en-US" sz="2200" dirty="0">
                <a:latin typeface="+mj-lt"/>
              </a:rPr>
              <a:t>// This is a single-line comment</a:t>
            </a:r>
          </a:p>
          <a:p>
            <a:pPr algn="just">
              <a:spcBef>
                <a:spcPct val="0"/>
              </a:spcBef>
              <a:buFont typeface="Wingdings" panose="05000000000000000000" pitchFamily="2" charset="2"/>
              <a:buChar char="§"/>
            </a:pPr>
            <a:r>
              <a:rPr lang="en-US" altLang="en-US" sz="2200" dirty="0">
                <a:latin typeface="+mj-lt"/>
              </a:rPr>
              <a:t># This is also a single-line comment</a:t>
            </a:r>
          </a:p>
          <a:p>
            <a:pPr algn="just">
              <a:spcBef>
                <a:spcPct val="0"/>
              </a:spcBef>
              <a:buFont typeface="Wingdings" panose="05000000000000000000" pitchFamily="2" charset="2"/>
              <a:buChar char="§"/>
            </a:pPr>
            <a:r>
              <a:rPr lang="en-US" altLang="en-US" sz="2200" dirty="0">
                <a:latin typeface="+mj-lt"/>
              </a:rPr>
              <a:t>/*</a:t>
            </a:r>
          </a:p>
          <a:p>
            <a:pPr algn="just">
              <a:spcBef>
                <a:spcPct val="0"/>
              </a:spcBef>
              <a:buFont typeface="Wingdings" panose="05000000000000000000" pitchFamily="2" charset="2"/>
              <a:buChar char="§"/>
            </a:pPr>
            <a:r>
              <a:rPr lang="en-US" altLang="en-US" sz="2200" dirty="0">
                <a:latin typeface="+mj-lt"/>
              </a:rPr>
              <a:t>This is a multiple-lines comment block</a:t>
            </a:r>
          </a:p>
          <a:p>
            <a:pPr algn="just">
              <a:spcBef>
                <a:spcPct val="0"/>
              </a:spcBef>
              <a:buFont typeface="Wingdings" panose="05000000000000000000" pitchFamily="2" charset="2"/>
              <a:buChar char="§"/>
            </a:pPr>
            <a:r>
              <a:rPr lang="en-US" altLang="en-US" sz="2200" dirty="0">
                <a:latin typeface="+mj-lt"/>
              </a:rPr>
              <a:t>that spans over multiple</a:t>
            </a:r>
          </a:p>
          <a:p>
            <a:pPr algn="just">
              <a:spcBef>
                <a:spcPct val="0"/>
              </a:spcBef>
              <a:buFont typeface="Wingdings" panose="05000000000000000000" pitchFamily="2" charset="2"/>
              <a:buChar char="§"/>
            </a:pPr>
            <a:r>
              <a:rPr lang="en-US" altLang="en-US" sz="2200" dirty="0">
                <a:latin typeface="+mj-lt"/>
              </a:rPr>
              <a:t>lines</a:t>
            </a:r>
          </a:p>
          <a:p>
            <a:pPr algn="just">
              <a:spcBef>
                <a:spcPct val="0"/>
              </a:spcBef>
              <a:buFont typeface="Wingdings" panose="05000000000000000000" pitchFamily="2" charset="2"/>
              <a:buChar char="§"/>
            </a:pPr>
            <a:r>
              <a:rPr lang="en-US" altLang="en-US" sz="2200" dirty="0">
                <a:latin typeface="+mj-lt"/>
              </a:rPr>
              <a:t>*/</a:t>
            </a:r>
          </a:p>
          <a:p>
            <a:pPr algn="just">
              <a:spcBef>
                <a:spcPct val="0"/>
              </a:spcBef>
              <a:buFont typeface="Wingdings" panose="05000000000000000000" pitchFamily="2" charset="2"/>
              <a:buChar char="§"/>
            </a:pPr>
            <a:r>
              <a:rPr lang="en-US" altLang="en-US" sz="2200" dirty="0">
                <a:latin typeface="+mj-lt"/>
              </a:rPr>
              <a:t>// You can also use comments to leave out parts of a code </a:t>
            </a:r>
            <a:r>
              <a:rPr lang="en-US" altLang="en-US" sz="2200" dirty="0" smtClean="0">
                <a:latin typeface="+mj-lt"/>
              </a:rPr>
              <a:t>line</a:t>
            </a:r>
            <a:endParaRPr lang="en-US" altLang="en-US" sz="22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Commenting PHP Code</a:t>
            </a:r>
          </a:p>
        </p:txBody>
      </p:sp>
    </p:spTree>
    <p:extLst>
      <p:ext uri="{BB962C8B-B14F-4D97-AF65-F5344CB8AC3E}">
        <p14:creationId xmlns:p14="http://schemas.microsoft.com/office/powerpoint/2010/main" val="4231963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dirty="0"/>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j-lt"/>
              </a:rPr>
              <a:t> PHP </a:t>
            </a:r>
            <a:r>
              <a:rPr lang="en-US" sz="4400" b="1" dirty="0" smtClean="0">
                <a:solidFill>
                  <a:srgbClr val="0070C0"/>
                </a:solidFill>
                <a:latin typeface="+mj-lt"/>
              </a:rPr>
              <a:t>Variables</a:t>
            </a:r>
            <a:endParaRPr lang="en-US" sz="4400" b="1" dirty="0">
              <a:solidFill>
                <a:srgbClr val="0070C0"/>
              </a:solidFill>
              <a:latin typeface="+mj-lt"/>
            </a:endParaRPr>
          </a:p>
        </p:txBody>
      </p:sp>
      <p:sp>
        <p:nvSpPr>
          <p:cNvPr id="4" name="Rectangle 1"/>
          <p:cNvSpPr>
            <a:spLocks noChangeArrowheads="1"/>
          </p:cNvSpPr>
          <p:nvPr/>
        </p:nvSpPr>
        <p:spPr bwMode="auto">
          <a:xfrm>
            <a:off x="990600" y="1670447"/>
            <a:ext cx="769620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altLang="en-US" sz="2000" dirty="0">
                <a:solidFill>
                  <a:srgbClr val="000000"/>
                </a:solidFill>
                <a:latin typeface="+mj-lt"/>
              </a:rPr>
              <a:t>Variables are "containers" for storing information.</a:t>
            </a:r>
          </a:p>
          <a:p>
            <a:pPr marL="285750" lvl="0" indent="-285750">
              <a:buFont typeface="Arial" panose="020B0604020202020204" pitchFamily="34" charset="0"/>
              <a:buChar char="•"/>
            </a:pPr>
            <a:endParaRPr lang="en-US" altLang="en-US" sz="2000" dirty="0">
              <a:solidFill>
                <a:srgbClr val="000000"/>
              </a:solidFill>
              <a:latin typeface="+mj-lt"/>
            </a:endParaRPr>
          </a:p>
          <a:p>
            <a:pPr marL="285750" lvl="0" indent="-285750">
              <a:buFont typeface="Arial" panose="020B0604020202020204" pitchFamily="34" charset="0"/>
              <a:buChar char="•"/>
            </a:pPr>
            <a:r>
              <a:rPr lang="en-US" altLang="en-US" sz="2000" dirty="0" smtClean="0">
                <a:solidFill>
                  <a:srgbClr val="000000"/>
                </a:solidFill>
                <a:latin typeface="+mj-lt"/>
              </a:rPr>
              <a:t>In </a:t>
            </a:r>
            <a:r>
              <a:rPr lang="en-US" altLang="en-US" sz="2000" dirty="0">
                <a:solidFill>
                  <a:srgbClr val="000000"/>
                </a:solidFill>
                <a:latin typeface="+mj-lt"/>
              </a:rPr>
              <a:t>PHP, a variable starts with the $ sign, followed by the name of the variable:</a:t>
            </a:r>
          </a:p>
          <a:p>
            <a:pPr marL="285750" lvl="0" indent="-285750">
              <a:buFont typeface="Arial" panose="020B0604020202020204" pitchFamily="34" charset="0"/>
              <a:buChar char="•"/>
            </a:pPr>
            <a:endParaRPr lang="en-US" altLang="en-US" sz="2000" dirty="0">
              <a:solidFill>
                <a:srgbClr val="000000"/>
              </a:solidFill>
              <a:latin typeface="+mj-lt"/>
            </a:endParaRPr>
          </a:p>
          <a:p>
            <a:pPr marL="285750" lvl="0" indent="-285750">
              <a:buFont typeface="Arial" panose="020B0604020202020204" pitchFamily="34" charset="0"/>
              <a:buChar char="•"/>
            </a:pPr>
            <a:r>
              <a:rPr lang="en-US" altLang="en-US" sz="2000" dirty="0">
                <a:solidFill>
                  <a:srgbClr val="000000"/>
                </a:solidFill>
                <a:latin typeface="+mj-lt"/>
              </a:rPr>
              <a:t>Example</a:t>
            </a:r>
          </a:p>
          <a:p>
            <a:pPr marL="285750" lvl="0" indent="-285750">
              <a:buFont typeface="Arial" panose="020B0604020202020204" pitchFamily="34" charset="0"/>
              <a:buChar char="•"/>
            </a:pPr>
            <a:r>
              <a:rPr lang="en-US" altLang="en-US" sz="2000" dirty="0">
                <a:solidFill>
                  <a:srgbClr val="0070C0"/>
                </a:solidFill>
                <a:latin typeface="+mj-lt"/>
              </a:rPr>
              <a:t>&lt;?</a:t>
            </a:r>
            <a:r>
              <a:rPr lang="en-US" altLang="en-US" sz="2000" dirty="0" err="1">
                <a:solidFill>
                  <a:srgbClr val="0070C0"/>
                </a:solidFill>
                <a:latin typeface="+mj-lt"/>
              </a:rPr>
              <a:t>php</a:t>
            </a:r>
            <a:endParaRPr lang="en-US" altLang="en-US" sz="2000" dirty="0">
              <a:solidFill>
                <a:srgbClr val="0070C0"/>
              </a:solidFill>
              <a:latin typeface="+mj-lt"/>
            </a:endParaRPr>
          </a:p>
          <a:p>
            <a:pPr marL="285750" lvl="0" indent="-285750">
              <a:buFont typeface="Arial" panose="020B0604020202020204" pitchFamily="34" charset="0"/>
              <a:buChar char="•"/>
            </a:pPr>
            <a:r>
              <a:rPr lang="en-US" altLang="en-US" sz="2000" dirty="0">
                <a:solidFill>
                  <a:srgbClr val="0070C0"/>
                </a:solidFill>
                <a:latin typeface="+mj-lt"/>
              </a:rPr>
              <a:t>$txt = "Hello world!";</a:t>
            </a:r>
          </a:p>
          <a:p>
            <a:pPr marL="285750" lvl="0" indent="-285750">
              <a:buFont typeface="Arial" panose="020B0604020202020204" pitchFamily="34" charset="0"/>
              <a:buChar char="•"/>
            </a:pPr>
            <a:r>
              <a:rPr lang="en-US" altLang="en-US" sz="2000" dirty="0">
                <a:solidFill>
                  <a:srgbClr val="0070C0"/>
                </a:solidFill>
                <a:latin typeface="+mj-lt"/>
              </a:rPr>
              <a:t>$x = 5;</a:t>
            </a:r>
          </a:p>
          <a:p>
            <a:pPr marL="285750" lvl="0" indent="-285750">
              <a:buFont typeface="Arial" panose="020B0604020202020204" pitchFamily="34" charset="0"/>
              <a:buChar char="•"/>
            </a:pPr>
            <a:r>
              <a:rPr lang="en-US" altLang="en-US" sz="2000" dirty="0">
                <a:solidFill>
                  <a:srgbClr val="0070C0"/>
                </a:solidFill>
                <a:latin typeface="+mj-lt"/>
              </a:rPr>
              <a:t>$y = 10.5;</a:t>
            </a:r>
          </a:p>
          <a:p>
            <a:pPr marL="285750" lvl="0" indent="-285750">
              <a:buFont typeface="Arial" panose="020B0604020202020204" pitchFamily="34" charset="0"/>
              <a:buChar char="•"/>
            </a:pPr>
            <a:r>
              <a:rPr lang="en-US" altLang="en-US" sz="2000" dirty="0">
                <a:solidFill>
                  <a:srgbClr val="0070C0"/>
                </a:solidFill>
                <a:latin typeface="+mj-lt"/>
              </a:rPr>
              <a:t>?&gt;</a:t>
            </a:r>
            <a:endParaRPr kumimoji="0" lang="en-US" altLang="en-US" sz="2000" b="0" i="0" u="none" strike="noStrike" cap="none" normalizeH="0" baseline="0" dirty="0" smtClean="0">
              <a:ln>
                <a:noFill/>
              </a:ln>
              <a:solidFill>
                <a:srgbClr val="0070C0"/>
              </a:solidFill>
              <a:effectLst/>
              <a:latin typeface="+mj-lt"/>
            </a:endParaRPr>
          </a:p>
        </p:txBody>
      </p:sp>
      <p:sp>
        <p:nvSpPr>
          <p:cNvPr id="7" name="Rectangle 6"/>
          <p:cNvSpPr/>
          <p:nvPr/>
        </p:nvSpPr>
        <p:spPr>
          <a:xfrm>
            <a:off x="4114800" y="4495800"/>
            <a:ext cx="4572000" cy="1200329"/>
          </a:xfrm>
          <a:prstGeom prst="rect">
            <a:avLst/>
          </a:prstGeom>
        </p:spPr>
        <p:txBody>
          <a:bodyPr>
            <a:spAutoFit/>
          </a:bodyPr>
          <a:lstStyle/>
          <a:p>
            <a:r>
              <a:rPr lang="en-US" i="1" dirty="0">
                <a:latin typeface="+mj-lt"/>
              </a:rPr>
              <a:t>After the execution of the statements above, the variable $txt will hold the value Hello world!, the variable $x will hold the value 5, and the variable $y will hold the value 10.5.</a:t>
            </a:r>
          </a:p>
        </p:txBody>
      </p:sp>
    </p:spTree>
    <p:extLst>
      <p:ext uri="{BB962C8B-B14F-4D97-AF65-F5344CB8AC3E}">
        <p14:creationId xmlns:p14="http://schemas.microsoft.com/office/powerpoint/2010/main" val="314377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3381</TotalTime>
  <Words>3566</Words>
  <Application>Microsoft Office PowerPoint</Application>
  <PresentationFormat>On-screen Show (4:3)</PresentationFormat>
  <Paragraphs>596</Paragraphs>
  <Slides>49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Calibri</vt:lpstr>
      <vt:lpstr>Calibri Light</vt:lpstr>
      <vt:lpstr>Consolas</vt:lpstr>
      <vt:lpstr>Courier New</vt:lpstr>
      <vt:lpstr>Garamond</vt:lpstr>
      <vt:lpstr>Segoe UI</vt:lpstr>
      <vt:lpstr>Times New Roman</vt:lpstr>
      <vt:lpstr>Verdana</vt:lpstr>
      <vt:lpstr>Wingdings</vt:lpstr>
      <vt:lpstr>Office Theme</vt:lpstr>
      <vt:lpstr>Lesson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ECS</cp:lastModifiedBy>
  <cp:revision>1115</cp:revision>
  <dcterms:created xsi:type="dcterms:W3CDTF">2014-04-19T14:31:03Z</dcterms:created>
  <dcterms:modified xsi:type="dcterms:W3CDTF">2021-06-09T16:07:37Z</dcterms:modified>
</cp:coreProperties>
</file>