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53"/>
  </p:notesMasterIdLst>
  <p:sldIdLst>
    <p:sldId id="320" r:id="rId2"/>
    <p:sldId id="502" r:id="rId3"/>
    <p:sldId id="493" r:id="rId4"/>
    <p:sldId id="435" r:id="rId5"/>
    <p:sldId id="498" r:id="rId6"/>
    <p:sldId id="494" r:id="rId7"/>
    <p:sldId id="495" r:id="rId8"/>
    <p:sldId id="496" r:id="rId9"/>
    <p:sldId id="492" r:id="rId10"/>
    <p:sldId id="499" r:id="rId11"/>
    <p:sldId id="500" r:id="rId12"/>
    <p:sldId id="504" r:id="rId13"/>
    <p:sldId id="470" r:id="rId14"/>
    <p:sldId id="461" r:id="rId15"/>
    <p:sldId id="462" r:id="rId16"/>
    <p:sldId id="463" r:id="rId17"/>
    <p:sldId id="464" r:id="rId18"/>
    <p:sldId id="465" r:id="rId19"/>
    <p:sldId id="466" r:id="rId20"/>
    <p:sldId id="467" r:id="rId21"/>
    <p:sldId id="468" r:id="rId22"/>
    <p:sldId id="471" r:id="rId23"/>
    <p:sldId id="472" r:id="rId24"/>
    <p:sldId id="473" r:id="rId25"/>
    <p:sldId id="474" r:id="rId26"/>
    <p:sldId id="475" r:id="rId27"/>
    <p:sldId id="476" r:id="rId28"/>
    <p:sldId id="478" r:id="rId29"/>
    <p:sldId id="489" r:id="rId30"/>
    <p:sldId id="503" r:id="rId31"/>
    <p:sldId id="483" r:id="rId32"/>
    <p:sldId id="490" r:id="rId33"/>
    <p:sldId id="485" r:id="rId34"/>
    <p:sldId id="486" r:id="rId35"/>
    <p:sldId id="487" r:id="rId36"/>
    <p:sldId id="488" r:id="rId37"/>
    <p:sldId id="491" r:id="rId38"/>
    <p:sldId id="436" r:id="rId39"/>
    <p:sldId id="442" r:id="rId40"/>
    <p:sldId id="431" r:id="rId41"/>
    <p:sldId id="407" r:id="rId42"/>
    <p:sldId id="438" r:id="rId43"/>
    <p:sldId id="449" r:id="rId44"/>
    <p:sldId id="443" r:id="rId45"/>
    <p:sldId id="452" r:id="rId46"/>
    <p:sldId id="455" r:id="rId47"/>
    <p:sldId id="501" r:id="rId48"/>
    <p:sldId id="457" r:id="rId49"/>
    <p:sldId id="458" r:id="rId50"/>
    <p:sldId id="459" r:id="rId51"/>
    <p:sldId id="40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88530" autoAdjust="0"/>
  </p:normalViewPr>
  <p:slideViewPr>
    <p:cSldViewPr>
      <p:cViewPr varScale="1">
        <p:scale>
          <a:sx n="65" d="100"/>
          <a:sy n="65" d="100"/>
        </p:scale>
        <p:origin x="1254" y="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5E4E7-3C5D-4979-BDAA-BA19FB033EC5}" type="datetimeFigureOut">
              <a:rPr lang="en-US" smtClean="0"/>
              <a:pPr/>
              <a:t>9/30/2022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0F97-CD07-43AB-90A3-8266D2250A5B}" type="slidenum">
              <a:rPr lang="en-US" smtClean="0"/>
              <a:pPr/>
              <a:t>‹#›</a:t>
            </a:fld>
            <a:endParaRPr lang="en-US"/>
          </a:p>
        </p:txBody>
      </p:sp>
    </p:spTree>
    <p:extLst>
      <p:ext uri="{BB962C8B-B14F-4D97-AF65-F5344CB8AC3E}">
        <p14:creationId xmlns:p14="http://schemas.microsoft.com/office/powerpoint/2010/main" val="401829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fld id="{26FC0B08-8F53-4ACC-927F-7EFFCBB5822C}" type="datetime1">
              <a:rPr lang="en-US" smtClean="0"/>
              <a:t>9/30/2022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E1A3B7-B948-45C9-8699-11320A9E5761}" type="slidenum">
              <a:rPr lang="en-US" smtClean="0"/>
              <a:pPr>
                <a:defRPr/>
              </a:pPr>
              <a:t>‹#›</a:t>
            </a:fld>
            <a:endParaRPr lang="en-US"/>
          </a:p>
        </p:txBody>
      </p:sp>
    </p:spTree>
    <p:extLst>
      <p:ext uri="{BB962C8B-B14F-4D97-AF65-F5344CB8AC3E}">
        <p14:creationId xmlns:p14="http://schemas.microsoft.com/office/powerpoint/2010/main" val="30372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DAF594BE-7EF0-41C8-B194-3A2608F876DA}" type="datetime1">
              <a:rPr lang="en-US" smtClean="0"/>
              <a:t>9/30/2022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349455-3F9A-426A-B33D-D8700210D5C7}" type="slidenum">
              <a:rPr lang="en-US" smtClean="0"/>
              <a:pPr>
                <a:defRPr/>
              </a:pPr>
              <a:t>‹#›</a:t>
            </a:fld>
            <a:endParaRPr lang="en-US"/>
          </a:p>
        </p:txBody>
      </p:sp>
    </p:spTree>
    <p:extLst>
      <p:ext uri="{BB962C8B-B14F-4D97-AF65-F5344CB8AC3E}">
        <p14:creationId xmlns:p14="http://schemas.microsoft.com/office/powerpoint/2010/main" val="332524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9B7A73CA-1033-45C5-B97A-4ED28890D78F}" type="datetime1">
              <a:rPr lang="en-US" smtClean="0"/>
              <a:t>9/30/2022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14D60F-FD11-4EDB-AC20-A9FC4E287649}" type="slidenum">
              <a:rPr lang="en-US" smtClean="0"/>
              <a:pPr>
                <a:defRPr/>
              </a:pPr>
              <a:t>‹#›</a:t>
            </a:fld>
            <a:endParaRPr lang="en-US"/>
          </a:p>
        </p:txBody>
      </p:sp>
    </p:spTree>
    <p:extLst>
      <p:ext uri="{BB962C8B-B14F-4D97-AF65-F5344CB8AC3E}">
        <p14:creationId xmlns:p14="http://schemas.microsoft.com/office/powerpoint/2010/main" val="147273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F07FAAB1-3541-4FD7-8ECB-A38D23E14E4A}" type="datetime1">
              <a:rPr lang="en-US" smtClean="0"/>
              <a:t>9/30/2022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05455A-286B-415E-BE1B-F7B249F54911}" type="slidenum">
              <a:rPr lang="en-US" smtClean="0"/>
              <a:pPr>
                <a:defRPr/>
              </a:pPr>
              <a:t>‹#›</a:t>
            </a:fld>
            <a:endParaRPr lang="en-US"/>
          </a:p>
        </p:txBody>
      </p:sp>
    </p:spTree>
    <p:extLst>
      <p:ext uri="{BB962C8B-B14F-4D97-AF65-F5344CB8AC3E}">
        <p14:creationId xmlns:p14="http://schemas.microsoft.com/office/powerpoint/2010/main" val="319659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0317D8-E52C-48E8-A816-E1A5FC01198B}" type="datetime1">
              <a:rPr lang="en-US" smtClean="0"/>
              <a:t>9/30/2022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2276E-4244-403B-87D1-8FB3F6340813}" type="slidenum">
              <a:rPr lang="en-US" smtClean="0"/>
              <a:pPr>
                <a:defRPr/>
              </a:pPr>
              <a:t>‹#›</a:t>
            </a:fld>
            <a:endParaRPr lang="en-US"/>
          </a:p>
        </p:txBody>
      </p:sp>
    </p:spTree>
    <p:extLst>
      <p:ext uri="{BB962C8B-B14F-4D97-AF65-F5344CB8AC3E}">
        <p14:creationId xmlns:p14="http://schemas.microsoft.com/office/powerpoint/2010/main" val="39142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fld id="{4D5C0F36-F598-4A93-BA0D-8FF69A875551}" type="datetime1">
              <a:rPr lang="en-US" smtClean="0"/>
              <a:t>9/30/2022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EDF12-82B4-4B62-9024-86A31AD1BE28}" type="slidenum">
              <a:rPr lang="en-US" smtClean="0"/>
              <a:pPr>
                <a:defRPr/>
              </a:pPr>
              <a:t>‹#›</a:t>
            </a:fld>
            <a:endParaRPr lang="en-US"/>
          </a:p>
        </p:txBody>
      </p:sp>
    </p:spTree>
    <p:extLst>
      <p:ext uri="{BB962C8B-B14F-4D97-AF65-F5344CB8AC3E}">
        <p14:creationId xmlns:p14="http://schemas.microsoft.com/office/powerpoint/2010/main" val="375330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fld id="{A5C4D213-3574-403A-9AF9-D37FA23E3F6D}" type="datetime1">
              <a:rPr lang="en-US" smtClean="0"/>
              <a:t>9/30/2022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E95028E-1E23-4055-96B0-9F2F1446DB1E}" type="slidenum">
              <a:rPr lang="en-US" smtClean="0"/>
              <a:pPr>
                <a:defRPr/>
              </a:pPr>
              <a:t>‹#›</a:t>
            </a:fld>
            <a:endParaRPr lang="en-US"/>
          </a:p>
        </p:txBody>
      </p:sp>
    </p:spTree>
    <p:extLst>
      <p:ext uri="{BB962C8B-B14F-4D97-AF65-F5344CB8AC3E}">
        <p14:creationId xmlns:p14="http://schemas.microsoft.com/office/powerpoint/2010/main" val="172971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fld id="{8DBB8AAF-D2FD-476F-930F-65A1222F6ABE}" type="datetime1">
              <a:rPr lang="en-US" smtClean="0"/>
              <a:t>9/30/2022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09D2CF1-DFBD-4EC7-863E-8D9913A2BBB6}" type="slidenum">
              <a:rPr lang="en-US" smtClean="0"/>
              <a:pPr>
                <a:defRPr/>
              </a:pPr>
              <a:t>‹#›</a:t>
            </a:fld>
            <a:endParaRPr lang="en-US"/>
          </a:p>
        </p:txBody>
      </p:sp>
    </p:spTree>
    <p:extLst>
      <p:ext uri="{BB962C8B-B14F-4D97-AF65-F5344CB8AC3E}">
        <p14:creationId xmlns:p14="http://schemas.microsoft.com/office/powerpoint/2010/main" val="107458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8660CC0-E8AA-474F-AA30-83D960D6214D}" type="datetime1">
              <a:rPr lang="en-US" smtClean="0"/>
              <a:t>9/30/2022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504BD1A-6034-445E-91A1-CD65F41DBC6A}" type="slidenum">
              <a:rPr lang="en-US" smtClean="0"/>
              <a:pPr>
                <a:defRPr/>
              </a:pPr>
              <a:t>‹#›</a:t>
            </a:fld>
            <a:endParaRPr lang="en-US"/>
          </a:p>
        </p:txBody>
      </p:sp>
    </p:spTree>
    <p:extLst>
      <p:ext uri="{BB962C8B-B14F-4D97-AF65-F5344CB8AC3E}">
        <p14:creationId xmlns:p14="http://schemas.microsoft.com/office/powerpoint/2010/main" val="289877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B4E0E2-10C8-4C8D-B72E-1B9D0E8D7A71}" type="datetime1">
              <a:rPr lang="en-US" smtClean="0"/>
              <a:t>9/30/2022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6E7F02A-D40E-4668-8C5E-1AE704F72B99}" type="slidenum">
              <a:rPr lang="en-US" smtClean="0"/>
              <a:pPr>
                <a:defRPr/>
              </a:pPr>
              <a:t>‹#›</a:t>
            </a:fld>
            <a:endParaRPr lang="en-US"/>
          </a:p>
        </p:txBody>
      </p:sp>
    </p:spTree>
    <p:extLst>
      <p:ext uri="{BB962C8B-B14F-4D97-AF65-F5344CB8AC3E}">
        <p14:creationId xmlns:p14="http://schemas.microsoft.com/office/powerpoint/2010/main" val="240263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3670267-5208-45A3-8B8F-BA293B37113F}" type="datetime1">
              <a:rPr lang="en-US" smtClean="0"/>
              <a:t>9/30/2022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299C8C1-4D4D-4256-B4E0-3C2553F981F5}" type="slidenum">
              <a:rPr lang="en-US" smtClean="0"/>
              <a:pPr>
                <a:defRPr/>
              </a:pPr>
              <a:t>‹#›</a:t>
            </a:fld>
            <a:endParaRPr lang="en-US"/>
          </a:p>
        </p:txBody>
      </p:sp>
    </p:spTree>
    <p:extLst>
      <p:ext uri="{BB962C8B-B14F-4D97-AF65-F5344CB8AC3E}">
        <p14:creationId xmlns:p14="http://schemas.microsoft.com/office/powerpoint/2010/main" val="332527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8E68B8A-672B-4E0B-86AE-1C12EB3D623D}" type="datetime1">
              <a:rPr lang="en-US" smtClean="0"/>
              <a:t>9/30/2022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D663039-4CDA-45BC-AB21-C3918EF103E2}" type="slidenum">
              <a:rPr lang="en-US" smtClean="0"/>
              <a:pPr>
                <a:defRPr/>
              </a:pPr>
              <a:t>‹#›</a:t>
            </a:fld>
            <a:endParaRPr lang="en-US"/>
          </a:p>
        </p:txBody>
      </p:sp>
    </p:spTree>
    <p:extLst>
      <p:ext uri="{BB962C8B-B14F-4D97-AF65-F5344CB8AC3E}">
        <p14:creationId xmlns:p14="http://schemas.microsoft.com/office/powerpoint/2010/main" val="59552312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531" y="882649"/>
            <a:ext cx="8153400" cy="1219200"/>
          </a:xfrm>
        </p:spPr>
        <p:txBody>
          <a:bodyPr>
            <a:normAutofit/>
          </a:bodyPr>
          <a:lstStyle/>
          <a:p>
            <a:pPr algn="ctr"/>
            <a:r>
              <a:rPr lang="en-US" sz="4000" b="1" dirty="0" smtClean="0">
                <a:effectLst/>
                <a:latin typeface="Garamond" panose="02020404030301010803" pitchFamily="18" charset="0"/>
                <a:cs typeface="Times New Roman" pitchFamily="18" charset="0"/>
              </a:rPr>
              <a:t>Lesson 1</a:t>
            </a:r>
            <a:br>
              <a:rPr lang="en-US" sz="4000" b="1" dirty="0" smtClean="0">
                <a:effectLst/>
                <a:latin typeface="Garamond" panose="02020404030301010803" pitchFamily="18" charset="0"/>
                <a:cs typeface="Times New Roman" pitchFamily="18" charset="0"/>
              </a:rPr>
            </a:br>
            <a:endParaRPr lang="en-US" sz="4000" b="1" dirty="0">
              <a:effectLst/>
              <a:latin typeface="Garamond" panose="02020404030301010803" pitchFamily="18" charset="0"/>
            </a:endParaRPr>
          </a:p>
        </p:txBody>
      </p:sp>
      <p:sp>
        <p:nvSpPr>
          <p:cNvPr id="3" name="Subtitle 2"/>
          <p:cNvSpPr>
            <a:spLocks noGrp="1"/>
          </p:cNvSpPr>
          <p:nvPr>
            <p:ph type="subTitle" idx="1"/>
          </p:nvPr>
        </p:nvSpPr>
        <p:spPr>
          <a:xfrm>
            <a:off x="570886" y="1981200"/>
            <a:ext cx="8001000" cy="3886200"/>
          </a:xfrm>
        </p:spPr>
        <p:txBody>
          <a:bodyPr>
            <a:noAutofit/>
          </a:bodyPr>
          <a:lstStyle/>
          <a:p>
            <a:r>
              <a:rPr lang="en-GB" sz="5400" b="1" dirty="0" smtClean="0"/>
              <a:t>Web Applications, Web Services &amp; Service oriented Architecture</a:t>
            </a:r>
            <a:endParaRPr lang="en-US" sz="5400" b="1" dirty="0" smtClean="0"/>
          </a:p>
        </p:txBody>
      </p:sp>
      <p:sp>
        <p:nvSpPr>
          <p:cNvPr id="4" name="Slide Number Placeholder 3"/>
          <p:cNvSpPr>
            <a:spLocks noGrp="1"/>
          </p:cNvSpPr>
          <p:nvPr>
            <p:ph type="sldNum" sz="quarter" idx="12"/>
          </p:nvPr>
        </p:nvSpPr>
        <p:spPr/>
        <p:txBody>
          <a:bodyPr/>
          <a:lstStyle/>
          <a:p>
            <a:pPr>
              <a:defRPr/>
            </a:pPr>
            <a:fld id="{19E1A3B7-B948-45C9-8699-11320A9E576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10</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Examples of Web Applications</a:t>
            </a:r>
            <a:endParaRPr lang="en-US" sz="4400" b="1" dirty="0">
              <a:latin typeface="+mn-lt"/>
            </a:endParaRPr>
          </a:p>
        </p:txBody>
      </p:sp>
      <p:pic>
        <p:nvPicPr>
          <p:cNvPr id="6" name="Picture 5"/>
          <p:cNvPicPr>
            <a:picLocks noChangeAspect="1"/>
          </p:cNvPicPr>
          <p:nvPr/>
        </p:nvPicPr>
        <p:blipFill>
          <a:blip r:embed="rId2"/>
          <a:stretch>
            <a:fillRect/>
          </a:stretch>
        </p:blipFill>
        <p:spPr>
          <a:xfrm>
            <a:off x="5791200" y="1854730"/>
            <a:ext cx="2479649" cy="1228165"/>
          </a:xfrm>
          <a:prstGeom prst="rect">
            <a:avLst/>
          </a:prstGeom>
        </p:spPr>
      </p:pic>
      <p:pic>
        <p:nvPicPr>
          <p:cNvPr id="8" name="Picture 7"/>
          <p:cNvPicPr>
            <a:picLocks noChangeAspect="1"/>
          </p:cNvPicPr>
          <p:nvPr/>
        </p:nvPicPr>
        <p:blipFill>
          <a:blip r:embed="rId3"/>
          <a:stretch>
            <a:fillRect/>
          </a:stretch>
        </p:blipFill>
        <p:spPr>
          <a:xfrm>
            <a:off x="5465189" y="4367266"/>
            <a:ext cx="3050161" cy="1581565"/>
          </a:xfrm>
          <a:prstGeom prst="rect">
            <a:avLst/>
          </a:prstGeom>
        </p:spPr>
      </p:pic>
      <p:pic>
        <p:nvPicPr>
          <p:cNvPr id="11" name="Picture 10"/>
          <p:cNvPicPr>
            <a:picLocks noChangeAspect="1"/>
          </p:cNvPicPr>
          <p:nvPr/>
        </p:nvPicPr>
        <p:blipFill>
          <a:blip r:embed="rId4"/>
          <a:stretch>
            <a:fillRect/>
          </a:stretch>
        </p:blipFill>
        <p:spPr>
          <a:xfrm>
            <a:off x="1356642" y="2028488"/>
            <a:ext cx="3235288" cy="1316770"/>
          </a:xfrm>
          <a:prstGeom prst="rect">
            <a:avLst/>
          </a:prstGeom>
        </p:spPr>
      </p:pic>
      <p:pic>
        <p:nvPicPr>
          <p:cNvPr id="12" name="Picture 11"/>
          <p:cNvPicPr>
            <a:picLocks noChangeAspect="1"/>
          </p:cNvPicPr>
          <p:nvPr/>
        </p:nvPicPr>
        <p:blipFill>
          <a:blip r:embed="rId5"/>
          <a:stretch>
            <a:fillRect/>
          </a:stretch>
        </p:blipFill>
        <p:spPr>
          <a:xfrm>
            <a:off x="3516323" y="3273742"/>
            <a:ext cx="2111351" cy="895135"/>
          </a:xfrm>
          <a:prstGeom prst="rect">
            <a:avLst/>
          </a:prstGeom>
        </p:spPr>
      </p:pic>
      <p:pic>
        <p:nvPicPr>
          <p:cNvPr id="13" name="Picture 12"/>
          <p:cNvPicPr>
            <a:picLocks noChangeAspect="1"/>
          </p:cNvPicPr>
          <p:nvPr/>
        </p:nvPicPr>
        <p:blipFill>
          <a:blip r:embed="rId6"/>
          <a:stretch>
            <a:fillRect/>
          </a:stretch>
        </p:blipFill>
        <p:spPr>
          <a:xfrm>
            <a:off x="914399" y="4419600"/>
            <a:ext cx="4119773" cy="1305022"/>
          </a:xfrm>
          <a:prstGeom prst="rect">
            <a:avLst/>
          </a:prstGeom>
        </p:spPr>
      </p:pic>
    </p:spTree>
    <p:extLst>
      <p:ext uri="{BB962C8B-B14F-4D97-AF65-F5344CB8AC3E}">
        <p14:creationId xmlns:p14="http://schemas.microsoft.com/office/powerpoint/2010/main" val="3846494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533400"/>
            <a:ext cx="8305800" cy="6005513"/>
          </a:xfrm>
        </p:spPr>
        <p:txBody>
          <a:bodyPr>
            <a:normAutofit/>
          </a:bodyPr>
          <a:lstStyle/>
          <a:p>
            <a:pPr marL="0" indent="0" algn="ctr">
              <a:buNone/>
            </a:pPr>
            <a:r>
              <a:rPr lang="en-US" sz="6600" b="1" dirty="0">
                <a:latin typeface="+mj-lt"/>
                <a:cs typeface="Times New Roman" pitchFamily="18" charset="0"/>
              </a:rPr>
              <a:t>Web </a:t>
            </a:r>
            <a:r>
              <a:rPr lang="en-US" sz="6600" b="1" dirty="0" smtClean="0">
                <a:latin typeface="+mj-lt"/>
                <a:cs typeface="Times New Roman" pitchFamily="18" charset="0"/>
              </a:rPr>
              <a:t>Services</a:t>
            </a:r>
          </a:p>
          <a:p>
            <a:pPr marL="0" indent="0" algn="ctr">
              <a:buNone/>
            </a:pPr>
            <a:r>
              <a:rPr lang="en-US" sz="3200" b="1" dirty="0" smtClean="0">
                <a:latin typeface="+mj-lt"/>
                <a:cs typeface="Times New Roman" pitchFamily="18" charset="0"/>
              </a:rPr>
              <a:t>What are they?</a:t>
            </a:r>
            <a:endParaRPr lang="en-US" sz="3200" b="1"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11</a:t>
            </a:fld>
            <a:endParaRPr lang="en-US"/>
          </a:p>
        </p:txBody>
      </p:sp>
    </p:spTree>
    <p:extLst>
      <p:ext uri="{BB962C8B-B14F-4D97-AF65-F5344CB8AC3E}">
        <p14:creationId xmlns:p14="http://schemas.microsoft.com/office/powerpoint/2010/main" val="1841807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533400"/>
            <a:ext cx="8305800" cy="6005513"/>
          </a:xfrm>
        </p:spPr>
        <p:txBody>
          <a:bodyPr>
            <a:normAutofit/>
          </a:bodyPr>
          <a:lstStyle/>
          <a:p>
            <a:pPr marL="0" indent="0" algn="ctr">
              <a:buNone/>
            </a:pPr>
            <a:r>
              <a:rPr lang="en-US" sz="6600" b="1" dirty="0" smtClean="0">
                <a:latin typeface="+mj-lt"/>
                <a:cs typeface="Times New Roman" pitchFamily="18" charset="0"/>
              </a:rPr>
              <a:t>Amazon Web Services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12</a:t>
            </a:fld>
            <a:endParaRPr lang="en-US"/>
          </a:p>
        </p:txBody>
      </p:sp>
      <p:pic>
        <p:nvPicPr>
          <p:cNvPr id="2" name="Picture 1"/>
          <p:cNvPicPr>
            <a:picLocks noChangeAspect="1"/>
          </p:cNvPicPr>
          <p:nvPr/>
        </p:nvPicPr>
        <p:blipFill>
          <a:blip r:embed="rId2"/>
          <a:stretch>
            <a:fillRect/>
          </a:stretch>
        </p:blipFill>
        <p:spPr>
          <a:xfrm>
            <a:off x="2590800" y="1524000"/>
            <a:ext cx="4514850" cy="4514850"/>
          </a:xfrm>
          <a:prstGeom prst="rect">
            <a:avLst/>
          </a:prstGeom>
        </p:spPr>
      </p:pic>
    </p:spTree>
    <p:extLst>
      <p:ext uri="{BB962C8B-B14F-4D97-AF65-F5344CB8AC3E}">
        <p14:creationId xmlns:p14="http://schemas.microsoft.com/office/powerpoint/2010/main" val="1604509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13</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a:solidFill>
                  <a:srgbClr val="002060"/>
                </a:solidFill>
                <a:latin typeface="+mj-lt"/>
              </a:rPr>
              <a:t>Web Service Definition</a:t>
            </a:r>
          </a:p>
        </p:txBody>
      </p:sp>
      <p:sp>
        <p:nvSpPr>
          <p:cNvPr id="7" name="Rectangle 6"/>
          <p:cNvSpPr/>
          <p:nvPr/>
        </p:nvSpPr>
        <p:spPr>
          <a:xfrm>
            <a:off x="544154" y="2057400"/>
            <a:ext cx="7903292" cy="4093428"/>
          </a:xfrm>
          <a:prstGeom prst="rect">
            <a:avLst/>
          </a:prstGeom>
        </p:spPr>
        <p:txBody>
          <a:bodyPr wrap="square">
            <a:spAutoFit/>
          </a:bodyPr>
          <a:lstStyle/>
          <a:p>
            <a:pPr marL="342900" indent="-342900" algn="just">
              <a:buFont typeface="Arial" panose="020B0604020202020204" pitchFamily="34" charset="0"/>
              <a:buChar char="•"/>
            </a:pPr>
            <a:r>
              <a:rPr lang="en-US" sz="2000" i="1" dirty="0">
                <a:latin typeface="+mj-lt"/>
              </a:rPr>
              <a:t>A resource </a:t>
            </a:r>
            <a:r>
              <a:rPr lang="en-US" sz="2000" dirty="0">
                <a:latin typeface="+mj-lt"/>
              </a:rPr>
              <a:t>that’s made available over the internet.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i="1" dirty="0">
                <a:latin typeface="+mj-lt"/>
              </a:rPr>
              <a:t>A standardized medium</a:t>
            </a:r>
            <a:r>
              <a:rPr lang="en-US" sz="2000" dirty="0">
                <a:latin typeface="+mj-lt"/>
              </a:rPr>
              <a:t> to propagate communication between the client and server applications on the World Wide Web.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i="1" dirty="0">
                <a:latin typeface="+mj-lt"/>
              </a:rPr>
              <a:t>A software module </a:t>
            </a:r>
            <a:r>
              <a:rPr lang="en-US" sz="2000" dirty="0">
                <a:latin typeface="+mj-lt"/>
              </a:rPr>
              <a:t>which is designed to perform a certain set of tasks. </a:t>
            </a:r>
            <a:endParaRPr lang="en-US" sz="2000" dirty="0" smtClean="0">
              <a:latin typeface="+mj-lt"/>
            </a:endParaRP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i="1" dirty="0" smtClean="0">
                <a:latin typeface="+mj-lt"/>
              </a:rPr>
              <a:t>A </a:t>
            </a:r>
            <a:r>
              <a:rPr lang="en-US" sz="2000" i="1" dirty="0">
                <a:latin typeface="+mj-lt"/>
              </a:rPr>
              <a:t>common platform </a:t>
            </a:r>
            <a:r>
              <a:rPr lang="en-US" sz="2000" dirty="0">
                <a:latin typeface="+mj-lt"/>
              </a:rPr>
              <a:t>that allows multiple applications built on various programming languages to have the ability to communicate with each other. </a:t>
            </a:r>
            <a:endParaRPr lang="en-US" sz="2000" dirty="0" smtClean="0">
              <a:latin typeface="+mj-lt"/>
            </a:endParaRPr>
          </a:p>
          <a:p>
            <a:pPr algn="just"/>
            <a:endParaRPr lang="en-US" sz="2000" dirty="0" smtClean="0">
              <a:latin typeface="+mj-lt"/>
            </a:endParaRPr>
          </a:p>
          <a:p>
            <a:pPr marL="342900" indent="-342900" algn="just">
              <a:buFont typeface="Arial" panose="020B0604020202020204" pitchFamily="34" charset="0"/>
              <a:buChar char="•"/>
            </a:pPr>
            <a:r>
              <a:rPr lang="en-US" sz="2000" i="1" dirty="0" smtClean="0">
                <a:latin typeface="+mj-lt"/>
              </a:rPr>
              <a:t>An </a:t>
            </a:r>
            <a:r>
              <a:rPr lang="en-US" sz="2000" i="1" dirty="0">
                <a:latin typeface="+mj-lt"/>
              </a:rPr>
              <a:t>XML-centered data exchange system </a:t>
            </a:r>
            <a:r>
              <a:rPr lang="en-US" sz="2000" dirty="0">
                <a:latin typeface="+mj-lt"/>
              </a:rPr>
              <a:t>that use the internet for A2A (application-to-application) communication and interfacing. </a:t>
            </a:r>
          </a:p>
        </p:txBody>
      </p:sp>
    </p:spTree>
    <p:extLst>
      <p:ext uri="{BB962C8B-B14F-4D97-AF65-F5344CB8AC3E}">
        <p14:creationId xmlns:p14="http://schemas.microsoft.com/office/powerpoint/2010/main" val="489326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14</a:t>
            </a:fld>
            <a:endParaRPr lang="en-US" dirty="0"/>
          </a:p>
        </p:txBody>
      </p:sp>
      <p:sp>
        <p:nvSpPr>
          <p:cNvPr id="2" name="Rectangle 1"/>
          <p:cNvSpPr/>
          <p:nvPr/>
        </p:nvSpPr>
        <p:spPr>
          <a:xfrm>
            <a:off x="609600" y="457200"/>
            <a:ext cx="8077200" cy="1384995"/>
          </a:xfrm>
          <a:prstGeom prst="rect">
            <a:avLst/>
          </a:prstGeom>
        </p:spPr>
        <p:txBody>
          <a:bodyPr wrap="square">
            <a:spAutoFit/>
          </a:bodyPr>
          <a:lstStyle/>
          <a:p>
            <a:pPr algn="ctr"/>
            <a:r>
              <a:rPr lang="en-US" sz="4400" b="1" dirty="0">
                <a:solidFill>
                  <a:srgbClr val="002060"/>
                </a:solidFill>
                <a:latin typeface="+mj-lt"/>
              </a:rPr>
              <a:t> </a:t>
            </a:r>
            <a:r>
              <a:rPr lang="en-US" sz="4000" b="1" dirty="0" smtClean="0">
                <a:solidFill>
                  <a:srgbClr val="002060"/>
                </a:solidFill>
                <a:latin typeface="+mj-lt"/>
              </a:rPr>
              <a:t>Example of a Service: </a:t>
            </a:r>
            <a:r>
              <a:rPr lang="en-US" sz="4000" b="1" dirty="0">
                <a:solidFill>
                  <a:srgbClr val="002060"/>
                </a:solidFill>
                <a:latin typeface="+mj-lt"/>
              </a:rPr>
              <a:t>Ordering </a:t>
            </a:r>
            <a:r>
              <a:rPr lang="en-US" sz="4000" b="1" dirty="0" smtClean="0">
                <a:solidFill>
                  <a:srgbClr val="002060"/>
                </a:solidFill>
                <a:latin typeface="+mj-lt"/>
              </a:rPr>
              <a:t>Food in a Chinese Restaurant</a:t>
            </a:r>
            <a:endParaRPr lang="en-US" sz="4000" b="1" dirty="0">
              <a:solidFill>
                <a:srgbClr val="002060"/>
              </a:solidFill>
              <a:latin typeface="+mj-lt"/>
            </a:endParaRPr>
          </a:p>
        </p:txBody>
      </p:sp>
      <p:grpSp>
        <p:nvGrpSpPr>
          <p:cNvPr id="6" name="Group 4"/>
          <p:cNvGrpSpPr>
            <a:grpSpLocks noChangeAspect="1"/>
          </p:cNvGrpSpPr>
          <p:nvPr/>
        </p:nvGrpSpPr>
        <p:grpSpPr bwMode="auto">
          <a:xfrm>
            <a:off x="1219199" y="1977077"/>
            <a:ext cx="7434944" cy="3955956"/>
            <a:chOff x="308" y="772"/>
            <a:chExt cx="5144" cy="2737"/>
          </a:xfrm>
        </p:grpSpPr>
        <p:sp>
          <p:nvSpPr>
            <p:cNvPr id="7" name="AutoShape 3"/>
            <p:cNvSpPr>
              <a:spLocks noChangeAspect="1" noChangeArrowheads="1" noTextEdit="1"/>
            </p:cNvSpPr>
            <p:nvPr/>
          </p:nvSpPr>
          <p:spPr bwMode="auto">
            <a:xfrm>
              <a:off x="308" y="811"/>
              <a:ext cx="5144" cy="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 y="1110"/>
              <a:ext cx="1163"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
            <p:cNvSpPr>
              <a:spLocks noChangeArrowheads="1"/>
            </p:cNvSpPr>
            <p:nvPr/>
          </p:nvSpPr>
          <p:spPr bwMode="auto">
            <a:xfrm>
              <a:off x="4092" y="1111"/>
              <a:ext cx="1162" cy="1569"/>
            </a:xfrm>
            <a:prstGeom prst="rect">
              <a:avLst/>
            </a:prstGeom>
            <a:noFill/>
            <a:ln w="7938"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110"/>
              <a:ext cx="1358" cy="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8"/>
            <p:cNvSpPr>
              <a:spLocks noChangeArrowheads="1"/>
            </p:cNvSpPr>
            <p:nvPr/>
          </p:nvSpPr>
          <p:spPr bwMode="auto">
            <a:xfrm>
              <a:off x="316" y="1111"/>
              <a:ext cx="1356" cy="1636"/>
            </a:xfrm>
            <a:prstGeom prst="rect">
              <a:avLst/>
            </a:prstGeom>
            <a:noFill/>
            <a:ln w="7938"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flipV="1">
              <a:off x="1747" y="1895"/>
              <a:ext cx="2345" cy="33"/>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672" y="1900"/>
              <a:ext cx="82" cy="55"/>
            </a:xfrm>
            <a:custGeom>
              <a:avLst/>
              <a:gdLst>
                <a:gd name="T0" fmla="*/ 82 w 82"/>
                <a:gd name="T1" fmla="*/ 55 h 55"/>
                <a:gd name="T2" fmla="*/ 0 w 82"/>
                <a:gd name="T3" fmla="*/ 29 h 55"/>
                <a:gd name="T4" fmla="*/ 81 w 82"/>
                <a:gd name="T5" fmla="*/ 0 h 55"/>
                <a:gd name="T6" fmla="*/ 82 w 82"/>
                <a:gd name="T7" fmla="*/ 55 h 55"/>
              </a:gdLst>
              <a:ahLst/>
              <a:cxnLst>
                <a:cxn ang="0">
                  <a:pos x="T0" y="T1"/>
                </a:cxn>
                <a:cxn ang="0">
                  <a:pos x="T2" y="T3"/>
                </a:cxn>
                <a:cxn ang="0">
                  <a:pos x="T4" y="T5"/>
                </a:cxn>
                <a:cxn ang="0">
                  <a:pos x="T6" y="T7"/>
                </a:cxn>
              </a:cxnLst>
              <a:rect l="0" t="0" r="r" b="b"/>
              <a:pathLst>
                <a:path w="82" h="55">
                  <a:moveTo>
                    <a:pt x="82" y="55"/>
                  </a:moveTo>
                  <a:lnTo>
                    <a:pt x="0" y="29"/>
                  </a:lnTo>
                  <a:lnTo>
                    <a:pt x="81" y="0"/>
                  </a:lnTo>
                  <a:lnTo>
                    <a:pt x="8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flipH="1">
              <a:off x="1672" y="2084"/>
              <a:ext cx="2344" cy="0"/>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4009" y="2056"/>
              <a:ext cx="83" cy="55"/>
            </a:xfrm>
            <a:custGeom>
              <a:avLst/>
              <a:gdLst>
                <a:gd name="T0" fmla="*/ 0 w 83"/>
                <a:gd name="T1" fmla="*/ 0 h 55"/>
                <a:gd name="T2" fmla="*/ 83 w 83"/>
                <a:gd name="T3" fmla="*/ 28 h 55"/>
                <a:gd name="T4" fmla="*/ 0 w 83"/>
                <a:gd name="T5" fmla="*/ 55 h 55"/>
                <a:gd name="T6" fmla="*/ 0 w 83"/>
                <a:gd name="T7" fmla="*/ 0 h 55"/>
              </a:gdLst>
              <a:ahLst/>
              <a:cxnLst>
                <a:cxn ang="0">
                  <a:pos x="T0" y="T1"/>
                </a:cxn>
                <a:cxn ang="0">
                  <a:pos x="T2" y="T3"/>
                </a:cxn>
                <a:cxn ang="0">
                  <a:pos x="T4" y="T5"/>
                </a:cxn>
                <a:cxn ang="0">
                  <a:pos x="T6" y="T7"/>
                </a:cxn>
              </a:cxnLst>
              <a:rect l="0" t="0" r="r" b="b"/>
              <a:pathLst>
                <a:path w="83" h="55">
                  <a:moveTo>
                    <a:pt x="0" y="0"/>
                  </a:moveTo>
                  <a:lnTo>
                    <a:pt x="83" y="28"/>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 y="1120"/>
              <a:ext cx="861" cy="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4"/>
            <p:cNvSpPr>
              <a:spLocks noChangeArrowheads="1"/>
            </p:cNvSpPr>
            <p:nvPr/>
          </p:nvSpPr>
          <p:spPr bwMode="auto">
            <a:xfrm>
              <a:off x="1977" y="819"/>
              <a:ext cx="1549"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1977" y="819"/>
              <a:ext cx="1549"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102" y="781"/>
              <a:ext cx="131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Waitress(Service)</a:t>
              </a:r>
              <a:endParaRPr kumimoji="0" lang="en-US" altLang="en-US" sz="1800" u="none" strike="noStrike" cap="none" normalizeH="0" baseline="0" dirty="0" smtClean="0">
                <a:ln>
                  <a:noFill/>
                </a:ln>
                <a:solidFill>
                  <a:schemeClr val="tx1"/>
                </a:solidFill>
                <a:effectLst/>
              </a:endParaRPr>
            </a:p>
          </p:txBody>
        </p:sp>
        <p:pic>
          <p:nvPicPr>
            <p:cNvPr id="23"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9" y="1501"/>
              <a:ext cx="77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1"/>
            <p:cNvSpPr>
              <a:spLocks noChangeArrowheads="1"/>
            </p:cNvSpPr>
            <p:nvPr/>
          </p:nvSpPr>
          <p:spPr bwMode="auto">
            <a:xfrm>
              <a:off x="3898" y="819"/>
              <a:ext cx="1550"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Kitchen(Server</a:t>
              </a:r>
              <a:r>
                <a:rPr lang="en-US" b="1" dirty="0" smtClean="0"/>
                <a:t>)</a:t>
              </a:r>
              <a:endParaRPr lang="en-US" b="1" dirty="0"/>
            </a:p>
          </p:txBody>
        </p:sp>
        <p:sp>
          <p:nvSpPr>
            <p:cNvPr id="25" name="Rectangle 22"/>
            <p:cNvSpPr>
              <a:spLocks noChangeArrowheads="1"/>
            </p:cNvSpPr>
            <p:nvPr/>
          </p:nvSpPr>
          <p:spPr bwMode="auto">
            <a:xfrm>
              <a:off x="3898" y="819"/>
              <a:ext cx="1550"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4092" y="2668"/>
              <a:ext cx="1026"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4092" y="2668"/>
              <a:ext cx="1026"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p:cNvSpPr>
              <a:spLocks noChangeArrowheads="1"/>
            </p:cNvSpPr>
            <p:nvPr/>
          </p:nvSpPr>
          <p:spPr bwMode="auto">
            <a:xfrm>
              <a:off x="4226" y="2729"/>
              <a:ext cx="892"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u="none" strike="noStrike" cap="none" normalizeH="0" baseline="0" dirty="0" smtClean="0">
                  <a:ln>
                    <a:noFill/>
                  </a:ln>
                  <a:solidFill>
                    <a:srgbClr val="000000"/>
                  </a:solidFill>
                  <a:effectLst/>
                  <a:latin typeface="Calibri" panose="020F0502020204030204" pitchFamily="34" charset="0"/>
                </a:rPr>
                <a:t>Chef speaks Chinese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only</a:t>
              </a:r>
              <a:r>
                <a:rPr kumimoji="0" lang="en-US" altLang="en-US" sz="2100" u="none" strike="noStrike" cap="none" normalizeH="0" baseline="0" dirty="0" smtClean="0">
                  <a:ln>
                    <a:noFill/>
                  </a:ln>
                  <a:solidFill>
                    <a:srgbClr val="000000"/>
                  </a:solidFill>
                  <a:effectLst/>
                  <a:latin typeface="Calibri" panose="020F0502020204030204" pitchFamily="34" charset="0"/>
                </a:rPr>
                <a:t> </a:t>
              </a:r>
              <a:endParaRPr kumimoji="0" lang="en-US" altLang="en-US" sz="1800" u="none" strike="noStrike" cap="none" normalizeH="0" baseline="0" dirty="0" smtClean="0">
                <a:ln>
                  <a:noFill/>
                </a:ln>
                <a:solidFill>
                  <a:schemeClr val="tx1"/>
                </a:solidFill>
                <a:effectLst/>
              </a:endParaRPr>
            </a:p>
          </p:txBody>
        </p:sp>
        <p:pic>
          <p:nvPicPr>
            <p:cNvPr id="34"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 y="1305"/>
              <a:ext cx="1153" cy="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3"/>
            <p:cNvSpPr>
              <a:spLocks noChangeArrowheads="1"/>
            </p:cNvSpPr>
            <p:nvPr/>
          </p:nvSpPr>
          <p:spPr bwMode="auto">
            <a:xfrm>
              <a:off x="316" y="819"/>
              <a:ext cx="1356"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p:cNvSpPr>
              <a:spLocks noChangeArrowheads="1"/>
            </p:cNvSpPr>
            <p:nvPr/>
          </p:nvSpPr>
          <p:spPr bwMode="auto">
            <a:xfrm>
              <a:off x="522" y="772"/>
              <a:ext cx="83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You(Client)</a:t>
              </a:r>
              <a:endParaRPr kumimoji="0" lang="en-US" altLang="en-US" sz="1800" u="none" strike="noStrike" cap="none" normalizeH="0" baseline="0" dirty="0" smtClean="0">
                <a:ln>
                  <a:noFill/>
                </a:ln>
                <a:solidFill>
                  <a:schemeClr val="tx1"/>
                </a:solidFill>
                <a:effectLst/>
              </a:endParaRPr>
            </a:p>
          </p:txBody>
        </p:sp>
        <p:sp>
          <p:nvSpPr>
            <p:cNvPr id="41" name="Rectangle 38"/>
            <p:cNvSpPr>
              <a:spLocks noChangeArrowheads="1"/>
            </p:cNvSpPr>
            <p:nvPr/>
          </p:nvSpPr>
          <p:spPr bwMode="auto">
            <a:xfrm>
              <a:off x="550" y="2794"/>
              <a:ext cx="1026"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p:cNvSpPr>
              <a:spLocks noChangeArrowheads="1"/>
            </p:cNvSpPr>
            <p:nvPr/>
          </p:nvSpPr>
          <p:spPr bwMode="auto">
            <a:xfrm>
              <a:off x="550" y="2794"/>
              <a:ext cx="1026"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p:cNvSpPr>
              <a:spLocks noChangeArrowheads="1"/>
            </p:cNvSpPr>
            <p:nvPr/>
          </p:nvSpPr>
          <p:spPr bwMode="auto">
            <a:xfrm>
              <a:off x="411" y="2799"/>
              <a:ext cx="124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u="none" strike="noStrike" cap="none" normalizeH="0" baseline="0" dirty="0" smtClean="0">
                  <a:ln>
                    <a:noFill/>
                  </a:ln>
                  <a:solidFill>
                    <a:srgbClr val="000000"/>
                  </a:solidFill>
                  <a:effectLst/>
                  <a:latin typeface="Calibri" panose="020F0502020204030204" pitchFamily="34" charset="0"/>
                </a:rPr>
                <a:t>You speak English only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smtClean="0">
                <a:ln>
                  <a:noFill/>
                </a:ln>
                <a:solidFill>
                  <a:schemeClr val="tx1"/>
                </a:solidFill>
                <a:effectLst/>
              </a:endParaRPr>
            </a:p>
          </p:txBody>
        </p:sp>
        <p:sp>
          <p:nvSpPr>
            <p:cNvPr id="45" name="Rectangle 42"/>
            <p:cNvSpPr>
              <a:spLocks noChangeArrowheads="1"/>
            </p:cNvSpPr>
            <p:nvPr/>
          </p:nvSpPr>
          <p:spPr bwMode="auto">
            <a:xfrm>
              <a:off x="1962" y="2794"/>
              <a:ext cx="1549" cy="6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p:cNvSpPr>
              <a:spLocks noChangeArrowheads="1"/>
            </p:cNvSpPr>
            <p:nvPr/>
          </p:nvSpPr>
          <p:spPr bwMode="auto">
            <a:xfrm>
              <a:off x="1962" y="2794"/>
              <a:ext cx="1549" cy="681"/>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p:cNvSpPr>
              <a:spLocks noChangeArrowheads="1"/>
            </p:cNvSpPr>
            <p:nvPr/>
          </p:nvSpPr>
          <p:spPr bwMode="auto">
            <a:xfrm>
              <a:off x="1962" y="2835"/>
              <a:ext cx="1773"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Speaks </a:t>
              </a:r>
              <a:r>
                <a:rPr kumimoji="0" lang="en-US" altLang="en-US" sz="2100" u="none" strike="noStrike" cap="none" normalizeH="0" baseline="0" dirty="0" smtClean="0">
                  <a:ln>
                    <a:noFill/>
                  </a:ln>
                  <a:solidFill>
                    <a:srgbClr val="000000"/>
                  </a:solidFill>
                  <a:effectLst/>
                  <a:latin typeface="Calibri" panose="020F0502020204030204" pitchFamily="34" charset="0"/>
                </a:rPr>
                <a:t>a language understood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By both client &amp; Server</a:t>
              </a:r>
              <a:endParaRPr kumimoji="0" lang="en-US" altLang="en-US" sz="1800" u="none" strike="noStrike" cap="none" normalizeH="0" baseline="0" dirty="0" smtClean="0">
                <a:ln>
                  <a:noFill/>
                </a:ln>
                <a:solidFill>
                  <a:schemeClr val="tx1"/>
                </a:solidFill>
                <a:effectLst/>
              </a:endParaRPr>
            </a:p>
          </p:txBody>
        </p:sp>
      </p:grpSp>
    </p:spTree>
    <p:extLst>
      <p:ext uri="{BB962C8B-B14F-4D97-AF65-F5344CB8AC3E}">
        <p14:creationId xmlns:p14="http://schemas.microsoft.com/office/powerpoint/2010/main" val="3234774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95300" y="1903750"/>
            <a:ext cx="8305800" cy="4312524"/>
          </a:xfrm>
        </p:spPr>
        <p:txBody>
          <a:bodyPr>
            <a:normAutofit/>
          </a:bodyPr>
          <a:lstStyle/>
          <a:p>
            <a:pPr algn="just">
              <a:buFont typeface="Wingdings" panose="05000000000000000000" pitchFamily="2" charset="2"/>
              <a:buChar char="§"/>
            </a:pPr>
            <a:endParaRPr lang="en-US" sz="28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15</a:t>
            </a:fld>
            <a:endParaRPr lang="en-US"/>
          </a:p>
        </p:txBody>
      </p:sp>
      <p:sp>
        <p:nvSpPr>
          <p:cNvPr id="2" name="Rectangle 1"/>
          <p:cNvSpPr/>
          <p:nvPr/>
        </p:nvSpPr>
        <p:spPr>
          <a:xfrm>
            <a:off x="483010" y="457200"/>
            <a:ext cx="8077200" cy="1446550"/>
          </a:xfrm>
          <a:prstGeom prst="rect">
            <a:avLst/>
          </a:prstGeom>
        </p:spPr>
        <p:txBody>
          <a:bodyPr wrap="square">
            <a:spAutoFit/>
          </a:bodyPr>
          <a:lstStyle/>
          <a:p>
            <a:pPr algn="ctr"/>
            <a:r>
              <a:rPr lang="en-US" sz="4400" b="1" dirty="0" smtClean="0">
                <a:solidFill>
                  <a:srgbClr val="002060"/>
                </a:solidFill>
                <a:latin typeface="+mj-lt"/>
              </a:rPr>
              <a:t>Web Services Case Study using mystead.com</a:t>
            </a:r>
            <a:endParaRPr lang="en-US" sz="4400" b="1" dirty="0">
              <a:solidFill>
                <a:srgbClr val="002060"/>
              </a:solidFill>
              <a:latin typeface="+mj-lt"/>
            </a:endParaRPr>
          </a:p>
        </p:txBody>
      </p:sp>
      <p:pic>
        <p:nvPicPr>
          <p:cNvPr id="4" name="Picture 3"/>
          <p:cNvPicPr>
            <a:picLocks noChangeAspect="1"/>
          </p:cNvPicPr>
          <p:nvPr/>
        </p:nvPicPr>
        <p:blipFill>
          <a:blip r:embed="rId2"/>
          <a:stretch>
            <a:fillRect/>
          </a:stretch>
        </p:blipFill>
        <p:spPr>
          <a:xfrm>
            <a:off x="1432524" y="2895600"/>
            <a:ext cx="6431351" cy="2880000"/>
          </a:xfrm>
          <a:prstGeom prst="rect">
            <a:avLst/>
          </a:prstGeom>
        </p:spPr>
      </p:pic>
    </p:spTree>
    <p:extLst>
      <p:ext uri="{BB962C8B-B14F-4D97-AF65-F5344CB8AC3E}">
        <p14:creationId xmlns:p14="http://schemas.microsoft.com/office/powerpoint/2010/main" val="3654346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solidFill>
                  <a:srgbClr val="002060"/>
                </a:solidFill>
                <a:latin typeface="+mj-lt"/>
              </a:rPr>
              <a:t>5 search results for: hotels in </a:t>
            </a:r>
            <a:r>
              <a:rPr lang="en-US" sz="4400" b="1" dirty="0" smtClean="0">
                <a:solidFill>
                  <a:srgbClr val="002060"/>
                </a:solidFill>
                <a:latin typeface="+mj-lt"/>
              </a:rPr>
              <a:t>Kenya</a:t>
            </a:r>
            <a:endParaRPr lang="en-US" sz="4400" b="1" dirty="0">
              <a:solidFill>
                <a:srgbClr val="002060"/>
              </a:solidFill>
              <a:latin typeface="+mj-lt"/>
            </a:endParaRPr>
          </a:p>
        </p:txBody>
      </p:sp>
      <p:pic>
        <p:nvPicPr>
          <p:cNvPr id="5" name="Picture 4"/>
          <p:cNvPicPr>
            <a:picLocks noChangeAspect="1"/>
          </p:cNvPicPr>
          <p:nvPr/>
        </p:nvPicPr>
        <p:blipFill>
          <a:blip r:embed="rId2"/>
          <a:stretch>
            <a:fillRect/>
          </a:stretch>
        </p:blipFill>
        <p:spPr>
          <a:xfrm>
            <a:off x="1257389" y="1236473"/>
            <a:ext cx="6781621" cy="4864865"/>
          </a:xfrm>
          <a:prstGeom prst="rect">
            <a:avLst/>
          </a:prstGeom>
        </p:spPr>
      </p:pic>
    </p:spTree>
    <p:extLst>
      <p:ext uri="{BB962C8B-B14F-4D97-AF65-F5344CB8AC3E}">
        <p14:creationId xmlns:p14="http://schemas.microsoft.com/office/powerpoint/2010/main" val="1244128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17</a:t>
            </a:fld>
            <a:endParaRPr lang="en-US"/>
          </a:p>
        </p:txBody>
      </p:sp>
      <p:sp>
        <p:nvSpPr>
          <p:cNvPr id="2" name="Rectangle 1"/>
          <p:cNvSpPr/>
          <p:nvPr/>
        </p:nvSpPr>
        <p:spPr>
          <a:xfrm>
            <a:off x="152400" y="457200"/>
            <a:ext cx="8686800" cy="707886"/>
          </a:xfrm>
          <a:prstGeom prst="rect">
            <a:avLst/>
          </a:prstGeom>
        </p:spPr>
        <p:txBody>
          <a:bodyPr wrap="square">
            <a:spAutoFit/>
          </a:bodyPr>
          <a:lstStyle/>
          <a:p>
            <a:pPr algn="ctr"/>
            <a:r>
              <a:rPr lang="en-US" sz="4000" b="1" dirty="0">
                <a:solidFill>
                  <a:srgbClr val="002060"/>
                </a:solidFill>
                <a:latin typeface="+mj-lt"/>
              </a:rPr>
              <a:t>8 search results for: AIR TRAVEL IN AFRICA</a:t>
            </a:r>
          </a:p>
        </p:txBody>
      </p:sp>
      <p:pic>
        <p:nvPicPr>
          <p:cNvPr id="4" name="Picture 3"/>
          <p:cNvPicPr>
            <a:picLocks noChangeAspect="1"/>
          </p:cNvPicPr>
          <p:nvPr/>
        </p:nvPicPr>
        <p:blipFill>
          <a:blip r:embed="rId2"/>
          <a:stretch>
            <a:fillRect/>
          </a:stretch>
        </p:blipFill>
        <p:spPr>
          <a:xfrm>
            <a:off x="2514600" y="1208779"/>
            <a:ext cx="4332567" cy="5157404"/>
          </a:xfrm>
          <a:prstGeom prst="rect">
            <a:avLst/>
          </a:prstGeom>
        </p:spPr>
      </p:pic>
    </p:spTree>
    <p:extLst>
      <p:ext uri="{BB962C8B-B14F-4D97-AF65-F5344CB8AC3E}">
        <p14:creationId xmlns:p14="http://schemas.microsoft.com/office/powerpoint/2010/main" val="1630025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18</a:t>
            </a:fld>
            <a:endParaRPr lang="en-US"/>
          </a:p>
        </p:txBody>
      </p:sp>
      <p:sp>
        <p:nvSpPr>
          <p:cNvPr id="2" name="Rectangle 1"/>
          <p:cNvSpPr/>
          <p:nvPr/>
        </p:nvSpPr>
        <p:spPr>
          <a:xfrm>
            <a:off x="152400" y="457200"/>
            <a:ext cx="8686800" cy="707886"/>
          </a:xfrm>
          <a:prstGeom prst="rect">
            <a:avLst/>
          </a:prstGeom>
        </p:spPr>
        <p:txBody>
          <a:bodyPr wrap="square">
            <a:spAutoFit/>
          </a:bodyPr>
          <a:lstStyle/>
          <a:p>
            <a:pPr algn="ctr"/>
            <a:r>
              <a:rPr lang="en-US" sz="4000" b="1" dirty="0" smtClean="0">
                <a:solidFill>
                  <a:srgbClr val="002060"/>
                </a:solidFill>
                <a:latin typeface="+mj-lt"/>
              </a:rPr>
              <a:t>Booking a flight with kayak.com</a:t>
            </a:r>
            <a:endParaRPr lang="en-US" sz="4000" b="1" dirty="0">
              <a:solidFill>
                <a:srgbClr val="002060"/>
              </a:solidFill>
              <a:latin typeface="+mj-lt"/>
            </a:endParaRPr>
          </a:p>
        </p:txBody>
      </p:sp>
      <p:sp>
        <p:nvSpPr>
          <p:cNvPr id="5" name="Rectangle 4"/>
          <p:cNvSpPr/>
          <p:nvPr/>
        </p:nvSpPr>
        <p:spPr>
          <a:xfrm>
            <a:off x="990600" y="1192125"/>
            <a:ext cx="7010400" cy="646331"/>
          </a:xfrm>
          <a:prstGeom prst="rect">
            <a:avLst/>
          </a:prstGeom>
        </p:spPr>
        <p:txBody>
          <a:bodyPr wrap="square">
            <a:spAutoFit/>
          </a:bodyPr>
          <a:lstStyle/>
          <a:p>
            <a:r>
              <a:rPr lang="en-US" dirty="0"/>
              <a:t>https://www.kayak.com/flights/NBO-NYC/2019-10-14/2019-10-21?sort=bestflight_a</a:t>
            </a:r>
          </a:p>
        </p:txBody>
      </p:sp>
      <p:pic>
        <p:nvPicPr>
          <p:cNvPr id="6" name="Picture 5"/>
          <p:cNvPicPr>
            <a:picLocks noChangeAspect="1"/>
          </p:cNvPicPr>
          <p:nvPr/>
        </p:nvPicPr>
        <p:blipFill>
          <a:blip r:embed="rId2"/>
          <a:stretch>
            <a:fillRect/>
          </a:stretch>
        </p:blipFill>
        <p:spPr>
          <a:xfrm>
            <a:off x="2057400" y="2070453"/>
            <a:ext cx="5104785" cy="3072007"/>
          </a:xfrm>
          <a:prstGeom prst="rect">
            <a:avLst/>
          </a:prstGeom>
        </p:spPr>
      </p:pic>
      <p:sp>
        <p:nvSpPr>
          <p:cNvPr id="7" name="Rectangle 6"/>
          <p:cNvSpPr/>
          <p:nvPr/>
        </p:nvSpPr>
        <p:spPr>
          <a:xfrm>
            <a:off x="966019" y="5329038"/>
            <a:ext cx="7620000" cy="707886"/>
          </a:xfrm>
          <a:prstGeom prst="rect">
            <a:avLst/>
          </a:prstGeom>
        </p:spPr>
        <p:txBody>
          <a:bodyPr wrap="square">
            <a:spAutoFit/>
          </a:bodyPr>
          <a:lstStyle/>
          <a:p>
            <a:pPr algn="just"/>
            <a:r>
              <a:rPr lang="en-US" sz="2000" i="1" dirty="0">
                <a:latin typeface="+mj-lt"/>
              </a:rPr>
              <a:t>How is it possible for the database of kayak.com to query the databases of all the  six flight companies and retrieve real time </a:t>
            </a:r>
            <a:r>
              <a:rPr lang="en-US" sz="2000" i="1" dirty="0" smtClean="0">
                <a:latin typeface="+mj-lt"/>
              </a:rPr>
              <a:t>feedback?</a:t>
            </a:r>
            <a:endParaRPr lang="en-US" sz="2000" i="1" dirty="0">
              <a:latin typeface="+mj-lt"/>
            </a:endParaRPr>
          </a:p>
        </p:txBody>
      </p:sp>
    </p:spTree>
    <p:extLst>
      <p:ext uri="{BB962C8B-B14F-4D97-AF65-F5344CB8AC3E}">
        <p14:creationId xmlns:p14="http://schemas.microsoft.com/office/powerpoint/2010/main" val="3624660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19</a:t>
            </a:fld>
            <a:endParaRPr lang="en-US"/>
          </a:p>
        </p:txBody>
      </p:sp>
      <p:sp>
        <p:nvSpPr>
          <p:cNvPr id="2" name="Rectangle 1"/>
          <p:cNvSpPr/>
          <p:nvPr/>
        </p:nvSpPr>
        <p:spPr>
          <a:xfrm>
            <a:off x="152400" y="457200"/>
            <a:ext cx="8686800" cy="707886"/>
          </a:xfrm>
          <a:prstGeom prst="rect">
            <a:avLst/>
          </a:prstGeom>
        </p:spPr>
        <p:txBody>
          <a:bodyPr wrap="square">
            <a:spAutoFit/>
          </a:bodyPr>
          <a:lstStyle/>
          <a:p>
            <a:pPr algn="ctr"/>
            <a:r>
              <a:rPr lang="en-US" sz="4000" b="1" dirty="0">
                <a:solidFill>
                  <a:srgbClr val="002060"/>
                </a:solidFill>
                <a:latin typeface="+mj-lt"/>
              </a:rPr>
              <a:t>Web Services Introduction</a:t>
            </a:r>
          </a:p>
        </p:txBody>
      </p:sp>
      <p:sp>
        <p:nvSpPr>
          <p:cNvPr id="7" name="Rectangle 6"/>
          <p:cNvSpPr/>
          <p:nvPr/>
        </p:nvSpPr>
        <p:spPr>
          <a:xfrm>
            <a:off x="883060" y="2209800"/>
            <a:ext cx="7620000" cy="267765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j-lt"/>
              </a:rPr>
              <a:t>Is it possible that </a:t>
            </a:r>
            <a:r>
              <a:rPr lang="en-US" sz="2400" i="1" dirty="0">
                <a:latin typeface="+mj-lt"/>
              </a:rPr>
              <a:t>kayak.com</a:t>
            </a:r>
            <a:r>
              <a:rPr lang="en-US" sz="2400" dirty="0">
                <a:latin typeface="+mj-lt"/>
              </a:rPr>
              <a:t> application has access to the databases of the six flight  </a:t>
            </a:r>
            <a:r>
              <a:rPr lang="en-US" sz="2400" dirty="0" smtClean="0">
                <a:latin typeface="+mj-lt"/>
              </a:rPr>
              <a:t>web applications</a:t>
            </a:r>
            <a:r>
              <a:rPr lang="en-US" sz="2400" dirty="0">
                <a:latin typeface="+mj-lt"/>
              </a:rPr>
              <a:t>?</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b="1" dirty="0">
                <a:solidFill>
                  <a:srgbClr val="FF0000"/>
                </a:solidFill>
                <a:latin typeface="+mj-lt"/>
              </a:rPr>
              <a:t>The answer is  no.</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a:latin typeface="+mj-lt"/>
              </a:rPr>
              <a:t>No company will allow third parties to access their databases.</a:t>
            </a:r>
          </a:p>
        </p:txBody>
      </p:sp>
    </p:spTree>
    <p:extLst>
      <p:ext uri="{BB962C8B-B14F-4D97-AF65-F5344CB8AC3E}">
        <p14:creationId xmlns:p14="http://schemas.microsoft.com/office/powerpoint/2010/main" val="1145629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r>
              <a:rPr lang="en-US" sz="2800" dirty="0" smtClean="0">
                <a:cs typeface="Times New Roman" pitchFamily="18" charset="0"/>
              </a:rPr>
              <a:t>At the end of this Topic, the learner should be able to:</a:t>
            </a:r>
          </a:p>
          <a:p>
            <a:pPr algn="just"/>
            <a:endParaRPr lang="en-US" sz="2800" dirty="0" smtClean="0">
              <a:cs typeface="Times New Roman" pitchFamily="18" charset="0"/>
            </a:endParaRPr>
          </a:p>
          <a:p>
            <a:pPr marL="857250" lvl="1" indent="-514350" algn="just">
              <a:buFont typeface="+mj-lt"/>
              <a:buAutoNum type="romanLcPeriod"/>
            </a:pPr>
            <a:r>
              <a:rPr lang="en-US" sz="2500" dirty="0">
                <a:cs typeface="Times New Roman" pitchFamily="18" charset="0"/>
              </a:rPr>
              <a:t>Define the term web </a:t>
            </a:r>
            <a:r>
              <a:rPr lang="en-US" sz="2500" dirty="0" smtClean="0">
                <a:cs typeface="Times New Roman" pitchFamily="18" charset="0"/>
              </a:rPr>
              <a:t>application</a:t>
            </a:r>
          </a:p>
          <a:p>
            <a:pPr marL="857250" lvl="1" indent="-514350" algn="just">
              <a:buFont typeface="+mj-lt"/>
              <a:buAutoNum type="romanLcPeriod"/>
            </a:pPr>
            <a:r>
              <a:rPr lang="en-US" sz="2500" dirty="0" smtClean="0">
                <a:cs typeface="Times New Roman" pitchFamily="18" charset="0"/>
              </a:rPr>
              <a:t>Differentiate between web 1, web 2and web 3</a:t>
            </a:r>
          </a:p>
          <a:p>
            <a:pPr marL="857250" lvl="1" indent="-514350" algn="just">
              <a:buFont typeface="+mj-lt"/>
              <a:buAutoNum type="romanLcPeriod"/>
            </a:pPr>
            <a:r>
              <a:rPr lang="en-US" sz="2500" dirty="0" smtClean="0">
                <a:cs typeface="Times New Roman" pitchFamily="18" charset="0"/>
              </a:rPr>
              <a:t>Explain the principles of web services and service oriented architecture</a:t>
            </a:r>
          </a:p>
          <a:p>
            <a:pPr marL="857250" lvl="1" indent="-514350" algn="just">
              <a:buFont typeface="+mj-lt"/>
              <a:buAutoNum type="romanLcPeriod"/>
            </a:pPr>
            <a:r>
              <a:rPr lang="en-US" sz="2500" dirty="0" smtClean="0">
                <a:cs typeface="Times New Roman" pitchFamily="18" charset="0"/>
              </a:rPr>
              <a:t>Describe the principles of REST as applied in web application design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Session  Learning Outcomes</a:t>
            </a:r>
            <a:endParaRPr lang="en-US" sz="4400" b="1" dirty="0">
              <a:latin typeface="+mn-lt"/>
            </a:endParaRPr>
          </a:p>
        </p:txBody>
      </p:sp>
    </p:spTree>
    <p:extLst>
      <p:ext uri="{BB962C8B-B14F-4D97-AF65-F5344CB8AC3E}">
        <p14:creationId xmlns:p14="http://schemas.microsoft.com/office/powerpoint/2010/main" val="2694304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20</a:t>
            </a:fld>
            <a:endParaRPr lang="en-US"/>
          </a:p>
        </p:txBody>
      </p:sp>
      <p:sp>
        <p:nvSpPr>
          <p:cNvPr id="2" name="Rectangle 1"/>
          <p:cNvSpPr/>
          <p:nvPr/>
        </p:nvSpPr>
        <p:spPr>
          <a:xfrm>
            <a:off x="152400" y="457200"/>
            <a:ext cx="8686800" cy="707886"/>
          </a:xfrm>
          <a:prstGeom prst="rect">
            <a:avLst/>
          </a:prstGeom>
        </p:spPr>
        <p:txBody>
          <a:bodyPr wrap="square">
            <a:spAutoFit/>
          </a:bodyPr>
          <a:lstStyle/>
          <a:p>
            <a:pPr algn="ctr"/>
            <a:r>
              <a:rPr lang="en-US" sz="4000" b="1" dirty="0">
                <a:solidFill>
                  <a:srgbClr val="002060"/>
                </a:solidFill>
                <a:latin typeface="+mj-lt"/>
              </a:rPr>
              <a:t>Web Services </a:t>
            </a:r>
            <a:r>
              <a:rPr lang="en-US" sz="4000" b="1" dirty="0" smtClean="0">
                <a:solidFill>
                  <a:srgbClr val="002060"/>
                </a:solidFill>
                <a:latin typeface="+mj-lt"/>
              </a:rPr>
              <a:t>Introduction(cont.)</a:t>
            </a:r>
            <a:endParaRPr lang="en-US" sz="4000" b="1" dirty="0">
              <a:solidFill>
                <a:srgbClr val="002060"/>
              </a:solidFill>
              <a:latin typeface="+mj-lt"/>
            </a:endParaRPr>
          </a:p>
        </p:txBody>
      </p:sp>
      <p:sp>
        <p:nvSpPr>
          <p:cNvPr id="7" name="Rectangle 6"/>
          <p:cNvSpPr/>
          <p:nvPr/>
        </p:nvSpPr>
        <p:spPr>
          <a:xfrm>
            <a:off x="883060" y="2209800"/>
            <a:ext cx="7620000" cy="156966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j-lt"/>
              </a:rPr>
              <a:t>Are the six applications sending their data at say 20 minutes intervals to kayak.com?</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a:latin typeface="+mj-lt"/>
              </a:rPr>
              <a:t>Yes. That is possible. But………………..</a:t>
            </a:r>
          </a:p>
        </p:txBody>
      </p:sp>
    </p:spTree>
    <p:extLst>
      <p:ext uri="{BB962C8B-B14F-4D97-AF65-F5344CB8AC3E}">
        <p14:creationId xmlns:p14="http://schemas.microsoft.com/office/powerpoint/2010/main" val="239545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21</a:t>
            </a:fld>
            <a:endParaRPr lang="en-US"/>
          </a:p>
        </p:txBody>
      </p:sp>
      <p:sp>
        <p:nvSpPr>
          <p:cNvPr id="2" name="Rectangle 1"/>
          <p:cNvSpPr/>
          <p:nvPr/>
        </p:nvSpPr>
        <p:spPr>
          <a:xfrm>
            <a:off x="152400" y="457200"/>
            <a:ext cx="8686800" cy="707886"/>
          </a:xfrm>
          <a:prstGeom prst="rect">
            <a:avLst/>
          </a:prstGeom>
        </p:spPr>
        <p:txBody>
          <a:bodyPr wrap="square">
            <a:spAutoFit/>
          </a:bodyPr>
          <a:lstStyle/>
          <a:p>
            <a:pPr algn="ctr"/>
            <a:r>
              <a:rPr lang="en-US" sz="4000" b="1" dirty="0">
                <a:solidFill>
                  <a:srgbClr val="002060"/>
                </a:solidFill>
                <a:latin typeface="+mj-lt"/>
              </a:rPr>
              <a:t>Web Services </a:t>
            </a:r>
            <a:r>
              <a:rPr lang="en-US" sz="4000" b="1" dirty="0" smtClean="0">
                <a:solidFill>
                  <a:srgbClr val="002060"/>
                </a:solidFill>
                <a:latin typeface="+mj-lt"/>
              </a:rPr>
              <a:t>Introduction(cont.)</a:t>
            </a:r>
            <a:endParaRPr lang="en-US" sz="4000" b="1" dirty="0">
              <a:solidFill>
                <a:srgbClr val="002060"/>
              </a:solidFill>
              <a:latin typeface="+mj-lt"/>
            </a:endParaRPr>
          </a:p>
        </p:txBody>
      </p:sp>
      <p:sp>
        <p:nvSpPr>
          <p:cNvPr id="7" name="Rectangle 6"/>
          <p:cNvSpPr/>
          <p:nvPr/>
        </p:nvSpPr>
        <p:spPr>
          <a:xfrm>
            <a:off x="609600" y="1524000"/>
            <a:ext cx="7903292" cy="3785652"/>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j-lt"/>
              </a:rPr>
              <a:t>The true position is that all these airlines have exposed their web services through an API.</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a:latin typeface="+mj-lt"/>
              </a:rPr>
              <a:t>Kayak.com  uses those web services to communicate with the respective airlines.</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a:latin typeface="+mj-lt"/>
              </a:rPr>
              <a:t>Web services uses common format to send and receive messages between kayak.com and the other </a:t>
            </a:r>
            <a:r>
              <a:rPr lang="en-US" sz="2400" dirty="0" smtClean="0">
                <a:latin typeface="+mj-lt"/>
              </a:rPr>
              <a:t>applications</a:t>
            </a:r>
            <a:endParaRPr lang="en-US" sz="2400" dirty="0">
              <a:latin typeface="+mj-lt"/>
            </a:endParaRP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a:latin typeface="+mj-lt"/>
              </a:rPr>
              <a:t>All the responses received is shown on kayak.com</a:t>
            </a:r>
          </a:p>
        </p:txBody>
      </p:sp>
    </p:spTree>
    <p:extLst>
      <p:ext uri="{BB962C8B-B14F-4D97-AF65-F5344CB8AC3E}">
        <p14:creationId xmlns:p14="http://schemas.microsoft.com/office/powerpoint/2010/main" val="4048722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22</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Service Provider &amp; Consumer(cont.)</a:t>
            </a:r>
            <a:endParaRPr lang="en-US" sz="4400" b="1" dirty="0">
              <a:solidFill>
                <a:srgbClr val="002060"/>
              </a:solidFill>
              <a:latin typeface="+mj-lt"/>
            </a:endParaRPr>
          </a:p>
        </p:txBody>
      </p:sp>
      <p:pic>
        <p:nvPicPr>
          <p:cNvPr id="4" name="Picture 3"/>
          <p:cNvPicPr>
            <a:picLocks noChangeAspect="1"/>
          </p:cNvPicPr>
          <p:nvPr/>
        </p:nvPicPr>
        <p:blipFill>
          <a:blip r:embed="rId2"/>
          <a:stretch>
            <a:fillRect/>
          </a:stretch>
        </p:blipFill>
        <p:spPr>
          <a:xfrm>
            <a:off x="914400" y="1752600"/>
            <a:ext cx="7467600" cy="1079133"/>
          </a:xfrm>
          <a:prstGeom prst="rect">
            <a:avLst/>
          </a:prstGeom>
        </p:spPr>
      </p:pic>
      <p:sp>
        <p:nvSpPr>
          <p:cNvPr id="5" name="Rectangle 4"/>
          <p:cNvSpPr/>
          <p:nvPr/>
        </p:nvSpPr>
        <p:spPr>
          <a:xfrm>
            <a:off x="304800" y="3200400"/>
            <a:ext cx="8305800" cy="2677656"/>
          </a:xfrm>
          <a:prstGeom prst="rect">
            <a:avLst/>
          </a:prstGeom>
        </p:spPr>
        <p:txBody>
          <a:bodyPr wrap="square">
            <a:spAutoFit/>
          </a:bodyPr>
          <a:lstStyle/>
          <a:p>
            <a:pPr marL="342900" indent="-342900">
              <a:buFont typeface="Arial" panose="020B0604020202020204" pitchFamily="34" charset="0"/>
              <a:buChar char="•"/>
            </a:pPr>
            <a:r>
              <a:rPr lang="en-US" sz="2400" dirty="0">
                <a:latin typeface="+mj-lt"/>
              </a:rPr>
              <a:t>To enable COMMUNICATION between two applications.</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SERVICE PROVIDER-Creator of web services</a:t>
            </a:r>
          </a:p>
          <a:p>
            <a:pPr marL="800100" lvl="1" indent="-342900">
              <a:buFont typeface="Arial" panose="020B0604020202020204" pitchFamily="34" charset="0"/>
              <a:buChar char="•"/>
            </a:pPr>
            <a:r>
              <a:rPr lang="en-US" sz="2400" i="1" dirty="0">
                <a:latin typeface="+mj-lt"/>
              </a:rPr>
              <a:t>Develops and implements the application(web service) and makes it available over the internet</a:t>
            </a:r>
            <a:r>
              <a:rPr lang="en-US" sz="2400" dirty="0">
                <a:latin typeface="+mj-lt"/>
              </a:rPr>
              <a:t>.</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SERVICE CONSUMER-</a:t>
            </a:r>
            <a:r>
              <a:rPr lang="en-US" sz="2400" b="1" dirty="0">
                <a:latin typeface="+mj-lt"/>
              </a:rPr>
              <a:t>Client</a:t>
            </a:r>
          </a:p>
        </p:txBody>
      </p:sp>
    </p:spTree>
    <p:extLst>
      <p:ext uri="{BB962C8B-B14F-4D97-AF65-F5344CB8AC3E}">
        <p14:creationId xmlns:p14="http://schemas.microsoft.com/office/powerpoint/2010/main" val="2241184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23</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Service Provider &amp; Consumer(cont.)</a:t>
            </a:r>
            <a:endParaRPr lang="en-US" sz="4400" b="1" dirty="0">
              <a:solidFill>
                <a:srgbClr val="002060"/>
              </a:solidFill>
              <a:latin typeface="+mj-lt"/>
            </a:endParaRPr>
          </a:p>
        </p:txBody>
      </p:sp>
      <p:sp>
        <p:nvSpPr>
          <p:cNvPr id="5" name="Rectangle 4"/>
          <p:cNvSpPr/>
          <p:nvPr/>
        </p:nvSpPr>
        <p:spPr>
          <a:xfrm>
            <a:off x="152400" y="1524000"/>
            <a:ext cx="868680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rPr>
              <a:t>EXAMPLE: While speaking to your friend over telephone, Medium is the phone and format is the common </a:t>
            </a:r>
            <a:r>
              <a:rPr lang="en-US" sz="2400" dirty="0" smtClean="0">
                <a:latin typeface="+mj-lt"/>
              </a:rPr>
              <a:t>language(</a:t>
            </a:r>
            <a:r>
              <a:rPr lang="en-US" sz="2400" dirty="0" err="1" smtClean="0">
                <a:latin typeface="+mj-lt"/>
              </a:rPr>
              <a:t>e.g</a:t>
            </a:r>
            <a:r>
              <a:rPr lang="en-US" sz="2400" dirty="0" smtClean="0">
                <a:latin typeface="+mj-lt"/>
              </a:rPr>
              <a:t> </a:t>
            </a:r>
            <a:r>
              <a:rPr lang="en-US" sz="2400" dirty="0">
                <a:latin typeface="+mj-lt"/>
              </a:rPr>
              <a:t>English) that both of you can understand</a:t>
            </a:r>
          </a:p>
        </p:txBody>
      </p:sp>
      <p:pic>
        <p:nvPicPr>
          <p:cNvPr id="6" name="Picture 5"/>
          <p:cNvPicPr>
            <a:picLocks noChangeAspect="1"/>
          </p:cNvPicPr>
          <p:nvPr/>
        </p:nvPicPr>
        <p:blipFill>
          <a:blip r:embed="rId2"/>
          <a:stretch>
            <a:fillRect/>
          </a:stretch>
        </p:blipFill>
        <p:spPr>
          <a:xfrm>
            <a:off x="1524000" y="2994649"/>
            <a:ext cx="6163590" cy="2975106"/>
          </a:xfrm>
          <a:prstGeom prst="rect">
            <a:avLst/>
          </a:prstGeom>
        </p:spPr>
      </p:pic>
    </p:spTree>
    <p:extLst>
      <p:ext uri="{BB962C8B-B14F-4D97-AF65-F5344CB8AC3E}">
        <p14:creationId xmlns:p14="http://schemas.microsoft.com/office/powerpoint/2010/main" val="1394301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24</a:t>
            </a:fld>
            <a:endParaRPr lang="en-US"/>
          </a:p>
        </p:txBody>
      </p:sp>
      <p:sp>
        <p:nvSpPr>
          <p:cNvPr id="2" name="Rectangle 1"/>
          <p:cNvSpPr/>
          <p:nvPr/>
        </p:nvSpPr>
        <p:spPr>
          <a:xfrm>
            <a:off x="152400" y="457200"/>
            <a:ext cx="8686800" cy="1446550"/>
          </a:xfrm>
          <a:prstGeom prst="rect">
            <a:avLst/>
          </a:prstGeom>
        </p:spPr>
        <p:txBody>
          <a:bodyPr wrap="square">
            <a:spAutoFit/>
          </a:bodyPr>
          <a:lstStyle/>
          <a:p>
            <a:pPr algn="ctr"/>
            <a:r>
              <a:rPr lang="en-US" sz="4400" b="1" dirty="0">
                <a:solidFill>
                  <a:srgbClr val="002060"/>
                </a:solidFill>
                <a:latin typeface="+mj-lt"/>
              </a:rPr>
              <a:t>Web Service Implementation Protocols</a:t>
            </a:r>
          </a:p>
        </p:txBody>
      </p:sp>
      <p:pic>
        <p:nvPicPr>
          <p:cNvPr id="4" name="Picture 3"/>
          <p:cNvPicPr>
            <a:picLocks noChangeAspect="1"/>
          </p:cNvPicPr>
          <p:nvPr/>
        </p:nvPicPr>
        <p:blipFill>
          <a:blip r:embed="rId2"/>
          <a:stretch>
            <a:fillRect/>
          </a:stretch>
        </p:blipFill>
        <p:spPr>
          <a:xfrm>
            <a:off x="2057400" y="1911124"/>
            <a:ext cx="5916767" cy="3718215"/>
          </a:xfrm>
          <a:prstGeom prst="rect">
            <a:avLst/>
          </a:prstGeom>
        </p:spPr>
      </p:pic>
    </p:spTree>
    <p:extLst>
      <p:ext uri="{BB962C8B-B14F-4D97-AF65-F5344CB8AC3E}">
        <p14:creationId xmlns:p14="http://schemas.microsoft.com/office/powerpoint/2010/main" val="1982138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25</a:t>
            </a:fld>
            <a:endParaRPr lang="en-US"/>
          </a:p>
        </p:txBody>
      </p:sp>
      <p:sp>
        <p:nvSpPr>
          <p:cNvPr id="2" name="Rectangle 1"/>
          <p:cNvSpPr/>
          <p:nvPr/>
        </p:nvSpPr>
        <p:spPr>
          <a:xfrm>
            <a:off x="152400" y="457200"/>
            <a:ext cx="8686800" cy="1446550"/>
          </a:xfrm>
          <a:prstGeom prst="rect">
            <a:avLst/>
          </a:prstGeom>
        </p:spPr>
        <p:txBody>
          <a:bodyPr wrap="square">
            <a:spAutoFit/>
          </a:bodyPr>
          <a:lstStyle/>
          <a:p>
            <a:pPr algn="ctr"/>
            <a:r>
              <a:rPr lang="en-US" sz="4400" b="1" dirty="0">
                <a:solidFill>
                  <a:srgbClr val="002060"/>
                </a:solidFill>
                <a:latin typeface="+mj-lt"/>
              </a:rPr>
              <a:t>Web Service Implementation </a:t>
            </a:r>
            <a:r>
              <a:rPr lang="en-US" sz="4400" b="1" dirty="0" smtClean="0">
                <a:solidFill>
                  <a:srgbClr val="002060"/>
                </a:solidFill>
                <a:latin typeface="+mj-lt"/>
              </a:rPr>
              <a:t>Protocols(cont.)</a:t>
            </a:r>
            <a:endParaRPr lang="en-US" sz="4400" b="1" dirty="0">
              <a:solidFill>
                <a:srgbClr val="002060"/>
              </a:solidFill>
              <a:latin typeface="+mj-lt"/>
            </a:endParaRPr>
          </a:p>
        </p:txBody>
      </p:sp>
      <p:sp>
        <p:nvSpPr>
          <p:cNvPr id="5" name="Rectangle 4"/>
          <p:cNvSpPr/>
          <p:nvPr/>
        </p:nvSpPr>
        <p:spPr>
          <a:xfrm>
            <a:off x="457200" y="2438400"/>
            <a:ext cx="7848600" cy="2677656"/>
          </a:xfrm>
          <a:prstGeom prst="rect">
            <a:avLst/>
          </a:prstGeom>
        </p:spPr>
        <p:txBody>
          <a:bodyPr wrap="square">
            <a:spAutoFit/>
          </a:bodyPr>
          <a:lstStyle/>
          <a:p>
            <a:pPr marL="342900" indent="-342900">
              <a:buFont typeface="Arial" panose="020B0604020202020204" pitchFamily="34" charset="0"/>
              <a:buChar char="•"/>
            </a:pPr>
            <a:r>
              <a:rPr lang="en-US" sz="2400" b="1" i="1" dirty="0">
                <a:latin typeface="+mj-lt"/>
              </a:rPr>
              <a:t>SOAP</a:t>
            </a:r>
            <a:r>
              <a:rPr lang="en-US" sz="2400" dirty="0">
                <a:latin typeface="+mj-lt"/>
              </a:rPr>
              <a:t>:Simple Object Transfer Protocol</a:t>
            </a:r>
          </a:p>
          <a:p>
            <a:pPr marL="342900" indent="-342900">
              <a:buFont typeface="Arial" panose="020B0604020202020204" pitchFamily="34" charset="0"/>
              <a:buChar char="•"/>
            </a:pPr>
            <a:r>
              <a:rPr lang="en-US" sz="2400" dirty="0">
                <a:latin typeface="+mj-lt"/>
              </a:rPr>
              <a:t>Medium:HTTP(POST)</a:t>
            </a:r>
          </a:p>
          <a:p>
            <a:pPr marL="342900" indent="-342900">
              <a:buFont typeface="Arial" panose="020B0604020202020204" pitchFamily="34" charset="0"/>
              <a:buChar char="•"/>
            </a:pPr>
            <a:r>
              <a:rPr lang="en-US" sz="2400" dirty="0">
                <a:latin typeface="+mj-lt"/>
              </a:rPr>
              <a:t>Format: XML</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b="1" i="1" dirty="0" err="1">
                <a:latin typeface="+mj-lt"/>
              </a:rPr>
              <a:t>REST:</a:t>
            </a:r>
            <a:r>
              <a:rPr lang="en-US" sz="2400" dirty="0" err="1">
                <a:latin typeface="+mj-lt"/>
              </a:rPr>
              <a:t>REpresentational</a:t>
            </a:r>
            <a:r>
              <a:rPr lang="en-US" sz="2400" dirty="0">
                <a:latin typeface="+mj-lt"/>
              </a:rPr>
              <a:t> State Transfer</a:t>
            </a:r>
          </a:p>
          <a:p>
            <a:pPr marL="342900" indent="-342900">
              <a:buFont typeface="Arial" panose="020B0604020202020204" pitchFamily="34" charset="0"/>
              <a:buChar char="•"/>
            </a:pPr>
            <a:r>
              <a:rPr lang="en-US" sz="2400" dirty="0">
                <a:latin typeface="+mj-lt"/>
              </a:rPr>
              <a:t>Medium:HTTP(POST,GET PUT,DELETE)</a:t>
            </a:r>
          </a:p>
          <a:p>
            <a:pPr marL="342900" indent="-342900">
              <a:buFont typeface="Arial" panose="020B0604020202020204" pitchFamily="34" charset="0"/>
              <a:buChar char="•"/>
            </a:pPr>
            <a:r>
              <a:rPr lang="en-US" sz="2400" dirty="0" err="1">
                <a:latin typeface="+mj-lt"/>
              </a:rPr>
              <a:t>Format:XML</a:t>
            </a:r>
            <a:r>
              <a:rPr lang="en-US" sz="2400" dirty="0">
                <a:latin typeface="+mj-lt"/>
              </a:rPr>
              <a:t>/JSON</a:t>
            </a:r>
          </a:p>
        </p:txBody>
      </p:sp>
    </p:spTree>
    <p:extLst>
      <p:ext uri="{BB962C8B-B14F-4D97-AF65-F5344CB8AC3E}">
        <p14:creationId xmlns:p14="http://schemas.microsoft.com/office/powerpoint/2010/main" val="2009456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26</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REST</a:t>
            </a:r>
            <a:endParaRPr lang="en-US" sz="4400" b="1" dirty="0">
              <a:solidFill>
                <a:srgbClr val="002060"/>
              </a:solidFill>
              <a:latin typeface="+mj-lt"/>
            </a:endParaRPr>
          </a:p>
        </p:txBody>
      </p:sp>
      <p:sp>
        <p:nvSpPr>
          <p:cNvPr id="5" name="Rectangle 4"/>
          <p:cNvSpPr/>
          <p:nvPr/>
        </p:nvSpPr>
        <p:spPr>
          <a:xfrm>
            <a:off x="152400" y="1600200"/>
            <a:ext cx="8686800" cy="45243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j-lt"/>
              </a:rPr>
              <a:t>REST  is  a term coined by Roy Fielding in 2000. </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smtClean="0">
                <a:latin typeface="+mj-lt"/>
              </a:rPr>
              <a:t>An </a:t>
            </a:r>
            <a:r>
              <a:rPr lang="en-US" sz="2400" dirty="0">
                <a:latin typeface="+mj-lt"/>
              </a:rPr>
              <a:t>an acronym for  </a:t>
            </a:r>
            <a:r>
              <a:rPr lang="en-US" sz="2400" b="1" i="1" dirty="0" smtClean="0">
                <a:latin typeface="+mj-lt"/>
              </a:rPr>
              <a:t>REpresentational </a:t>
            </a:r>
            <a:r>
              <a:rPr lang="en-US" sz="2400" b="1" i="1" dirty="0">
                <a:latin typeface="+mj-lt"/>
              </a:rPr>
              <a:t>State Transfer.</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a:latin typeface="+mj-lt"/>
              </a:rPr>
              <a:t>A</a:t>
            </a:r>
            <a:r>
              <a:rPr lang="en-US" sz="2400" dirty="0" smtClean="0">
                <a:latin typeface="+mj-lt"/>
              </a:rPr>
              <a:t>n </a:t>
            </a:r>
            <a:r>
              <a:rPr lang="en-US" sz="2400" b="1" i="1" dirty="0">
                <a:latin typeface="+mj-lt"/>
              </a:rPr>
              <a:t>architecture style </a:t>
            </a:r>
            <a:r>
              <a:rPr lang="en-US" sz="2400" dirty="0">
                <a:latin typeface="+mj-lt"/>
              </a:rPr>
              <a:t>for designing loosely coupled applications over HTTP, that is often used in the development of web services. </a:t>
            </a:r>
            <a:endParaRPr lang="en-US" sz="2400" dirty="0" smtClean="0">
              <a:latin typeface="+mj-lt"/>
            </a:endParaRP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smtClean="0">
                <a:latin typeface="+mj-lt"/>
              </a:rPr>
              <a:t>A </a:t>
            </a:r>
            <a:r>
              <a:rPr lang="en-US" sz="2400" dirty="0">
                <a:latin typeface="+mj-lt"/>
              </a:rPr>
              <a:t>web service that communicates/exchanges information between two applications using REST architecture principles is called a  </a:t>
            </a:r>
            <a:r>
              <a:rPr lang="en-US" sz="2400" i="1" dirty="0">
                <a:latin typeface="+mj-lt"/>
              </a:rPr>
              <a:t>RESTful web service</a:t>
            </a:r>
            <a:r>
              <a:rPr lang="en-US" sz="2400" dirty="0">
                <a:latin typeface="+mj-lt"/>
              </a:rPr>
              <a:t>.</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1929948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27</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REST Principles</a:t>
            </a:r>
            <a:endParaRPr lang="en-US" sz="4400" b="1" dirty="0">
              <a:solidFill>
                <a:srgbClr val="002060"/>
              </a:solidFill>
              <a:latin typeface="+mj-lt"/>
            </a:endParaRPr>
          </a:p>
        </p:txBody>
      </p:sp>
      <p:sp>
        <p:nvSpPr>
          <p:cNvPr id="5" name="Rectangle 4"/>
          <p:cNvSpPr/>
          <p:nvPr/>
        </p:nvSpPr>
        <p:spPr>
          <a:xfrm>
            <a:off x="685800" y="1581607"/>
            <a:ext cx="8001000" cy="5139869"/>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mj-lt"/>
              </a:rPr>
              <a:t>REST defines a set of </a:t>
            </a:r>
            <a:r>
              <a:rPr lang="en-US" sz="2000" dirty="0" smtClean="0">
                <a:latin typeface="+mj-lt"/>
              </a:rPr>
              <a:t>principles/constraints </a:t>
            </a:r>
            <a:r>
              <a:rPr lang="en-US" sz="2000" dirty="0">
                <a:latin typeface="+mj-lt"/>
              </a:rPr>
              <a:t>to be followed  while designing a service for communication/data exchange between two applications.</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dirty="0">
                <a:latin typeface="+mj-lt"/>
              </a:rPr>
              <a:t>When these principles are applied while designing web services(for client-server interactions), we </a:t>
            </a:r>
            <a:r>
              <a:rPr lang="en-US" sz="2000" dirty="0" smtClean="0">
                <a:latin typeface="+mj-lt"/>
              </a:rPr>
              <a:t>get </a:t>
            </a:r>
            <a:r>
              <a:rPr lang="en-US" sz="2000" i="1" dirty="0" smtClean="0">
                <a:latin typeface="+mj-lt"/>
              </a:rPr>
              <a:t>a RESTful </a:t>
            </a:r>
            <a:r>
              <a:rPr lang="en-US" sz="2000" i="1" dirty="0">
                <a:latin typeface="+mj-lt"/>
              </a:rPr>
              <a:t>Web </a:t>
            </a:r>
            <a:r>
              <a:rPr lang="en-US" sz="2000" i="1" dirty="0" smtClean="0">
                <a:latin typeface="+mj-lt"/>
              </a:rPr>
              <a:t>Service.</a:t>
            </a:r>
          </a:p>
          <a:p>
            <a:pPr marL="342900" indent="-342900" algn="just">
              <a:buFont typeface="Arial" panose="020B0604020202020204" pitchFamily="34" charset="0"/>
              <a:buChar char="•"/>
            </a:pPr>
            <a:endParaRPr lang="en-US" sz="2000" i="1" dirty="0" smtClean="0">
              <a:latin typeface="+mj-lt"/>
            </a:endParaRPr>
          </a:p>
          <a:p>
            <a:pPr marL="342900" indent="-342900" algn="just">
              <a:buFont typeface="Arial" panose="020B0604020202020204" pitchFamily="34" charset="0"/>
              <a:buChar char="•"/>
            </a:pPr>
            <a:r>
              <a:rPr lang="en-US" sz="2000" b="1" dirty="0" smtClean="0">
                <a:latin typeface="+mj-lt"/>
              </a:rPr>
              <a:t>Principles/Constraints.</a:t>
            </a:r>
            <a:endParaRPr lang="en-US" sz="2000" b="1" dirty="0">
              <a:latin typeface="+mj-lt"/>
            </a:endParaRPr>
          </a:p>
          <a:p>
            <a:pPr marL="342900" indent="-342900" algn="just">
              <a:buFont typeface="Arial" panose="020B0604020202020204" pitchFamily="34" charset="0"/>
              <a:buChar char="•"/>
            </a:pPr>
            <a:endParaRPr lang="en-US" sz="2000" i="1" dirty="0">
              <a:latin typeface="+mj-lt"/>
            </a:endParaRPr>
          </a:p>
          <a:p>
            <a:pPr marL="800100" lvl="1" indent="-342900" algn="just">
              <a:buFont typeface="Arial" panose="020B0604020202020204" pitchFamily="34" charset="0"/>
              <a:buChar char="•"/>
            </a:pPr>
            <a:r>
              <a:rPr lang="en-US" sz="2000" dirty="0">
                <a:solidFill>
                  <a:srgbClr val="00B0F0"/>
                </a:solidFill>
                <a:latin typeface="+mj-lt"/>
              </a:rPr>
              <a:t>Client -Server</a:t>
            </a:r>
          </a:p>
          <a:p>
            <a:pPr marL="800100" lvl="1" indent="-342900" algn="just">
              <a:buFont typeface="Arial" panose="020B0604020202020204" pitchFamily="34" charset="0"/>
              <a:buChar char="•"/>
            </a:pPr>
            <a:r>
              <a:rPr lang="en-US" sz="2000" dirty="0">
                <a:solidFill>
                  <a:srgbClr val="00B0F0"/>
                </a:solidFill>
                <a:latin typeface="+mj-lt"/>
              </a:rPr>
              <a:t>Uniform interface</a:t>
            </a:r>
          </a:p>
          <a:p>
            <a:pPr marL="800100" lvl="1" indent="-342900" algn="just">
              <a:buFont typeface="Arial" panose="020B0604020202020204" pitchFamily="34" charset="0"/>
              <a:buChar char="•"/>
            </a:pPr>
            <a:r>
              <a:rPr lang="en-US" sz="2000" dirty="0">
                <a:solidFill>
                  <a:srgbClr val="00B0F0"/>
                </a:solidFill>
                <a:latin typeface="+mj-lt"/>
              </a:rPr>
              <a:t>Stateless</a:t>
            </a:r>
          </a:p>
          <a:p>
            <a:pPr marL="800100" lvl="1" indent="-342900" algn="just">
              <a:buFont typeface="Arial" panose="020B0604020202020204" pitchFamily="34" charset="0"/>
              <a:buChar char="•"/>
            </a:pPr>
            <a:r>
              <a:rPr lang="en-US" sz="2000" dirty="0">
                <a:solidFill>
                  <a:srgbClr val="00B0F0"/>
                </a:solidFill>
                <a:latin typeface="+mj-lt"/>
              </a:rPr>
              <a:t>Cacheable</a:t>
            </a:r>
          </a:p>
          <a:p>
            <a:pPr marL="800100" lvl="1" indent="-342900" algn="just">
              <a:buFont typeface="Arial" panose="020B0604020202020204" pitchFamily="34" charset="0"/>
              <a:buChar char="•"/>
            </a:pPr>
            <a:r>
              <a:rPr lang="en-US" sz="2000" dirty="0">
                <a:solidFill>
                  <a:srgbClr val="00B0F0"/>
                </a:solidFill>
                <a:latin typeface="+mj-lt"/>
              </a:rPr>
              <a:t>Layered System</a:t>
            </a:r>
          </a:p>
          <a:p>
            <a:pPr marL="342900" indent="-342900" algn="just">
              <a:buFont typeface="Arial" panose="020B0604020202020204" pitchFamily="34" charset="0"/>
              <a:buChar char="•"/>
            </a:pPr>
            <a:endParaRPr lang="en-US" sz="2400" i="1" dirty="0">
              <a:latin typeface="+mj-lt"/>
            </a:endParaRPr>
          </a:p>
          <a:p>
            <a:pPr marL="342900" indent="-342900" algn="just">
              <a:buFont typeface="Arial" panose="020B0604020202020204" pitchFamily="34" charset="0"/>
              <a:buChar char="•"/>
            </a:pPr>
            <a:endParaRPr lang="en-US" sz="2400" i="1" dirty="0">
              <a:latin typeface="+mj-lt"/>
            </a:endParaRPr>
          </a:p>
        </p:txBody>
      </p:sp>
    </p:spTree>
    <p:extLst>
      <p:ext uri="{BB962C8B-B14F-4D97-AF65-F5344CB8AC3E}">
        <p14:creationId xmlns:p14="http://schemas.microsoft.com/office/powerpoint/2010/main" val="2039878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28</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a:solidFill>
                  <a:srgbClr val="002060"/>
                </a:solidFill>
                <a:latin typeface="+mj-lt"/>
              </a:rPr>
              <a:t>1. Client–Server </a:t>
            </a:r>
          </a:p>
        </p:txBody>
      </p:sp>
      <p:sp>
        <p:nvSpPr>
          <p:cNvPr id="5" name="Rectangle 4"/>
          <p:cNvSpPr/>
          <p:nvPr/>
        </p:nvSpPr>
        <p:spPr>
          <a:xfrm>
            <a:off x="381000" y="1828800"/>
            <a:ext cx="8134350" cy="3785652"/>
          </a:xfrm>
          <a:prstGeom prst="rect">
            <a:avLst/>
          </a:prstGeom>
        </p:spPr>
        <p:txBody>
          <a:bodyPr wrap="square">
            <a:spAutoFit/>
          </a:bodyPr>
          <a:lstStyle/>
          <a:p>
            <a:pPr marL="342900" indent="-342900" algn="just">
              <a:buFont typeface="Courier New" panose="02070309020205020404" pitchFamily="49" charset="0"/>
              <a:buChar char="o"/>
            </a:pPr>
            <a:r>
              <a:rPr lang="en-US" sz="2400" dirty="0">
                <a:latin typeface="+mj-lt"/>
              </a:rPr>
              <a:t>By separating the user interface concerns from the data storage concerns, we improve the portability of the user interface across multiple platforms and improve scalability by simplifying the server </a:t>
            </a:r>
            <a:r>
              <a:rPr lang="en-US" sz="2400" dirty="0" smtClean="0">
                <a:latin typeface="+mj-lt"/>
              </a:rPr>
              <a:t>components.</a:t>
            </a:r>
          </a:p>
          <a:p>
            <a:pPr marL="342900" indent="-342900" algn="just">
              <a:buFont typeface="Courier New" panose="02070309020205020404" pitchFamily="49" charset="0"/>
              <a:buChar char="o"/>
            </a:pPr>
            <a:endParaRPr lang="en-US" sz="2400" dirty="0" smtClean="0">
              <a:latin typeface="+mj-lt"/>
            </a:endParaRPr>
          </a:p>
          <a:p>
            <a:pPr marL="342900" indent="-342900" algn="just">
              <a:buFont typeface="Courier New" panose="02070309020205020404" pitchFamily="49" charset="0"/>
              <a:buChar char="o"/>
            </a:pPr>
            <a:r>
              <a:rPr lang="en-US" sz="2400" i="1" dirty="0" smtClean="0">
                <a:solidFill>
                  <a:srgbClr val="00B0F0"/>
                </a:solidFill>
                <a:latin typeface="+mj-lt"/>
              </a:rPr>
              <a:t>This </a:t>
            </a:r>
            <a:r>
              <a:rPr lang="en-US" sz="2400" i="1" dirty="0">
                <a:solidFill>
                  <a:srgbClr val="00B0F0"/>
                </a:solidFill>
                <a:latin typeface="+mj-lt"/>
              </a:rPr>
              <a:t>constraint essentially means that client application and server application MUST be able to evolve separately without any dependency on each other</a:t>
            </a:r>
            <a:r>
              <a:rPr lang="en-US" sz="2400" i="1" dirty="0" smtClean="0">
                <a:solidFill>
                  <a:srgbClr val="00B0F0"/>
                </a:solidFill>
                <a:latin typeface="+mj-lt"/>
              </a:rPr>
              <a:t>.</a:t>
            </a:r>
          </a:p>
          <a:p>
            <a:pPr marL="342900" indent="-342900" algn="just">
              <a:buFont typeface="Courier New" panose="02070309020205020404" pitchFamily="49" charset="0"/>
              <a:buChar char="o"/>
            </a:pPr>
            <a:endParaRPr lang="en-US" sz="2400" dirty="0" smtClean="0">
              <a:latin typeface="+mj-lt"/>
            </a:endParaRPr>
          </a:p>
          <a:p>
            <a:pPr marL="342900" indent="-342900" algn="just">
              <a:buFont typeface="Courier New" panose="02070309020205020404" pitchFamily="49" charset="0"/>
              <a:buChar char="o"/>
            </a:pPr>
            <a:r>
              <a:rPr lang="en-US" sz="2400" dirty="0" smtClean="0">
                <a:latin typeface="+mj-lt"/>
              </a:rPr>
              <a:t> </a:t>
            </a:r>
            <a:r>
              <a:rPr lang="en-US" sz="2400" dirty="0">
                <a:latin typeface="+mj-lt"/>
              </a:rPr>
              <a:t>A client should know only resource URIs, and that’s all. </a:t>
            </a:r>
          </a:p>
        </p:txBody>
      </p:sp>
    </p:spTree>
    <p:extLst>
      <p:ext uri="{BB962C8B-B14F-4D97-AF65-F5344CB8AC3E}">
        <p14:creationId xmlns:p14="http://schemas.microsoft.com/office/powerpoint/2010/main" val="12587550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29</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2. Stateless</a:t>
            </a:r>
            <a:endParaRPr lang="en-US" sz="4400" b="1" dirty="0">
              <a:solidFill>
                <a:srgbClr val="002060"/>
              </a:solidFill>
              <a:latin typeface="+mj-lt"/>
            </a:endParaRPr>
          </a:p>
        </p:txBody>
      </p:sp>
      <p:sp>
        <p:nvSpPr>
          <p:cNvPr id="5" name="Rectangle 4"/>
          <p:cNvSpPr/>
          <p:nvPr/>
        </p:nvSpPr>
        <p:spPr>
          <a:xfrm>
            <a:off x="428625" y="3066152"/>
            <a:ext cx="8134350" cy="2554545"/>
          </a:xfrm>
          <a:prstGeom prst="rect">
            <a:avLst/>
          </a:prstGeom>
        </p:spPr>
        <p:txBody>
          <a:bodyPr wrap="square">
            <a:spAutoFit/>
          </a:bodyPr>
          <a:lstStyle/>
          <a:p>
            <a:pPr marL="342900" indent="-342900" algn="just">
              <a:buFont typeface="Courier New" panose="02070309020205020404" pitchFamily="49" charset="0"/>
              <a:buChar char="o"/>
            </a:pPr>
            <a:r>
              <a:rPr lang="en-US" sz="2000" dirty="0">
                <a:latin typeface="+mj-lt"/>
              </a:rPr>
              <a:t>Statelessness means that every HTTP request happens in complete isolation. </a:t>
            </a:r>
            <a:endParaRPr lang="en-US" sz="2000" dirty="0" smtClean="0">
              <a:latin typeface="+mj-lt"/>
            </a:endParaRPr>
          </a:p>
          <a:p>
            <a:pPr marL="342900" indent="-342900" algn="just">
              <a:buFont typeface="Courier New" panose="02070309020205020404" pitchFamily="49" charset="0"/>
              <a:buChar char="o"/>
            </a:pPr>
            <a:endParaRPr lang="en-US" sz="2000" dirty="0">
              <a:latin typeface="+mj-lt"/>
            </a:endParaRPr>
          </a:p>
          <a:p>
            <a:pPr marL="342900" indent="-342900" algn="just">
              <a:buFont typeface="Courier New" panose="02070309020205020404" pitchFamily="49" charset="0"/>
              <a:buChar char="o"/>
            </a:pPr>
            <a:r>
              <a:rPr lang="en-US" sz="2000" dirty="0" smtClean="0">
                <a:latin typeface="+mj-lt"/>
              </a:rPr>
              <a:t>Each </a:t>
            </a:r>
            <a:r>
              <a:rPr lang="en-US" sz="2000" dirty="0">
                <a:latin typeface="+mj-lt"/>
              </a:rPr>
              <a:t>request from client to server must contain all of the information necessary to understand the request, and cannot take advantage of any stored context on the server. </a:t>
            </a:r>
            <a:endParaRPr lang="en-US" sz="2000" dirty="0" smtClean="0">
              <a:latin typeface="+mj-lt"/>
            </a:endParaRPr>
          </a:p>
          <a:p>
            <a:pPr marL="342900" indent="-342900" algn="just">
              <a:buFont typeface="Courier New" panose="02070309020205020404" pitchFamily="49" charset="0"/>
              <a:buChar char="o"/>
            </a:pPr>
            <a:endParaRPr lang="en-US" sz="2000" dirty="0">
              <a:latin typeface="+mj-lt"/>
            </a:endParaRPr>
          </a:p>
          <a:p>
            <a:pPr marL="342900" indent="-342900" algn="just">
              <a:buFont typeface="Courier New" panose="02070309020205020404" pitchFamily="49" charset="0"/>
              <a:buChar char="o"/>
            </a:pPr>
            <a:r>
              <a:rPr lang="en-US" sz="2000" dirty="0">
                <a:latin typeface="+mj-lt"/>
              </a:rPr>
              <a:t>Session state is therefore kept entirely on the client..</a:t>
            </a:r>
          </a:p>
        </p:txBody>
      </p:sp>
      <p:sp>
        <p:nvSpPr>
          <p:cNvPr id="4" name="Rectangle 3"/>
          <p:cNvSpPr/>
          <p:nvPr/>
        </p:nvSpPr>
        <p:spPr>
          <a:xfrm>
            <a:off x="1295400" y="2067383"/>
            <a:ext cx="6934200" cy="646331"/>
          </a:xfrm>
          <a:prstGeom prst="rect">
            <a:avLst/>
          </a:prstGeom>
        </p:spPr>
        <p:txBody>
          <a:bodyPr wrap="square">
            <a:spAutoFit/>
          </a:bodyPr>
          <a:lstStyle/>
          <a:p>
            <a:r>
              <a:rPr lang="en-US" i="1" dirty="0">
                <a:solidFill>
                  <a:srgbClr val="00B0F0"/>
                </a:solidFill>
                <a:latin typeface="+mj-lt"/>
              </a:rPr>
              <a:t>No client context shall be stored on the server between requests. The client is responsible for managing the state of the application</a:t>
            </a:r>
            <a:r>
              <a:rPr lang="en-US" i="1" dirty="0"/>
              <a:t>.</a:t>
            </a:r>
          </a:p>
        </p:txBody>
      </p:sp>
    </p:spTree>
    <p:extLst>
      <p:ext uri="{BB962C8B-B14F-4D97-AF65-F5344CB8AC3E}">
        <p14:creationId xmlns:p14="http://schemas.microsoft.com/office/powerpoint/2010/main" val="1443872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r>
              <a:rPr lang="en-US" sz="2400" dirty="0" smtClean="0">
                <a:latin typeface="+mj-lt"/>
                <a:cs typeface="Times New Roman" pitchFamily="18" charset="0"/>
              </a:rPr>
              <a:t>In </a:t>
            </a:r>
            <a:r>
              <a:rPr lang="en-US" sz="2400" dirty="0">
                <a:latin typeface="+mj-lt"/>
                <a:cs typeface="Times New Roman" pitchFamily="18" charset="0"/>
              </a:rPr>
              <a:t>1969 the Advanced Research Projects Agency (ARPA), working for the US department of defense, developed ARPANET (Advanced Research Projects Agency Network).</a:t>
            </a:r>
          </a:p>
          <a:p>
            <a:pPr algn="just"/>
            <a:r>
              <a:rPr lang="en-US" sz="2400" dirty="0" smtClean="0">
                <a:latin typeface="+mj-lt"/>
                <a:cs typeface="Times New Roman" pitchFamily="18" charset="0"/>
              </a:rPr>
              <a:t> </a:t>
            </a:r>
            <a:r>
              <a:rPr lang="en-US" sz="2400" dirty="0">
                <a:latin typeface="+mj-lt"/>
                <a:cs typeface="Times New Roman" pitchFamily="18" charset="0"/>
              </a:rPr>
              <a:t>ARPANET used NCP (Network Control Protocol) and originally connected </a:t>
            </a:r>
            <a:r>
              <a:rPr lang="en-US" sz="2400" i="1" dirty="0">
                <a:latin typeface="+mj-lt"/>
                <a:cs typeface="Times New Roman" pitchFamily="18" charset="0"/>
              </a:rPr>
              <a:t>US research centers and universities</a:t>
            </a:r>
            <a:r>
              <a:rPr lang="en-US" sz="2400" dirty="0">
                <a:latin typeface="+mj-lt"/>
                <a:cs typeface="Times New Roman" pitchFamily="18" charset="0"/>
              </a:rPr>
              <a:t>.</a:t>
            </a:r>
          </a:p>
          <a:p>
            <a:pPr algn="just"/>
            <a:r>
              <a:rPr lang="en-US" sz="2400" dirty="0" smtClean="0">
                <a:latin typeface="+mj-lt"/>
                <a:cs typeface="Times New Roman" pitchFamily="18" charset="0"/>
              </a:rPr>
              <a:t>Later expanded </a:t>
            </a:r>
            <a:r>
              <a:rPr lang="en-US" sz="2400" dirty="0">
                <a:latin typeface="+mj-lt"/>
                <a:cs typeface="Times New Roman" pitchFamily="18" charset="0"/>
              </a:rPr>
              <a:t>to include other government sectors, more universities, and international hosts (Wikipedia 2016</a:t>
            </a:r>
            <a:r>
              <a:rPr lang="en-US" sz="2400" dirty="0" smtClean="0">
                <a:latin typeface="+mj-lt"/>
                <a:cs typeface="Times New Roman" pitchFamily="18" charset="0"/>
              </a:rPr>
              <a:t>).</a:t>
            </a:r>
          </a:p>
          <a:p>
            <a:pPr algn="just"/>
            <a:r>
              <a:rPr lang="en-US" sz="2400" b="1" i="1" dirty="0" smtClean="0">
                <a:latin typeface="+mj-lt"/>
                <a:cs typeface="Times New Roman" pitchFamily="18" charset="0"/>
              </a:rPr>
              <a:t> </a:t>
            </a:r>
            <a:r>
              <a:rPr lang="en-US" sz="2400" b="1" i="1" dirty="0">
                <a:latin typeface="+mj-lt"/>
                <a:cs typeface="Times New Roman" pitchFamily="18" charset="0"/>
              </a:rPr>
              <a:t>In 1981 </a:t>
            </a:r>
            <a:r>
              <a:rPr lang="en-US" sz="2400" dirty="0">
                <a:latin typeface="+mj-lt"/>
                <a:cs typeface="Times New Roman" pitchFamily="18" charset="0"/>
              </a:rPr>
              <a:t>the TCP/IP internet protocol, the replacement of NCP, was standardized, which changed ARPANET to The Internet. </a:t>
            </a:r>
          </a:p>
          <a:p>
            <a:pPr algn="just"/>
            <a:r>
              <a:rPr lang="en-US" sz="2400" dirty="0" smtClean="0">
                <a:latin typeface="+mj-lt"/>
                <a:cs typeface="Times New Roman" pitchFamily="18" charset="0"/>
              </a:rPr>
              <a:t>This </a:t>
            </a:r>
            <a:r>
              <a:rPr lang="en-US" sz="2400" dirty="0">
                <a:latin typeface="+mj-lt"/>
                <a:cs typeface="Times New Roman" pitchFamily="18" charset="0"/>
              </a:rPr>
              <a:t>allowed any computer that supported this protocol to be networked together.</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History of the Internet &amp; the Web</a:t>
            </a:r>
            <a:endParaRPr lang="en-US" sz="4400" b="1" dirty="0">
              <a:latin typeface="+mn-lt"/>
            </a:endParaRPr>
          </a:p>
        </p:txBody>
      </p:sp>
    </p:spTree>
    <p:extLst>
      <p:ext uri="{BB962C8B-B14F-4D97-AF65-F5344CB8AC3E}">
        <p14:creationId xmlns:p14="http://schemas.microsoft.com/office/powerpoint/2010/main" val="3598498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30</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2. </a:t>
            </a:r>
            <a:r>
              <a:rPr lang="en-US" sz="4400" b="1" dirty="0" smtClean="0">
                <a:solidFill>
                  <a:srgbClr val="002060"/>
                </a:solidFill>
                <a:latin typeface="+mj-lt"/>
              </a:rPr>
              <a:t>Statelessness</a:t>
            </a:r>
            <a:endParaRPr lang="en-US" sz="4400" b="1" dirty="0">
              <a:solidFill>
                <a:srgbClr val="002060"/>
              </a:solidFill>
              <a:latin typeface="+mj-lt"/>
            </a:endParaRPr>
          </a:p>
        </p:txBody>
      </p:sp>
      <p:sp>
        <p:nvSpPr>
          <p:cNvPr id="5" name="Rectangle 4"/>
          <p:cNvSpPr/>
          <p:nvPr/>
        </p:nvSpPr>
        <p:spPr>
          <a:xfrm>
            <a:off x="381000" y="1828800"/>
            <a:ext cx="8134350" cy="3477875"/>
          </a:xfrm>
          <a:prstGeom prst="rect">
            <a:avLst/>
          </a:prstGeom>
        </p:spPr>
        <p:txBody>
          <a:bodyPr wrap="square">
            <a:spAutoFit/>
          </a:bodyPr>
          <a:lstStyle/>
          <a:p>
            <a:pPr marL="342900" indent="-342900" algn="just">
              <a:buFont typeface="Courier New" panose="02070309020205020404" pitchFamily="49" charset="0"/>
              <a:buChar char="o"/>
            </a:pPr>
            <a:r>
              <a:rPr lang="en-US" sz="2000" dirty="0">
                <a:latin typeface="+mj-lt"/>
              </a:rPr>
              <a:t>Statelessness means that every HTTP request happens in complete isolation. </a:t>
            </a:r>
          </a:p>
          <a:p>
            <a:pPr marL="342900" indent="-342900" algn="just">
              <a:buFont typeface="Courier New" panose="02070309020205020404" pitchFamily="49" charset="0"/>
              <a:buChar char="o"/>
            </a:pPr>
            <a:r>
              <a:rPr lang="en-US" sz="2000" dirty="0">
                <a:latin typeface="+mj-lt"/>
              </a:rPr>
              <a:t>When the client makes an HTTP request, it includes all information necessary for the server to fulfill that request. </a:t>
            </a:r>
            <a:endParaRPr lang="en-US" sz="2000" dirty="0" smtClean="0">
              <a:latin typeface="+mj-lt"/>
            </a:endParaRPr>
          </a:p>
          <a:p>
            <a:pPr marL="342900" indent="-342900" algn="just">
              <a:buFont typeface="Courier New" panose="02070309020205020404" pitchFamily="49" charset="0"/>
              <a:buChar char="o"/>
            </a:pPr>
            <a:r>
              <a:rPr lang="en-US" sz="2000" dirty="0" smtClean="0">
                <a:latin typeface="+mj-lt"/>
              </a:rPr>
              <a:t>The </a:t>
            </a:r>
            <a:r>
              <a:rPr lang="en-US" sz="2000" dirty="0">
                <a:latin typeface="+mj-lt"/>
              </a:rPr>
              <a:t>server never relies on information from previous requests. </a:t>
            </a:r>
            <a:endParaRPr lang="en-US" sz="2000" dirty="0" smtClean="0">
              <a:latin typeface="+mj-lt"/>
            </a:endParaRPr>
          </a:p>
          <a:p>
            <a:pPr marL="342900" indent="-342900" algn="just">
              <a:buFont typeface="Courier New" panose="02070309020205020404" pitchFamily="49" charset="0"/>
              <a:buChar char="o"/>
            </a:pPr>
            <a:r>
              <a:rPr lang="en-US" sz="2000" dirty="0" smtClean="0">
                <a:latin typeface="+mj-lt"/>
              </a:rPr>
              <a:t>If </a:t>
            </a:r>
            <a:r>
              <a:rPr lang="en-US" sz="2000" dirty="0">
                <a:latin typeface="+mj-lt"/>
              </a:rPr>
              <a:t>that information was important, the client would have sent it again in this request</a:t>
            </a:r>
            <a:r>
              <a:rPr lang="en-US" sz="2000" dirty="0" smtClean="0">
                <a:latin typeface="+mj-lt"/>
              </a:rPr>
              <a:t>.</a:t>
            </a:r>
          </a:p>
          <a:p>
            <a:pPr marL="342900" indent="-342900" algn="just">
              <a:buFont typeface="Courier New" panose="02070309020205020404" pitchFamily="49" charset="0"/>
              <a:buChar char="o"/>
            </a:pPr>
            <a:r>
              <a:rPr lang="en-US" sz="2000" dirty="0" smtClean="0">
                <a:latin typeface="+mj-lt"/>
              </a:rPr>
              <a:t> </a:t>
            </a:r>
            <a:r>
              <a:rPr lang="en-US" sz="2000" dirty="0">
                <a:latin typeface="+mj-lt"/>
              </a:rPr>
              <a:t>Each request from client to server must contain all of the information necessary to understand the request, and cannot take advantage of any stored context on the server. </a:t>
            </a:r>
          </a:p>
          <a:p>
            <a:pPr marL="342900" indent="-342900" algn="just">
              <a:buFont typeface="Courier New" panose="02070309020205020404" pitchFamily="49" charset="0"/>
              <a:buChar char="o"/>
            </a:pPr>
            <a:r>
              <a:rPr lang="en-US" sz="2000" dirty="0">
                <a:latin typeface="+mj-lt"/>
              </a:rPr>
              <a:t>Session state is therefore kept entirely on the client..</a:t>
            </a:r>
          </a:p>
        </p:txBody>
      </p:sp>
      <p:sp>
        <p:nvSpPr>
          <p:cNvPr id="4" name="Rectangle 3"/>
          <p:cNvSpPr/>
          <p:nvPr/>
        </p:nvSpPr>
        <p:spPr>
          <a:xfrm>
            <a:off x="1066800" y="1063698"/>
            <a:ext cx="6934200" cy="646331"/>
          </a:xfrm>
          <a:prstGeom prst="rect">
            <a:avLst/>
          </a:prstGeom>
        </p:spPr>
        <p:txBody>
          <a:bodyPr wrap="square">
            <a:spAutoFit/>
          </a:bodyPr>
          <a:lstStyle/>
          <a:p>
            <a:r>
              <a:rPr lang="en-US" i="1" dirty="0">
                <a:solidFill>
                  <a:srgbClr val="00B0F0"/>
                </a:solidFill>
                <a:latin typeface="+mj-lt"/>
              </a:rPr>
              <a:t>No client context shall be stored on the server between requests. The client is responsible for managing the state of the application</a:t>
            </a:r>
            <a:r>
              <a:rPr lang="en-US" i="1" dirty="0"/>
              <a:t>.</a:t>
            </a:r>
          </a:p>
        </p:txBody>
      </p:sp>
    </p:spTree>
    <p:extLst>
      <p:ext uri="{BB962C8B-B14F-4D97-AF65-F5344CB8AC3E}">
        <p14:creationId xmlns:p14="http://schemas.microsoft.com/office/powerpoint/2010/main" val="3194656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31</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Statelessness </a:t>
            </a:r>
            <a:r>
              <a:rPr lang="en-US" sz="4400" b="1" dirty="0" smtClean="0">
                <a:solidFill>
                  <a:srgbClr val="002060"/>
                </a:solidFill>
                <a:latin typeface="+mj-lt"/>
              </a:rPr>
              <a:t>Example</a:t>
            </a:r>
            <a:endParaRPr lang="en-US" sz="4400" b="1" dirty="0">
              <a:solidFill>
                <a:srgbClr val="002060"/>
              </a:solidFill>
              <a:latin typeface="+mj-lt"/>
            </a:endParaRPr>
          </a:p>
        </p:txBody>
      </p:sp>
      <p:sp>
        <p:nvSpPr>
          <p:cNvPr id="5" name="Rectangle 4"/>
          <p:cNvSpPr/>
          <p:nvPr/>
        </p:nvSpPr>
        <p:spPr>
          <a:xfrm>
            <a:off x="381000" y="1828800"/>
            <a:ext cx="8134350" cy="3477875"/>
          </a:xfrm>
          <a:prstGeom prst="rect">
            <a:avLst/>
          </a:prstGeom>
        </p:spPr>
        <p:txBody>
          <a:bodyPr wrap="square">
            <a:spAutoFit/>
          </a:bodyPr>
          <a:lstStyle/>
          <a:p>
            <a:pPr marL="342900" indent="-342900" algn="just">
              <a:buFont typeface="Courier New" panose="02070309020205020404" pitchFamily="49" charset="0"/>
              <a:buChar char="o"/>
            </a:pPr>
            <a:r>
              <a:rPr lang="en-US" sz="2800" dirty="0">
                <a:latin typeface="+mj-lt"/>
              </a:rPr>
              <a:t> </a:t>
            </a:r>
            <a:r>
              <a:rPr lang="en-US" sz="2400" i="1" dirty="0">
                <a:solidFill>
                  <a:srgbClr val="00B0F0"/>
                </a:solidFill>
                <a:latin typeface="+mj-lt"/>
              </a:rPr>
              <a:t>If a person is adding items to his cart in shopping website, the state of the cart should be stored at the clients side only.</a:t>
            </a:r>
          </a:p>
          <a:p>
            <a:pPr marL="342900" indent="-342900" algn="just">
              <a:buFont typeface="Courier New" panose="02070309020205020404" pitchFamily="49" charset="0"/>
              <a:buChar char="o"/>
            </a:pPr>
            <a:endParaRPr lang="en-US" sz="2400" i="1" dirty="0">
              <a:solidFill>
                <a:srgbClr val="00B0F0"/>
              </a:solidFill>
              <a:latin typeface="+mj-lt"/>
            </a:endParaRPr>
          </a:p>
          <a:p>
            <a:pPr marL="342900" indent="-342900" algn="just">
              <a:buFont typeface="Courier New" panose="02070309020205020404" pitchFamily="49" charset="0"/>
              <a:buChar char="o"/>
            </a:pPr>
            <a:r>
              <a:rPr lang="en-US" sz="2400" i="1" dirty="0">
                <a:solidFill>
                  <a:srgbClr val="00B0F0"/>
                </a:solidFill>
                <a:latin typeface="+mj-lt"/>
              </a:rPr>
              <a:t>And this state of the cart has to be sent from the client to the server whenever required</a:t>
            </a:r>
          </a:p>
          <a:p>
            <a:pPr marL="342900" indent="-342900" algn="just">
              <a:buFont typeface="Courier New" panose="02070309020205020404" pitchFamily="49" charset="0"/>
              <a:buChar char="o"/>
            </a:pPr>
            <a:endParaRPr lang="en-US" sz="2400" i="1" dirty="0">
              <a:solidFill>
                <a:srgbClr val="00B0F0"/>
              </a:solidFill>
              <a:latin typeface="+mj-lt"/>
            </a:endParaRPr>
          </a:p>
          <a:p>
            <a:pPr marL="342900" indent="-342900" algn="just">
              <a:buFont typeface="Courier New" panose="02070309020205020404" pitchFamily="49" charset="0"/>
              <a:buChar char="o"/>
            </a:pPr>
            <a:r>
              <a:rPr lang="en-US" sz="2400" i="1" dirty="0">
                <a:solidFill>
                  <a:srgbClr val="00B0F0"/>
                </a:solidFill>
                <a:latin typeface="+mj-lt"/>
              </a:rPr>
              <a:t>Because the server does not have the overhead of storing or maintaining the session, statelessness  improves the web service performance</a:t>
            </a:r>
          </a:p>
        </p:txBody>
      </p:sp>
    </p:spTree>
    <p:extLst>
      <p:ext uri="{BB962C8B-B14F-4D97-AF65-F5344CB8AC3E}">
        <p14:creationId xmlns:p14="http://schemas.microsoft.com/office/powerpoint/2010/main" val="2473348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32</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3.Caching</a:t>
            </a:r>
            <a:endParaRPr lang="en-US" sz="4400" b="1" dirty="0">
              <a:solidFill>
                <a:srgbClr val="002060"/>
              </a:solidFill>
              <a:latin typeface="+mj-lt"/>
            </a:endParaRPr>
          </a:p>
        </p:txBody>
      </p:sp>
      <p:sp>
        <p:nvSpPr>
          <p:cNvPr id="5" name="Rectangle 4"/>
          <p:cNvSpPr/>
          <p:nvPr/>
        </p:nvSpPr>
        <p:spPr>
          <a:xfrm>
            <a:off x="342900" y="1447800"/>
            <a:ext cx="8305800" cy="4154984"/>
          </a:xfrm>
          <a:prstGeom prst="rect">
            <a:avLst/>
          </a:prstGeom>
        </p:spPr>
        <p:txBody>
          <a:bodyPr wrap="square">
            <a:spAutoFit/>
          </a:bodyPr>
          <a:lstStyle/>
          <a:p>
            <a:pPr marL="342900" indent="-342900" algn="just">
              <a:buFont typeface="Courier New" panose="02070309020205020404" pitchFamily="49" charset="0"/>
              <a:buChar char="o"/>
            </a:pPr>
            <a:r>
              <a:rPr lang="en-US" sz="2200" i="1" dirty="0">
                <a:latin typeface="+mj-lt"/>
              </a:rPr>
              <a:t>Caching is the ability to store copies of frequently accessed data in several places along the request-response path. </a:t>
            </a:r>
          </a:p>
          <a:p>
            <a:pPr marL="342900" indent="-342900" algn="just">
              <a:buFont typeface="Courier New" panose="02070309020205020404" pitchFamily="49" charset="0"/>
              <a:buChar char="o"/>
            </a:pPr>
            <a:endParaRPr lang="en-US" sz="2200" dirty="0">
              <a:latin typeface="+mj-lt"/>
            </a:endParaRPr>
          </a:p>
          <a:p>
            <a:pPr marL="342900" indent="-342900" algn="just">
              <a:buFont typeface="Courier New" panose="02070309020205020404" pitchFamily="49" charset="0"/>
              <a:buChar char="o"/>
            </a:pPr>
            <a:r>
              <a:rPr lang="en-US" sz="2200" dirty="0">
                <a:latin typeface="+mj-lt"/>
              </a:rPr>
              <a:t>When a consumer requests a resource representation, the request goes through a cache or a series of caches (local cache, proxy cache or reverse proxy) toward the service hosting the resource. </a:t>
            </a:r>
          </a:p>
          <a:p>
            <a:pPr marL="342900" indent="-342900" algn="just">
              <a:buFont typeface="Courier New" panose="02070309020205020404" pitchFamily="49" charset="0"/>
              <a:buChar char="o"/>
            </a:pPr>
            <a:endParaRPr lang="en-US" sz="2200" dirty="0">
              <a:latin typeface="+mj-lt"/>
            </a:endParaRPr>
          </a:p>
          <a:p>
            <a:pPr marL="342900" indent="-342900" algn="just">
              <a:buFont typeface="Courier New" panose="02070309020205020404" pitchFamily="49" charset="0"/>
              <a:buChar char="o"/>
            </a:pPr>
            <a:r>
              <a:rPr lang="en-US" sz="2200" dirty="0">
                <a:latin typeface="+mj-lt"/>
              </a:rPr>
              <a:t>If any of the caches along the request path has a fresh copy of the requested representation, it uses that copy to satisfy the request. </a:t>
            </a:r>
          </a:p>
          <a:p>
            <a:pPr marL="342900" indent="-342900" algn="just">
              <a:buFont typeface="Courier New" panose="02070309020205020404" pitchFamily="49" charset="0"/>
              <a:buChar char="o"/>
            </a:pPr>
            <a:endParaRPr lang="en-US" sz="2200" dirty="0">
              <a:latin typeface="+mj-lt"/>
            </a:endParaRPr>
          </a:p>
          <a:p>
            <a:pPr marL="342900" indent="-342900" algn="just">
              <a:buFont typeface="Courier New" panose="02070309020205020404" pitchFamily="49" charset="0"/>
              <a:buChar char="o"/>
            </a:pPr>
            <a:r>
              <a:rPr lang="en-US" sz="2200" dirty="0">
                <a:latin typeface="+mj-lt"/>
              </a:rPr>
              <a:t>If none of the caches can satisfy the request, the request travels all the way to the service (or origin server as it is formally known).</a:t>
            </a:r>
          </a:p>
        </p:txBody>
      </p:sp>
    </p:spTree>
    <p:extLst>
      <p:ext uri="{BB962C8B-B14F-4D97-AF65-F5344CB8AC3E}">
        <p14:creationId xmlns:p14="http://schemas.microsoft.com/office/powerpoint/2010/main" val="1061147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33</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3.Caching(cont.)</a:t>
            </a:r>
            <a:endParaRPr lang="en-US" sz="4400" b="1" dirty="0">
              <a:solidFill>
                <a:srgbClr val="002060"/>
              </a:solidFill>
              <a:latin typeface="+mj-lt"/>
            </a:endParaRPr>
          </a:p>
        </p:txBody>
      </p:sp>
      <p:sp>
        <p:nvSpPr>
          <p:cNvPr id="5" name="Rectangle 4"/>
          <p:cNvSpPr/>
          <p:nvPr/>
        </p:nvSpPr>
        <p:spPr>
          <a:xfrm>
            <a:off x="533400" y="2286000"/>
            <a:ext cx="8305800" cy="1261884"/>
          </a:xfrm>
          <a:prstGeom prst="rect">
            <a:avLst/>
          </a:prstGeom>
        </p:spPr>
        <p:txBody>
          <a:bodyPr wrap="square">
            <a:spAutoFit/>
          </a:bodyPr>
          <a:lstStyle/>
          <a:p>
            <a:pPr marL="342900" indent="-342900" algn="just">
              <a:buFont typeface="Courier New" panose="02070309020205020404" pitchFamily="49" charset="0"/>
              <a:buChar char="o"/>
            </a:pPr>
            <a:r>
              <a:rPr lang="en-US" sz="2400" i="1" dirty="0">
                <a:solidFill>
                  <a:srgbClr val="00B0F0"/>
                </a:solidFill>
                <a:latin typeface="+mj-lt"/>
              </a:rPr>
              <a:t>Well-managed caching partially or completely eliminates some client-server interactions, further improving scalability and performance</a:t>
            </a:r>
            <a:r>
              <a:rPr lang="en-US" sz="2800" i="1" dirty="0">
                <a:latin typeface="+mj-lt"/>
              </a:rPr>
              <a:t>.</a:t>
            </a:r>
          </a:p>
        </p:txBody>
      </p:sp>
    </p:spTree>
    <p:extLst>
      <p:ext uri="{BB962C8B-B14F-4D97-AF65-F5344CB8AC3E}">
        <p14:creationId xmlns:p14="http://schemas.microsoft.com/office/powerpoint/2010/main" val="1256010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34</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Caching Benefits</a:t>
            </a:r>
            <a:endParaRPr lang="en-US" sz="4400" b="1" dirty="0">
              <a:solidFill>
                <a:srgbClr val="002060"/>
              </a:solidFill>
              <a:latin typeface="+mj-lt"/>
            </a:endParaRPr>
          </a:p>
        </p:txBody>
      </p:sp>
      <p:sp>
        <p:nvSpPr>
          <p:cNvPr id="5" name="Rectangle 4"/>
          <p:cNvSpPr/>
          <p:nvPr/>
        </p:nvSpPr>
        <p:spPr>
          <a:xfrm>
            <a:off x="685800" y="1981200"/>
            <a:ext cx="8305800" cy="2462213"/>
          </a:xfrm>
          <a:prstGeom prst="rect">
            <a:avLst/>
          </a:prstGeom>
        </p:spPr>
        <p:txBody>
          <a:bodyPr wrap="square">
            <a:spAutoFit/>
          </a:bodyPr>
          <a:lstStyle/>
          <a:p>
            <a:pPr marL="342900" indent="-342900" algn="just">
              <a:buFont typeface="Courier New" panose="02070309020205020404" pitchFamily="49" charset="0"/>
              <a:buChar char="o"/>
            </a:pPr>
            <a:r>
              <a:rPr lang="en-US" sz="2200" dirty="0">
                <a:latin typeface="+mj-lt"/>
              </a:rPr>
              <a:t>Optimizing the network using caching improves the overall quality-of-service in following ways:</a:t>
            </a:r>
          </a:p>
          <a:p>
            <a:pPr marL="342900" indent="-342900" algn="just">
              <a:buFont typeface="Courier New" panose="02070309020205020404" pitchFamily="49" charset="0"/>
              <a:buChar char="o"/>
            </a:pPr>
            <a:endParaRPr lang="en-US" sz="2200" dirty="0">
              <a:latin typeface="+mj-lt"/>
            </a:endParaRPr>
          </a:p>
          <a:p>
            <a:pPr marL="800100" lvl="1" indent="-342900" algn="just">
              <a:buFont typeface="Courier New" panose="02070309020205020404" pitchFamily="49" charset="0"/>
              <a:buChar char="o"/>
            </a:pPr>
            <a:r>
              <a:rPr lang="en-US" sz="2200" dirty="0">
                <a:latin typeface="+mj-lt"/>
              </a:rPr>
              <a:t>Reduce bandwidth</a:t>
            </a:r>
          </a:p>
          <a:p>
            <a:pPr marL="800100" lvl="1" indent="-342900" algn="just">
              <a:buFont typeface="Courier New" panose="02070309020205020404" pitchFamily="49" charset="0"/>
              <a:buChar char="o"/>
            </a:pPr>
            <a:r>
              <a:rPr lang="en-US" sz="2200" dirty="0">
                <a:latin typeface="+mj-lt"/>
              </a:rPr>
              <a:t>Reduce latency</a:t>
            </a:r>
          </a:p>
          <a:p>
            <a:pPr marL="800100" lvl="1" indent="-342900" algn="just">
              <a:buFont typeface="Courier New" panose="02070309020205020404" pitchFamily="49" charset="0"/>
              <a:buChar char="o"/>
            </a:pPr>
            <a:r>
              <a:rPr lang="en-US" sz="2200" dirty="0">
                <a:latin typeface="+mj-lt"/>
              </a:rPr>
              <a:t>Reduce load on servers</a:t>
            </a:r>
          </a:p>
          <a:p>
            <a:pPr marL="800100" lvl="1" indent="-342900" algn="just">
              <a:buFont typeface="Courier New" panose="02070309020205020404" pitchFamily="49" charset="0"/>
              <a:buChar char="o"/>
            </a:pPr>
            <a:r>
              <a:rPr lang="en-US" sz="2200" dirty="0">
                <a:latin typeface="+mj-lt"/>
              </a:rPr>
              <a:t>Hide network failures</a:t>
            </a:r>
          </a:p>
        </p:txBody>
      </p:sp>
    </p:spTree>
    <p:extLst>
      <p:ext uri="{BB962C8B-B14F-4D97-AF65-F5344CB8AC3E}">
        <p14:creationId xmlns:p14="http://schemas.microsoft.com/office/powerpoint/2010/main" val="1683121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35</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Uniform Interface</a:t>
            </a:r>
            <a:endParaRPr lang="en-US" sz="4400" b="1" dirty="0">
              <a:solidFill>
                <a:srgbClr val="002060"/>
              </a:solidFill>
              <a:latin typeface="+mj-lt"/>
            </a:endParaRPr>
          </a:p>
        </p:txBody>
      </p:sp>
      <p:sp>
        <p:nvSpPr>
          <p:cNvPr id="5" name="Rectangle 4"/>
          <p:cNvSpPr/>
          <p:nvPr/>
        </p:nvSpPr>
        <p:spPr>
          <a:xfrm>
            <a:off x="457200" y="1905000"/>
            <a:ext cx="8382000" cy="3477875"/>
          </a:xfrm>
          <a:prstGeom prst="rect">
            <a:avLst/>
          </a:prstGeom>
        </p:spPr>
        <p:txBody>
          <a:bodyPr wrap="square">
            <a:spAutoFit/>
          </a:bodyPr>
          <a:lstStyle/>
          <a:p>
            <a:pPr marL="342900" indent="-342900" algn="just">
              <a:buFont typeface="Courier New" panose="02070309020205020404" pitchFamily="49" charset="0"/>
              <a:buChar char="o"/>
            </a:pPr>
            <a:r>
              <a:rPr lang="en-US" sz="2200" dirty="0">
                <a:latin typeface="+mj-lt"/>
              </a:rPr>
              <a:t>In order to obtain a uniform interface, multiple architectural constraints are needed to guide the behavior of components. </a:t>
            </a:r>
          </a:p>
          <a:p>
            <a:pPr marL="342900" indent="-342900" algn="just">
              <a:buFont typeface="Courier New" panose="02070309020205020404" pitchFamily="49" charset="0"/>
              <a:buChar char="o"/>
            </a:pPr>
            <a:endParaRPr lang="en-US" sz="2200" dirty="0">
              <a:latin typeface="+mj-lt"/>
            </a:endParaRPr>
          </a:p>
          <a:p>
            <a:pPr marL="342900" indent="-342900" algn="just">
              <a:buFont typeface="Courier New" panose="02070309020205020404" pitchFamily="49" charset="0"/>
              <a:buChar char="o"/>
            </a:pPr>
            <a:r>
              <a:rPr lang="en-US" sz="2200" dirty="0">
                <a:latin typeface="+mj-lt"/>
              </a:rPr>
              <a:t>RESTful basically works on the HTTP web layer and uses the below key verbs </a:t>
            </a:r>
            <a:r>
              <a:rPr lang="en-US" sz="2200" dirty="0" smtClean="0">
                <a:latin typeface="+mj-lt"/>
              </a:rPr>
              <a:t>or interfaces to </a:t>
            </a:r>
            <a:r>
              <a:rPr lang="en-US" sz="2200" dirty="0">
                <a:latin typeface="+mj-lt"/>
              </a:rPr>
              <a:t>work with resources on the server</a:t>
            </a:r>
          </a:p>
          <a:p>
            <a:pPr marL="800100" lvl="1" indent="-342900" algn="just">
              <a:buFont typeface="Courier New" panose="02070309020205020404" pitchFamily="49" charset="0"/>
              <a:buChar char="o"/>
            </a:pPr>
            <a:r>
              <a:rPr lang="en-US" sz="2200" dirty="0">
                <a:latin typeface="+mj-lt"/>
              </a:rPr>
              <a:t>POST - To create a resource on the server</a:t>
            </a:r>
          </a:p>
          <a:p>
            <a:pPr marL="800100" lvl="1" indent="-342900" algn="just">
              <a:buFont typeface="Courier New" panose="02070309020205020404" pitchFamily="49" charset="0"/>
              <a:buChar char="o"/>
            </a:pPr>
            <a:r>
              <a:rPr lang="en-US" sz="2200" dirty="0">
                <a:latin typeface="+mj-lt"/>
              </a:rPr>
              <a:t>GET - To retrieve a resource from the server</a:t>
            </a:r>
          </a:p>
          <a:p>
            <a:pPr marL="800100" lvl="1" indent="-342900" algn="just">
              <a:buFont typeface="Courier New" panose="02070309020205020404" pitchFamily="49" charset="0"/>
              <a:buChar char="o"/>
            </a:pPr>
            <a:r>
              <a:rPr lang="en-US" sz="2200" dirty="0">
                <a:latin typeface="+mj-lt"/>
              </a:rPr>
              <a:t>PUT - To change the state of a resource or to update it</a:t>
            </a:r>
          </a:p>
          <a:p>
            <a:pPr marL="800100" lvl="1" indent="-342900" algn="just">
              <a:buFont typeface="Courier New" panose="02070309020205020404" pitchFamily="49" charset="0"/>
              <a:buChar char="o"/>
            </a:pPr>
            <a:r>
              <a:rPr lang="en-US" sz="2200" dirty="0">
                <a:latin typeface="+mj-lt"/>
              </a:rPr>
              <a:t>DELETE - To remove or delete a resource from the server</a:t>
            </a:r>
          </a:p>
          <a:p>
            <a:pPr marL="342900" indent="-342900" algn="just">
              <a:buFont typeface="Courier New" panose="02070309020205020404" pitchFamily="49" charset="0"/>
              <a:buChar char="o"/>
            </a:pPr>
            <a:endParaRPr lang="en-US" sz="2200" dirty="0">
              <a:latin typeface="+mj-lt"/>
            </a:endParaRPr>
          </a:p>
        </p:txBody>
      </p:sp>
    </p:spTree>
    <p:extLst>
      <p:ext uri="{BB962C8B-B14F-4D97-AF65-F5344CB8AC3E}">
        <p14:creationId xmlns:p14="http://schemas.microsoft.com/office/powerpoint/2010/main" val="1542689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36</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Uniform Interface(cont.)</a:t>
            </a:r>
            <a:endParaRPr lang="en-US" sz="4400" b="1" dirty="0">
              <a:solidFill>
                <a:srgbClr val="002060"/>
              </a:solidFill>
              <a:latin typeface="+mj-lt"/>
            </a:endParaRPr>
          </a:p>
        </p:txBody>
      </p:sp>
      <p:sp>
        <p:nvSpPr>
          <p:cNvPr id="5" name="Rectangle 4"/>
          <p:cNvSpPr/>
          <p:nvPr/>
        </p:nvSpPr>
        <p:spPr>
          <a:xfrm>
            <a:off x="304800" y="1905000"/>
            <a:ext cx="8382000" cy="2462213"/>
          </a:xfrm>
          <a:prstGeom prst="rect">
            <a:avLst/>
          </a:prstGeom>
        </p:spPr>
        <p:txBody>
          <a:bodyPr wrap="square">
            <a:spAutoFit/>
          </a:bodyPr>
          <a:lstStyle/>
          <a:p>
            <a:pPr marL="342900" indent="-342900" algn="just">
              <a:buFont typeface="Courier New" panose="02070309020205020404" pitchFamily="49" charset="0"/>
              <a:buChar char="o"/>
            </a:pPr>
            <a:r>
              <a:rPr lang="en-US" sz="2200" dirty="0">
                <a:latin typeface="+mj-lt"/>
              </a:rPr>
              <a:t>Also, the resource representations across system should follow certain guidelines such as naming conventions, link formats or data format </a:t>
            </a:r>
            <a:r>
              <a:rPr lang="en-US" sz="2200" i="1" dirty="0">
                <a:latin typeface="+mj-lt"/>
              </a:rPr>
              <a:t>(xml or/and json).</a:t>
            </a:r>
          </a:p>
          <a:p>
            <a:pPr marL="342900" indent="-342900" algn="just">
              <a:buFont typeface="Courier New" panose="02070309020205020404" pitchFamily="49" charset="0"/>
              <a:buChar char="o"/>
            </a:pPr>
            <a:endParaRPr lang="en-US" sz="2200" i="1" dirty="0">
              <a:latin typeface="+mj-lt"/>
            </a:endParaRPr>
          </a:p>
          <a:p>
            <a:pPr marL="342900" indent="-342900" algn="just">
              <a:buFont typeface="Courier New" panose="02070309020205020404" pitchFamily="49" charset="0"/>
              <a:buChar char="o"/>
            </a:pPr>
            <a:r>
              <a:rPr lang="en-US" sz="2200" dirty="0">
                <a:latin typeface="+mj-lt"/>
              </a:rPr>
              <a:t>All resources should be accessible through a common approach such as </a:t>
            </a:r>
            <a:r>
              <a:rPr lang="en-US" sz="2200" i="1" dirty="0">
                <a:latin typeface="+mj-lt"/>
              </a:rPr>
              <a:t>HTTP GET </a:t>
            </a:r>
            <a:r>
              <a:rPr lang="en-US" sz="2200" dirty="0">
                <a:latin typeface="+mj-lt"/>
              </a:rPr>
              <a:t>and similarly modified using a consistent approach.</a:t>
            </a:r>
          </a:p>
          <a:p>
            <a:pPr marL="342900" indent="-342900" algn="just">
              <a:buFont typeface="Courier New" panose="02070309020205020404" pitchFamily="49" charset="0"/>
              <a:buChar char="o"/>
            </a:pPr>
            <a:endParaRPr lang="en-US" sz="2200" dirty="0">
              <a:latin typeface="+mj-lt"/>
            </a:endParaRPr>
          </a:p>
        </p:txBody>
      </p:sp>
    </p:spTree>
    <p:extLst>
      <p:ext uri="{BB962C8B-B14F-4D97-AF65-F5344CB8AC3E}">
        <p14:creationId xmlns:p14="http://schemas.microsoft.com/office/powerpoint/2010/main" val="2858070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37</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a:solidFill>
                  <a:srgbClr val="002060"/>
                </a:solidFill>
                <a:latin typeface="+mj-lt"/>
              </a:rPr>
              <a:t>Layered system</a:t>
            </a:r>
          </a:p>
        </p:txBody>
      </p:sp>
      <p:sp>
        <p:nvSpPr>
          <p:cNvPr id="5" name="Rectangle 4"/>
          <p:cNvSpPr/>
          <p:nvPr/>
        </p:nvSpPr>
        <p:spPr>
          <a:xfrm>
            <a:off x="304800" y="1905000"/>
            <a:ext cx="8382000" cy="3477875"/>
          </a:xfrm>
          <a:prstGeom prst="rect">
            <a:avLst/>
          </a:prstGeom>
        </p:spPr>
        <p:txBody>
          <a:bodyPr wrap="square">
            <a:spAutoFit/>
          </a:bodyPr>
          <a:lstStyle/>
          <a:p>
            <a:pPr marL="342900" indent="-342900" algn="just">
              <a:buFont typeface="Courier New" panose="02070309020205020404" pitchFamily="49" charset="0"/>
              <a:buChar char="o"/>
            </a:pPr>
            <a:r>
              <a:rPr lang="en-US" sz="2200" i="1" dirty="0">
                <a:latin typeface="+mj-lt"/>
              </a:rPr>
              <a:t>The layered system style allows an architecture to be composed of hierarchical layers by constraining component behavior such that each component cannot “see” beyond the immediate layer with which they are interacting. </a:t>
            </a:r>
          </a:p>
          <a:p>
            <a:pPr marL="342900" indent="-342900" algn="just">
              <a:buFont typeface="Courier New" panose="02070309020205020404" pitchFamily="49" charset="0"/>
              <a:buChar char="o"/>
            </a:pPr>
            <a:endParaRPr lang="en-US" sz="2200" dirty="0" smtClean="0">
              <a:latin typeface="+mj-lt"/>
            </a:endParaRPr>
          </a:p>
          <a:p>
            <a:pPr marL="342900" indent="-342900" algn="just">
              <a:buFont typeface="Courier New" panose="02070309020205020404" pitchFamily="49" charset="0"/>
              <a:buChar char="o"/>
            </a:pPr>
            <a:r>
              <a:rPr lang="en-US" sz="2200" dirty="0" smtClean="0">
                <a:latin typeface="+mj-lt"/>
              </a:rPr>
              <a:t>REST </a:t>
            </a:r>
            <a:r>
              <a:rPr lang="en-US" sz="2200" dirty="0">
                <a:latin typeface="+mj-lt"/>
              </a:rPr>
              <a:t>allows you to use a layered system architecture where you deploy the APIs on server A, and store data on server B and authenticate requests in Server C, for example. A client cannot ordinarily tell whether it is connected directly to the end server or an intermediary along the way.</a:t>
            </a:r>
          </a:p>
        </p:txBody>
      </p:sp>
    </p:spTree>
    <p:extLst>
      <p:ext uri="{BB962C8B-B14F-4D97-AF65-F5344CB8AC3E}">
        <p14:creationId xmlns:p14="http://schemas.microsoft.com/office/powerpoint/2010/main" val="217690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509713"/>
            <a:ext cx="7772400" cy="5029200"/>
          </a:xfrm>
        </p:spPr>
        <p:txBody>
          <a:bodyPr>
            <a:normAutofit/>
          </a:bodyPr>
          <a:lstStyle/>
          <a:p>
            <a:pPr algn="just"/>
            <a:r>
              <a:rPr lang="en-US" sz="2400" dirty="0" smtClean="0">
                <a:solidFill>
                  <a:srgbClr val="FF0000"/>
                </a:solidFill>
                <a:latin typeface="+mj-lt"/>
                <a:cs typeface="Times New Roman" pitchFamily="18" charset="0"/>
              </a:rPr>
              <a:t>a </a:t>
            </a:r>
            <a:r>
              <a:rPr lang="en-US" sz="2400" dirty="0">
                <a:solidFill>
                  <a:srgbClr val="FF0000"/>
                </a:solidFill>
                <a:latin typeface="+mj-lt"/>
                <a:cs typeface="Times New Roman" pitchFamily="18" charset="0"/>
              </a:rPr>
              <a:t>structured framework </a:t>
            </a:r>
            <a:r>
              <a:rPr lang="en-US" sz="2400" dirty="0">
                <a:latin typeface="+mj-lt"/>
                <a:cs typeface="Times New Roman" pitchFamily="18" charset="0"/>
              </a:rPr>
              <a:t>used to </a:t>
            </a:r>
            <a:r>
              <a:rPr lang="en-US" sz="2400" dirty="0">
                <a:solidFill>
                  <a:srgbClr val="FF0000"/>
                </a:solidFill>
                <a:latin typeface="+mj-lt"/>
                <a:cs typeface="Times New Roman" pitchFamily="18" charset="0"/>
              </a:rPr>
              <a:t>conceptualize software </a:t>
            </a:r>
            <a:r>
              <a:rPr lang="en-US" sz="2400" dirty="0">
                <a:latin typeface="+mj-lt"/>
                <a:cs typeface="Times New Roman" pitchFamily="18" charset="0"/>
              </a:rPr>
              <a:t>elements, relationships and properties</a:t>
            </a:r>
            <a:r>
              <a:rPr lang="en-US" sz="2400" dirty="0" smtClean="0">
                <a:latin typeface="+mj-lt"/>
                <a:cs typeface="Times New Roman" pitchFamily="18" charset="0"/>
              </a:rPr>
              <a:t>.</a:t>
            </a:r>
          </a:p>
          <a:p>
            <a:pPr algn="just"/>
            <a:endParaRPr lang="en-US" sz="2400" dirty="0">
              <a:latin typeface="+mj-lt"/>
              <a:cs typeface="Times New Roman" pitchFamily="18" charset="0"/>
            </a:endParaRPr>
          </a:p>
          <a:p>
            <a:pPr algn="just"/>
            <a:r>
              <a:rPr lang="en-US" sz="2400" dirty="0" smtClean="0">
                <a:latin typeface="+mj-lt"/>
                <a:cs typeface="Times New Roman" pitchFamily="18" charset="0"/>
              </a:rPr>
              <a:t>A structure that describes software's  </a:t>
            </a:r>
            <a:r>
              <a:rPr lang="en-US" sz="2400" dirty="0">
                <a:solidFill>
                  <a:srgbClr val="FF0000"/>
                </a:solidFill>
                <a:latin typeface="+mj-lt"/>
                <a:cs typeface="Times New Roman" pitchFamily="18" charset="0"/>
              </a:rPr>
              <a:t>major components</a:t>
            </a:r>
            <a:r>
              <a:rPr lang="en-US" sz="2400" dirty="0">
                <a:latin typeface="+mj-lt"/>
                <a:cs typeface="Times New Roman" pitchFamily="18" charset="0"/>
              </a:rPr>
              <a:t>, </a:t>
            </a:r>
            <a:r>
              <a:rPr lang="en-US" sz="2400" dirty="0">
                <a:solidFill>
                  <a:srgbClr val="FF0000"/>
                </a:solidFill>
                <a:latin typeface="+mj-lt"/>
                <a:cs typeface="Times New Roman" pitchFamily="18" charset="0"/>
              </a:rPr>
              <a:t>their relationships </a:t>
            </a:r>
            <a:r>
              <a:rPr lang="en-US" sz="2400" dirty="0">
                <a:latin typeface="+mj-lt"/>
                <a:cs typeface="Times New Roman" pitchFamily="18" charset="0"/>
              </a:rPr>
              <a:t>(structures), and how </a:t>
            </a:r>
            <a:r>
              <a:rPr lang="en-US" sz="2400" dirty="0">
                <a:solidFill>
                  <a:srgbClr val="FF0000"/>
                </a:solidFill>
                <a:latin typeface="+mj-lt"/>
                <a:cs typeface="Times New Roman" pitchFamily="18" charset="0"/>
              </a:rPr>
              <a:t>they interact </a:t>
            </a:r>
            <a:r>
              <a:rPr lang="en-US" sz="2400" dirty="0">
                <a:latin typeface="+mj-lt"/>
                <a:cs typeface="Times New Roman" pitchFamily="18" charset="0"/>
              </a:rPr>
              <a:t>with each other. </a:t>
            </a:r>
            <a:endParaRPr lang="en-US" sz="2400" dirty="0" smtClean="0">
              <a:latin typeface="+mj-lt"/>
              <a:cs typeface="Times New Roman" pitchFamily="18" charset="0"/>
            </a:endParaRPr>
          </a:p>
          <a:p>
            <a:pPr algn="just"/>
            <a:endParaRPr lang="en-US" sz="2400" dirty="0" smtClean="0">
              <a:latin typeface="+mj-lt"/>
              <a:cs typeface="Times New Roman" pitchFamily="18" charset="0"/>
            </a:endParaRPr>
          </a:p>
          <a:p>
            <a:pPr algn="just"/>
            <a:r>
              <a:rPr lang="en-US" sz="2400" dirty="0" smtClean="0">
                <a:latin typeface="+mj-lt"/>
                <a:cs typeface="Times New Roman" pitchFamily="18" charset="0"/>
              </a:rPr>
              <a:t>A good SA  </a:t>
            </a:r>
            <a:r>
              <a:rPr lang="en-US" sz="2400" i="1" dirty="0" smtClean="0">
                <a:solidFill>
                  <a:srgbClr val="00B0F0"/>
                </a:solidFill>
                <a:latin typeface="+mj-lt"/>
                <a:cs typeface="Times New Roman" pitchFamily="18" charset="0"/>
              </a:rPr>
              <a:t>optimizes security</a:t>
            </a:r>
            <a:r>
              <a:rPr lang="en-US" sz="2400" i="1" dirty="0">
                <a:solidFill>
                  <a:srgbClr val="00B0F0"/>
                </a:solidFill>
                <a:latin typeface="+mj-lt"/>
                <a:cs typeface="Times New Roman" pitchFamily="18" charset="0"/>
              </a:rPr>
              <a:t>, performance and  </a:t>
            </a:r>
            <a:r>
              <a:rPr lang="en-US" sz="2400" i="1" dirty="0" smtClean="0">
                <a:solidFill>
                  <a:srgbClr val="00B0F0"/>
                </a:solidFill>
                <a:latin typeface="+mj-lt"/>
                <a:cs typeface="Times New Roman" pitchFamily="18" charset="0"/>
              </a:rPr>
              <a:t>overall quality of software</a:t>
            </a:r>
            <a:r>
              <a:rPr lang="en-US" sz="2400" dirty="0" smtClean="0">
                <a:latin typeface="+mj-lt"/>
                <a:cs typeface="Times New Roman" pitchFamily="18" charset="0"/>
              </a:rPr>
              <a:t>.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38</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What is Software Architecture?</a:t>
            </a:r>
            <a:endParaRPr lang="en-US" sz="4400" b="1" dirty="0">
              <a:latin typeface="+mj-lt"/>
            </a:endParaRPr>
          </a:p>
        </p:txBody>
      </p:sp>
    </p:spTree>
    <p:extLst>
      <p:ext uri="{BB962C8B-B14F-4D97-AF65-F5344CB8AC3E}">
        <p14:creationId xmlns:p14="http://schemas.microsoft.com/office/powerpoint/2010/main" val="2727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39</a:t>
            </a:fld>
            <a:endParaRPr lang="en-US"/>
          </a:p>
        </p:txBody>
      </p:sp>
      <p:sp>
        <p:nvSpPr>
          <p:cNvPr id="2" name="Rectangle 1"/>
          <p:cNvSpPr/>
          <p:nvPr/>
        </p:nvSpPr>
        <p:spPr>
          <a:xfrm>
            <a:off x="381000" y="457200"/>
            <a:ext cx="8305800" cy="769441"/>
          </a:xfrm>
          <a:prstGeom prst="rect">
            <a:avLst/>
          </a:prstGeom>
        </p:spPr>
        <p:txBody>
          <a:bodyPr wrap="square">
            <a:spAutoFit/>
          </a:bodyPr>
          <a:lstStyle/>
          <a:p>
            <a:pPr algn="ctr"/>
            <a:r>
              <a:rPr lang="en-US" sz="4400" b="1" dirty="0" smtClean="0">
                <a:latin typeface="+mj-lt"/>
              </a:rPr>
              <a:t>Client Server Architecture</a:t>
            </a:r>
            <a:endParaRPr lang="en-US" sz="4400" b="1" dirty="0">
              <a:latin typeface="+mj-lt"/>
            </a:endParaRPr>
          </a:p>
        </p:txBody>
      </p:sp>
      <p:sp>
        <p:nvSpPr>
          <p:cNvPr id="5" name="Rectangle 4"/>
          <p:cNvSpPr/>
          <p:nvPr/>
        </p:nvSpPr>
        <p:spPr>
          <a:xfrm>
            <a:off x="381000" y="1371600"/>
            <a:ext cx="8331926" cy="3970318"/>
          </a:xfrm>
          <a:prstGeom prst="rect">
            <a:avLst/>
          </a:prstGeom>
        </p:spPr>
        <p:txBody>
          <a:bodyPr wrap="square">
            <a:spAutoFit/>
          </a:bodyPr>
          <a:lstStyle/>
          <a:p>
            <a:pPr marL="342900" indent="-342900" algn="just">
              <a:buFont typeface="Arial" panose="020B0604020202020204" pitchFamily="34" charset="0"/>
              <a:buChar char="•"/>
            </a:pPr>
            <a:r>
              <a:rPr lang="en-US" sz="2400" b="1" dirty="0">
                <a:latin typeface="+mj-lt"/>
              </a:rPr>
              <a:t>Most of the web applications are based on </a:t>
            </a:r>
            <a:r>
              <a:rPr lang="en-US" sz="2400" b="1" i="1" dirty="0">
                <a:latin typeface="+mj-lt"/>
              </a:rPr>
              <a:t>client server architecture. </a:t>
            </a:r>
          </a:p>
          <a:p>
            <a:pPr marL="457200" indent="-457200" algn="just">
              <a:buFont typeface="Wingdings" panose="05000000000000000000" pitchFamily="2" charset="2"/>
              <a:buChar char="§"/>
            </a:pPr>
            <a:r>
              <a:rPr lang="en-US" sz="2400" b="1" dirty="0" smtClean="0">
                <a:solidFill>
                  <a:srgbClr val="0070C0"/>
                </a:solidFill>
                <a:latin typeface="+mj-lt"/>
              </a:rPr>
              <a:t>Client</a:t>
            </a:r>
            <a:r>
              <a:rPr lang="en-US" sz="2400" b="1" dirty="0">
                <a:solidFill>
                  <a:srgbClr val="0070C0"/>
                </a:solidFill>
                <a:latin typeface="+mj-lt"/>
              </a:rPr>
              <a:t>: </a:t>
            </a:r>
            <a:r>
              <a:rPr lang="en-US" sz="2400" dirty="0">
                <a:latin typeface="+mj-lt"/>
              </a:rPr>
              <a:t>Client process is requester of the service or information</a:t>
            </a:r>
            <a:r>
              <a:rPr lang="en-US" sz="2400" dirty="0" smtClean="0">
                <a:latin typeface="+mj-lt"/>
              </a:rPr>
              <a:t>.</a:t>
            </a:r>
          </a:p>
          <a:p>
            <a:pPr marL="914400" lvl="1" indent="-457200" algn="just">
              <a:buFont typeface="Wingdings" panose="05000000000000000000" pitchFamily="2" charset="2"/>
              <a:buChar char="§"/>
            </a:pPr>
            <a:r>
              <a:rPr lang="en-US" sz="2400" dirty="0" smtClean="0">
                <a:latin typeface="+mj-lt"/>
              </a:rPr>
              <a:t> </a:t>
            </a:r>
            <a:r>
              <a:rPr lang="en-US" sz="2000" dirty="0">
                <a:latin typeface="+mj-lt"/>
              </a:rPr>
              <a:t>Example: </a:t>
            </a:r>
            <a:r>
              <a:rPr lang="en-US" sz="2000" dirty="0">
                <a:solidFill>
                  <a:srgbClr val="0070C0"/>
                </a:solidFill>
                <a:latin typeface="+mj-lt"/>
              </a:rPr>
              <a:t>Browser, Online chat </a:t>
            </a:r>
            <a:r>
              <a:rPr lang="en-US" sz="2000" dirty="0" smtClean="0">
                <a:solidFill>
                  <a:srgbClr val="0070C0"/>
                </a:solidFill>
                <a:latin typeface="+mj-lt"/>
              </a:rPr>
              <a:t>client, Email </a:t>
            </a:r>
            <a:r>
              <a:rPr lang="en-US" sz="2000" dirty="0">
                <a:solidFill>
                  <a:srgbClr val="0070C0"/>
                </a:solidFill>
                <a:latin typeface="+mj-lt"/>
              </a:rPr>
              <a:t>client etc</a:t>
            </a:r>
            <a:r>
              <a:rPr lang="en-US" sz="2000" dirty="0" smtClean="0">
                <a:solidFill>
                  <a:srgbClr val="0070C0"/>
                </a:solidFill>
                <a:latin typeface="+mj-lt"/>
              </a:rPr>
              <a:t>.</a:t>
            </a:r>
          </a:p>
          <a:p>
            <a:pPr marL="457200" indent="-457200" algn="just">
              <a:buFont typeface="Courier New" panose="02070309020205020404" pitchFamily="49" charset="0"/>
              <a:buChar char="o"/>
            </a:pPr>
            <a:r>
              <a:rPr lang="en-US" sz="2400" b="1" dirty="0" smtClean="0">
                <a:solidFill>
                  <a:srgbClr val="0070C0"/>
                </a:solidFill>
                <a:latin typeface="+mj-lt"/>
              </a:rPr>
              <a:t> </a:t>
            </a:r>
            <a:r>
              <a:rPr lang="en-US" sz="2400" b="1" dirty="0">
                <a:solidFill>
                  <a:srgbClr val="0070C0"/>
                </a:solidFill>
                <a:latin typeface="+mj-lt"/>
              </a:rPr>
              <a:t>Server: </a:t>
            </a:r>
            <a:r>
              <a:rPr lang="en-US" sz="2400" dirty="0">
                <a:latin typeface="+mj-lt"/>
              </a:rPr>
              <a:t>Server process accepts the request of the client, performs the processing, gathers the </a:t>
            </a:r>
            <a:r>
              <a:rPr lang="en-US" sz="2400" dirty="0" smtClean="0">
                <a:latin typeface="+mj-lt"/>
              </a:rPr>
              <a:t>required information.</a:t>
            </a:r>
          </a:p>
          <a:p>
            <a:pPr marL="914400" lvl="1" indent="-457200" algn="just">
              <a:buFont typeface="Courier New" panose="02070309020205020404" pitchFamily="49" charset="0"/>
              <a:buChar char="o"/>
            </a:pPr>
            <a:r>
              <a:rPr lang="en-US" sz="2400" dirty="0" smtClean="0">
                <a:latin typeface="+mj-lt"/>
              </a:rPr>
              <a:t> </a:t>
            </a:r>
            <a:r>
              <a:rPr lang="en-US" sz="2000" dirty="0" smtClean="0">
                <a:solidFill>
                  <a:srgbClr val="0070C0"/>
                </a:solidFill>
                <a:latin typeface="+mj-lt"/>
              </a:rPr>
              <a:t>Example</a:t>
            </a:r>
            <a:r>
              <a:rPr lang="en-US" sz="2000" dirty="0">
                <a:solidFill>
                  <a:srgbClr val="0070C0"/>
                </a:solidFill>
                <a:latin typeface="+mj-lt"/>
              </a:rPr>
              <a:t>: Print server, </a:t>
            </a:r>
            <a:r>
              <a:rPr lang="en-US" sz="2000" dirty="0" smtClean="0">
                <a:solidFill>
                  <a:srgbClr val="0070C0"/>
                </a:solidFill>
                <a:latin typeface="+mj-lt"/>
              </a:rPr>
              <a:t>Web server</a:t>
            </a:r>
            <a:r>
              <a:rPr lang="en-US" sz="2000" dirty="0">
                <a:solidFill>
                  <a:srgbClr val="0070C0"/>
                </a:solidFill>
                <a:latin typeface="+mj-lt"/>
              </a:rPr>
              <a:t>, Database server, chat server, FTP server etc</a:t>
            </a:r>
            <a:r>
              <a:rPr lang="en-US" sz="2000" dirty="0" smtClean="0">
                <a:solidFill>
                  <a:srgbClr val="0070C0"/>
                </a:solidFill>
                <a:latin typeface="+mj-lt"/>
              </a:rPr>
              <a:t>.</a:t>
            </a:r>
          </a:p>
          <a:p>
            <a:pPr marL="457200" indent="-457200" algn="just">
              <a:buFont typeface="Wingdings" panose="05000000000000000000" pitchFamily="2" charset="2"/>
              <a:buChar char="§"/>
            </a:pPr>
            <a:r>
              <a:rPr lang="en-US" sz="2400" b="1" dirty="0" smtClean="0">
                <a:solidFill>
                  <a:srgbClr val="0070C0"/>
                </a:solidFill>
                <a:latin typeface="+mj-lt"/>
              </a:rPr>
              <a:t>Medium</a:t>
            </a:r>
            <a:r>
              <a:rPr lang="en-US" sz="2400" dirty="0" smtClean="0">
                <a:latin typeface="+mj-lt"/>
              </a:rPr>
              <a:t> </a:t>
            </a:r>
            <a:r>
              <a:rPr lang="en-US" sz="2400" dirty="0">
                <a:latin typeface="+mj-lt"/>
              </a:rPr>
              <a:t>of communication of client and server</a:t>
            </a:r>
            <a:r>
              <a:rPr lang="en-US" sz="2400" dirty="0" smtClean="0">
                <a:latin typeface="+mj-lt"/>
              </a:rPr>
              <a:t>:</a:t>
            </a:r>
          </a:p>
          <a:p>
            <a:pPr marL="914400" lvl="1" indent="-457200" algn="just">
              <a:buFont typeface="Wingdings" panose="05000000000000000000" pitchFamily="2" charset="2"/>
              <a:buChar char="§"/>
            </a:pPr>
            <a:r>
              <a:rPr lang="en-US" sz="2000" dirty="0" smtClean="0">
                <a:solidFill>
                  <a:srgbClr val="0070C0"/>
                </a:solidFill>
                <a:latin typeface="+mj-lt"/>
              </a:rPr>
              <a:t> </a:t>
            </a:r>
            <a:r>
              <a:rPr lang="en-US" sz="2000" dirty="0">
                <a:solidFill>
                  <a:srgbClr val="0070C0"/>
                </a:solidFill>
                <a:latin typeface="+mj-lt"/>
              </a:rPr>
              <a:t>It defines the path by which client and </a:t>
            </a:r>
            <a:r>
              <a:rPr lang="en-US" sz="2000" dirty="0" smtClean="0">
                <a:solidFill>
                  <a:srgbClr val="0070C0"/>
                </a:solidFill>
                <a:latin typeface="+mj-lt"/>
              </a:rPr>
              <a:t>server communicate </a:t>
            </a:r>
            <a:r>
              <a:rPr lang="en-US" sz="2000" dirty="0">
                <a:solidFill>
                  <a:srgbClr val="0070C0"/>
                </a:solidFill>
                <a:latin typeface="+mj-lt"/>
              </a:rPr>
              <a:t>with each other. E.g.-Internet, Intranet, Bluetooth network etc. </a:t>
            </a:r>
          </a:p>
        </p:txBody>
      </p:sp>
    </p:spTree>
    <p:extLst>
      <p:ext uri="{BB962C8B-B14F-4D97-AF65-F5344CB8AC3E}">
        <p14:creationId xmlns:p14="http://schemas.microsoft.com/office/powerpoint/2010/main" val="139473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5164394" cy="5029200"/>
          </a:xfrm>
        </p:spPr>
        <p:txBody>
          <a:bodyPr>
            <a:normAutofit/>
          </a:bodyPr>
          <a:lstStyle/>
          <a:p>
            <a:pPr algn="just"/>
            <a:r>
              <a:rPr lang="en-US" sz="2400" dirty="0">
                <a:latin typeface="+mj-lt"/>
                <a:cs typeface="Times New Roman" pitchFamily="18" charset="0"/>
              </a:rPr>
              <a:t>The standardization of TCP/IP changed ARPANET to The Internet.</a:t>
            </a:r>
          </a:p>
          <a:p>
            <a:pPr algn="just"/>
            <a:endParaRPr lang="en-US" sz="2400" dirty="0">
              <a:latin typeface="+mj-lt"/>
              <a:cs typeface="Times New Roman" pitchFamily="18" charset="0"/>
            </a:endParaRPr>
          </a:p>
          <a:p>
            <a:pPr algn="just"/>
            <a:r>
              <a:rPr lang="en-US" sz="2400" dirty="0">
                <a:latin typeface="+mj-lt"/>
                <a:cs typeface="Times New Roman" pitchFamily="18" charset="0"/>
              </a:rPr>
              <a:t>This  led to Tim Berners Lee to conceive the world wide web (WWW), and he went on to create the first web site running on the first web server in 1990.</a:t>
            </a:r>
          </a:p>
          <a:p>
            <a:pPr algn="just"/>
            <a:endParaRPr lang="en-US" sz="2400" dirty="0">
              <a:latin typeface="+mj-lt"/>
              <a:cs typeface="Times New Roman" pitchFamily="18" charset="0"/>
            </a:endParaRPr>
          </a:p>
          <a:p>
            <a:pPr algn="just"/>
            <a:r>
              <a:rPr lang="en-US" sz="2400" dirty="0" smtClean="0">
                <a:latin typeface="+mj-lt"/>
                <a:cs typeface="Times New Roman" pitchFamily="18" charset="0"/>
              </a:rPr>
              <a:t> </a:t>
            </a:r>
            <a:r>
              <a:rPr lang="en-US" sz="2400" dirty="0">
                <a:latin typeface="+mj-lt"/>
                <a:cs typeface="Times New Roman" pitchFamily="18" charset="0"/>
              </a:rPr>
              <a:t>The earliest web featured static web sites which could be viewed on a web browser that supported the early HTML specification.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n-lt"/>
              </a:rPr>
              <a:t>Tim Berners Lee</a:t>
            </a:r>
          </a:p>
        </p:txBody>
      </p:sp>
      <p:pic>
        <p:nvPicPr>
          <p:cNvPr id="5" name="Picture 4"/>
          <p:cNvPicPr>
            <a:picLocks noChangeAspect="1"/>
          </p:cNvPicPr>
          <p:nvPr/>
        </p:nvPicPr>
        <p:blipFill>
          <a:blip r:embed="rId2"/>
          <a:stretch>
            <a:fillRect/>
          </a:stretch>
        </p:blipFill>
        <p:spPr>
          <a:xfrm>
            <a:off x="6019800" y="1828800"/>
            <a:ext cx="2764196" cy="4146293"/>
          </a:xfrm>
          <a:prstGeom prst="rect">
            <a:avLst/>
          </a:prstGeom>
        </p:spPr>
      </p:pic>
    </p:spTree>
    <p:extLst>
      <p:ext uri="{BB962C8B-B14F-4D97-AF65-F5344CB8AC3E}">
        <p14:creationId xmlns:p14="http://schemas.microsoft.com/office/powerpoint/2010/main" val="3787063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332067"/>
            <a:ext cx="8117144" cy="5029200"/>
          </a:xfrm>
        </p:spPr>
        <p:txBody>
          <a:bodyPr>
            <a:normAutofit/>
          </a:bodyPr>
          <a:lstStyle/>
          <a:p>
            <a:pPr algn="just"/>
            <a:endParaRPr lang="en-US" sz="2400" dirty="0" smtClean="0">
              <a:latin typeface="Times New Roman" pitchFamily="18" charset="0"/>
              <a:cs typeface="Times New Roman" pitchFamily="18" charset="0"/>
            </a:endParaRPr>
          </a:p>
          <a:p>
            <a:pPr algn="just">
              <a:buFont typeface="Wingdings" panose="05000000000000000000" pitchFamily="2" charset="2"/>
              <a:buChar char="§"/>
            </a:pPr>
            <a:r>
              <a:rPr lang="en-US" sz="2200" dirty="0" smtClean="0">
                <a:latin typeface="+mj-lt"/>
                <a:cs typeface="Times New Roman" pitchFamily="18" charset="0"/>
              </a:rPr>
              <a:t>Serves </a:t>
            </a:r>
            <a:r>
              <a:rPr lang="en-US" sz="2200" dirty="0">
                <a:latin typeface="+mj-lt"/>
                <a:cs typeface="Times New Roman" pitchFamily="18" charset="0"/>
              </a:rPr>
              <a:t>as a blueprint for a </a:t>
            </a:r>
            <a:r>
              <a:rPr lang="en-US" sz="2200" dirty="0" smtClean="0">
                <a:latin typeface="+mj-lt"/>
                <a:cs typeface="Times New Roman" pitchFamily="18" charset="0"/>
              </a:rPr>
              <a:t>system</a:t>
            </a:r>
            <a:r>
              <a:rPr lang="en-US" sz="2200" dirty="0">
                <a:latin typeface="+mj-lt"/>
                <a:cs typeface="Times New Roman" pitchFamily="18" charset="0"/>
              </a:rPr>
              <a:t> </a:t>
            </a:r>
            <a:r>
              <a:rPr lang="en-US" sz="2200" dirty="0" smtClean="0">
                <a:latin typeface="+mj-lt"/>
                <a:cs typeface="Times New Roman" pitchFamily="18" charset="0"/>
              </a:rPr>
              <a:t>by providing  </a:t>
            </a:r>
            <a:r>
              <a:rPr lang="en-US" sz="2200" dirty="0">
                <a:latin typeface="+mj-lt"/>
                <a:cs typeface="Times New Roman" pitchFamily="18" charset="0"/>
              </a:rPr>
              <a:t>an abstraction to </a:t>
            </a:r>
            <a:r>
              <a:rPr lang="en-US" sz="2200" dirty="0">
                <a:solidFill>
                  <a:srgbClr val="0070C0"/>
                </a:solidFill>
                <a:latin typeface="+mj-lt"/>
                <a:cs typeface="Times New Roman" pitchFamily="18" charset="0"/>
              </a:rPr>
              <a:t>manage the system </a:t>
            </a:r>
            <a:r>
              <a:rPr lang="en-US" sz="2200" dirty="0" smtClean="0">
                <a:solidFill>
                  <a:srgbClr val="0070C0"/>
                </a:solidFill>
                <a:latin typeface="+mj-lt"/>
                <a:cs typeface="Times New Roman" pitchFamily="18" charset="0"/>
              </a:rPr>
              <a:t>complexity.</a:t>
            </a:r>
          </a:p>
          <a:p>
            <a:pPr algn="just">
              <a:buFont typeface="Wingdings" panose="05000000000000000000" pitchFamily="2" charset="2"/>
              <a:buChar char="§"/>
            </a:pPr>
            <a:endParaRPr lang="en-US" sz="2200" dirty="0">
              <a:latin typeface="+mj-lt"/>
              <a:cs typeface="Times New Roman" pitchFamily="18" charset="0"/>
            </a:endParaRPr>
          </a:p>
          <a:p>
            <a:pPr lvl="1" algn="just">
              <a:buFont typeface="Wingdings" panose="05000000000000000000" pitchFamily="2" charset="2"/>
              <a:buChar char="§"/>
            </a:pPr>
            <a:r>
              <a:rPr lang="en-US" sz="2200" dirty="0">
                <a:latin typeface="+mj-lt"/>
                <a:cs typeface="Times New Roman" pitchFamily="18" charset="0"/>
              </a:rPr>
              <a:t>It defines a structured solution to meet all the technical and operational requirements, while optimizing the common quality attributes like </a:t>
            </a:r>
            <a:r>
              <a:rPr lang="en-US" sz="2200" dirty="0">
                <a:solidFill>
                  <a:srgbClr val="0070C0"/>
                </a:solidFill>
                <a:latin typeface="+mj-lt"/>
                <a:cs typeface="Times New Roman" pitchFamily="18" charset="0"/>
              </a:rPr>
              <a:t>performance and security.</a:t>
            </a:r>
          </a:p>
          <a:p>
            <a:pPr algn="just">
              <a:buFont typeface="Wingdings" panose="05000000000000000000" pitchFamily="2" charset="2"/>
              <a:buChar char="§"/>
            </a:pPr>
            <a:endParaRPr lang="en-US" sz="2200" dirty="0">
              <a:latin typeface="+mj-lt"/>
              <a:cs typeface="Times New Roman" pitchFamily="18" charset="0"/>
            </a:endParaRPr>
          </a:p>
          <a:p>
            <a:pPr lvl="1" algn="just">
              <a:buFont typeface="Wingdings" panose="05000000000000000000" pitchFamily="2" charset="2"/>
              <a:buChar char="§"/>
            </a:pPr>
            <a:r>
              <a:rPr lang="en-US" sz="2200" dirty="0" smtClean="0">
                <a:latin typeface="+mj-lt"/>
                <a:cs typeface="Times New Roman" pitchFamily="18" charset="0"/>
              </a:rPr>
              <a:t>Helps in building a </a:t>
            </a:r>
            <a:r>
              <a:rPr lang="en-US" sz="2200" dirty="0" smtClean="0">
                <a:solidFill>
                  <a:srgbClr val="0070C0"/>
                </a:solidFill>
                <a:latin typeface="+mj-lt"/>
                <a:cs typeface="Times New Roman" pitchFamily="18" charset="0"/>
              </a:rPr>
              <a:t>quality</a:t>
            </a:r>
            <a:r>
              <a:rPr lang="en-US" sz="2200" dirty="0">
                <a:solidFill>
                  <a:srgbClr val="0070C0"/>
                </a:solidFill>
                <a:latin typeface="+mj-lt"/>
                <a:cs typeface="Times New Roman" pitchFamily="18" charset="0"/>
              </a:rPr>
              <a:t>, maintainability, </a:t>
            </a:r>
            <a:r>
              <a:rPr lang="en-US" sz="2200" dirty="0" smtClean="0">
                <a:solidFill>
                  <a:srgbClr val="0070C0"/>
                </a:solidFill>
                <a:latin typeface="+mj-lt"/>
                <a:cs typeface="Times New Roman" pitchFamily="18" charset="0"/>
              </a:rPr>
              <a:t>performance oriented   and the overall </a:t>
            </a:r>
            <a:r>
              <a:rPr lang="en-US" sz="2200" dirty="0">
                <a:solidFill>
                  <a:srgbClr val="0070C0"/>
                </a:solidFill>
                <a:latin typeface="+mj-lt"/>
                <a:cs typeface="Times New Roman" pitchFamily="18" charset="0"/>
              </a:rPr>
              <a:t>success of the final product. </a:t>
            </a:r>
            <a:endParaRPr lang="en-US" sz="2200" dirty="0" smtClean="0">
              <a:solidFill>
                <a:srgbClr val="0070C0"/>
              </a:solidFill>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40</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Software </a:t>
            </a:r>
            <a:r>
              <a:rPr lang="en-US" sz="4400" b="1" dirty="0" smtClean="0">
                <a:latin typeface="+mj-lt"/>
              </a:rPr>
              <a:t>Architecture Benefits</a:t>
            </a:r>
            <a:endParaRPr lang="en-US" sz="4400" b="1" dirty="0">
              <a:latin typeface="+mj-lt"/>
            </a:endParaRPr>
          </a:p>
        </p:txBody>
      </p:sp>
    </p:spTree>
    <p:extLst>
      <p:ext uri="{BB962C8B-B14F-4D97-AF65-F5344CB8AC3E}">
        <p14:creationId xmlns:p14="http://schemas.microsoft.com/office/powerpoint/2010/main" val="311383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2209800"/>
            <a:ext cx="8305800" cy="3389467"/>
          </a:xfrm>
        </p:spPr>
        <p:txBody>
          <a:bodyPr>
            <a:normAutofit lnSpcReduction="10000"/>
          </a:bodyPr>
          <a:lstStyle/>
          <a:p>
            <a:pPr algn="just"/>
            <a:endParaRPr lang="en-US" sz="2400" dirty="0" smtClean="0">
              <a:latin typeface="Times New Roman" pitchFamily="18" charset="0"/>
              <a:cs typeface="Times New Roman" pitchFamily="18" charset="0"/>
            </a:endParaRPr>
          </a:p>
          <a:p>
            <a:pPr algn="just">
              <a:buFont typeface="Wingdings" panose="05000000000000000000" pitchFamily="2" charset="2"/>
              <a:buChar char="§"/>
            </a:pPr>
            <a:r>
              <a:rPr lang="en-US" sz="2800" dirty="0">
                <a:solidFill>
                  <a:srgbClr val="FF0000"/>
                </a:solidFill>
                <a:latin typeface="+mj-lt"/>
                <a:cs typeface="Times New Roman" pitchFamily="18" charset="0"/>
              </a:rPr>
              <a:t>Software Architecture </a:t>
            </a:r>
            <a:r>
              <a:rPr lang="en-US" sz="2800" dirty="0">
                <a:latin typeface="+mj-lt"/>
                <a:cs typeface="Times New Roman" pitchFamily="18" charset="0"/>
              </a:rPr>
              <a:t>focuses more on </a:t>
            </a:r>
            <a:r>
              <a:rPr lang="en-US" sz="2800" dirty="0">
                <a:solidFill>
                  <a:srgbClr val="FF0000"/>
                </a:solidFill>
                <a:latin typeface="+mj-lt"/>
                <a:cs typeface="Times New Roman" pitchFamily="18" charset="0"/>
              </a:rPr>
              <a:t>the interaction between the externally visible components</a:t>
            </a:r>
            <a:r>
              <a:rPr lang="en-US" sz="2800" dirty="0">
                <a:latin typeface="+mj-lt"/>
                <a:cs typeface="Times New Roman" pitchFamily="18" charset="0"/>
              </a:rPr>
              <a:t> of the system where as the </a:t>
            </a:r>
            <a:r>
              <a:rPr lang="en-US" sz="2800" dirty="0">
                <a:solidFill>
                  <a:srgbClr val="0070C0"/>
                </a:solidFill>
                <a:latin typeface="+mj-lt"/>
                <a:cs typeface="Times New Roman" pitchFamily="18" charset="0"/>
              </a:rPr>
              <a:t>Design</a:t>
            </a:r>
            <a:r>
              <a:rPr lang="en-US" sz="2800" dirty="0">
                <a:latin typeface="+mj-lt"/>
                <a:cs typeface="Times New Roman" pitchFamily="18" charset="0"/>
              </a:rPr>
              <a:t> is about </a:t>
            </a:r>
            <a:r>
              <a:rPr lang="en-US" sz="2800" dirty="0">
                <a:solidFill>
                  <a:srgbClr val="0070C0"/>
                </a:solidFill>
                <a:latin typeface="+mj-lt"/>
                <a:cs typeface="Times New Roman" pitchFamily="18" charset="0"/>
              </a:rPr>
              <a:t>how the internal components </a:t>
            </a:r>
            <a:r>
              <a:rPr lang="en-US" sz="2800" dirty="0">
                <a:latin typeface="+mj-lt"/>
                <a:cs typeface="Times New Roman" pitchFamily="18" charset="0"/>
              </a:rPr>
              <a:t>of the system </a:t>
            </a:r>
            <a:r>
              <a:rPr lang="en-US" sz="2800" dirty="0">
                <a:solidFill>
                  <a:srgbClr val="0070C0"/>
                </a:solidFill>
                <a:latin typeface="+mj-lt"/>
                <a:cs typeface="Times New Roman" pitchFamily="18" charset="0"/>
              </a:rPr>
              <a:t>interact with each other. </a:t>
            </a:r>
            <a:endParaRPr lang="en-US" sz="2800" dirty="0" smtClean="0">
              <a:solidFill>
                <a:srgbClr val="0070C0"/>
              </a:solidFill>
              <a:latin typeface="+mj-lt"/>
              <a:cs typeface="Times New Roman" pitchFamily="18" charset="0"/>
            </a:endParaRPr>
          </a:p>
          <a:p>
            <a:pPr algn="just">
              <a:buFont typeface="Wingdings" panose="05000000000000000000" pitchFamily="2" charset="2"/>
              <a:buChar char="§"/>
            </a:pPr>
            <a:endParaRPr lang="en-US" sz="2800" dirty="0">
              <a:solidFill>
                <a:srgbClr val="0070C0"/>
              </a:solidFill>
              <a:latin typeface="+mj-lt"/>
              <a:cs typeface="Times New Roman" pitchFamily="18" charset="0"/>
            </a:endParaRPr>
          </a:p>
          <a:p>
            <a:pPr algn="just">
              <a:buFont typeface="Wingdings" panose="05000000000000000000" pitchFamily="2" charset="2"/>
              <a:buChar char="§"/>
            </a:pPr>
            <a:r>
              <a:rPr lang="en-US" sz="2800" dirty="0" smtClean="0">
                <a:solidFill>
                  <a:schemeClr val="accent1"/>
                </a:solidFill>
                <a:latin typeface="+mj-lt"/>
                <a:cs typeface="Times New Roman" pitchFamily="18" charset="0"/>
              </a:rPr>
              <a:t>Software </a:t>
            </a:r>
            <a:r>
              <a:rPr lang="en-US" sz="2800" dirty="0">
                <a:solidFill>
                  <a:schemeClr val="accent1"/>
                </a:solidFill>
                <a:latin typeface="+mj-lt"/>
                <a:cs typeface="Times New Roman" pitchFamily="18" charset="0"/>
              </a:rPr>
              <a:t>Architecture </a:t>
            </a:r>
            <a:r>
              <a:rPr lang="en-US" sz="2800" dirty="0">
                <a:latin typeface="+mj-lt"/>
                <a:cs typeface="Times New Roman" pitchFamily="18" charset="0"/>
              </a:rPr>
              <a:t>is concerned with </a:t>
            </a:r>
            <a:r>
              <a:rPr lang="en-US" sz="2800" dirty="0">
                <a:solidFill>
                  <a:srgbClr val="FF0000"/>
                </a:solidFill>
                <a:latin typeface="+mj-lt"/>
                <a:cs typeface="Times New Roman" pitchFamily="18" charset="0"/>
              </a:rPr>
              <a:t>issues beyond the data structures and algorithms</a:t>
            </a:r>
            <a:r>
              <a:rPr lang="en-US" sz="2800" dirty="0">
                <a:latin typeface="+mj-lt"/>
                <a:cs typeface="Times New Roman" pitchFamily="18" charset="0"/>
              </a:rPr>
              <a:t> used in the system</a:t>
            </a:r>
            <a:endParaRPr lang="en-US" sz="1700" dirty="0" smtClean="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41</a:t>
            </a:fld>
            <a:endParaRPr lang="en-US"/>
          </a:p>
        </p:txBody>
      </p:sp>
      <p:sp>
        <p:nvSpPr>
          <p:cNvPr id="2" name="Rectangle 1"/>
          <p:cNvSpPr/>
          <p:nvPr/>
        </p:nvSpPr>
        <p:spPr>
          <a:xfrm>
            <a:off x="609600" y="457200"/>
            <a:ext cx="8077200" cy="1446550"/>
          </a:xfrm>
          <a:prstGeom prst="rect">
            <a:avLst/>
          </a:prstGeom>
        </p:spPr>
        <p:txBody>
          <a:bodyPr wrap="square">
            <a:spAutoFit/>
          </a:bodyPr>
          <a:lstStyle/>
          <a:p>
            <a:pPr algn="ctr"/>
            <a:r>
              <a:rPr lang="en-US" sz="4400" b="1" dirty="0" smtClean="0">
                <a:solidFill>
                  <a:srgbClr val="C00000"/>
                </a:solidFill>
                <a:latin typeface="Garamond" panose="02020404030301010803" pitchFamily="18" charset="0"/>
              </a:rPr>
              <a:t> </a:t>
            </a:r>
            <a:r>
              <a:rPr lang="en-US" sz="4400" b="1" dirty="0" smtClean="0">
                <a:latin typeface="+mj-lt"/>
              </a:rPr>
              <a:t>Difference between  </a:t>
            </a:r>
            <a:r>
              <a:rPr lang="en-US" sz="4400" b="1" dirty="0">
                <a:latin typeface="+mj-lt"/>
              </a:rPr>
              <a:t>Architecture </a:t>
            </a:r>
            <a:r>
              <a:rPr lang="en-US" sz="4400" b="1" dirty="0" smtClean="0">
                <a:latin typeface="+mj-lt"/>
              </a:rPr>
              <a:t>&amp;  </a:t>
            </a:r>
            <a:r>
              <a:rPr lang="en-US" sz="4400" b="1" dirty="0">
                <a:latin typeface="+mj-lt"/>
              </a:rPr>
              <a:t>Design. </a:t>
            </a:r>
          </a:p>
        </p:txBody>
      </p:sp>
    </p:spTree>
    <p:extLst>
      <p:ext uri="{BB962C8B-B14F-4D97-AF65-F5344CB8AC3E}">
        <p14:creationId xmlns:p14="http://schemas.microsoft.com/office/powerpoint/2010/main" val="42053805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2133599"/>
            <a:ext cx="8305800" cy="4405313"/>
          </a:xfrm>
        </p:spPr>
        <p:txBody>
          <a:bodyPr>
            <a:normAutofit/>
          </a:bodyPr>
          <a:lstStyle/>
          <a:p>
            <a:pPr algn="just">
              <a:buFont typeface="Wingdings" panose="05000000000000000000" pitchFamily="2" charset="2"/>
              <a:buChar char="§"/>
            </a:pPr>
            <a:r>
              <a:rPr lang="en-US" sz="2400" dirty="0" smtClean="0">
                <a:latin typeface="+mj-lt"/>
                <a:cs typeface="Times New Roman" pitchFamily="18" charset="0"/>
              </a:rPr>
              <a:t>Software may use  </a:t>
            </a:r>
            <a:r>
              <a:rPr lang="en-US" sz="2400" i="1" dirty="0">
                <a:solidFill>
                  <a:srgbClr val="00B050"/>
                </a:solidFill>
                <a:latin typeface="+mj-lt"/>
                <a:cs typeface="Times New Roman" pitchFamily="18" charset="0"/>
              </a:rPr>
              <a:t>a pattern or an architectural </a:t>
            </a:r>
            <a:r>
              <a:rPr lang="en-US" sz="2400" i="1" dirty="0" smtClean="0">
                <a:solidFill>
                  <a:srgbClr val="00B050"/>
                </a:solidFill>
                <a:latin typeface="+mj-lt"/>
                <a:cs typeface="Times New Roman" pitchFamily="18" charset="0"/>
              </a:rPr>
              <a:t>style.</a:t>
            </a:r>
          </a:p>
          <a:p>
            <a:pPr algn="just">
              <a:buFont typeface="Wingdings" panose="05000000000000000000" pitchFamily="2" charset="2"/>
              <a:buChar char="§"/>
            </a:pPr>
            <a:endParaRPr lang="en-US" sz="2400" i="1" dirty="0">
              <a:solidFill>
                <a:srgbClr val="00B050"/>
              </a:solidFill>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A</a:t>
            </a:r>
            <a:r>
              <a:rPr lang="en-US" sz="2400" dirty="0" smtClean="0">
                <a:solidFill>
                  <a:srgbClr val="FF0000"/>
                </a:solidFill>
                <a:latin typeface="+mj-lt"/>
                <a:cs typeface="Times New Roman" pitchFamily="18" charset="0"/>
              </a:rPr>
              <a:t> </a:t>
            </a:r>
            <a:r>
              <a:rPr lang="en-US" sz="2400" dirty="0" smtClean="0">
                <a:latin typeface="+mj-lt"/>
                <a:cs typeface="Times New Roman" pitchFamily="18" charset="0"/>
              </a:rPr>
              <a:t>pattern </a:t>
            </a:r>
            <a:r>
              <a:rPr lang="en-US" sz="2400" dirty="0">
                <a:latin typeface="+mj-lt"/>
                <a:cs typeface="Times New Roman" pitchFamily="18" charset="0"/>
              </a:rPr>
              <a:t>is </a:t>
            </a:r>
            <a:r>
              <a:rPr lang="en-US" sz="2400" i="1" dirty="0">
                <a:solidFill>
                  <a:srgbClr val="0070C0"/>
                </a:solidFill>
                <a:latin typeface="+mj-lt"/>
                <a:cs typeface="Times New Roman" pitchFamily="18" charset="0"/>
              </a:rPr>
              <a:t>a reusable solution </a:t>
            </a:r>
            <a:r>
              <a:rPr lang="en-US" sz="2400" dirty="0">
                <a:latin typeface="+mj-lt"/>
                <a:cs typeface="Times New Roman" pitchFamily="18" charset="0"/>
              </a:rPr>
              <a:t>for any problem faced during software design and </a:t>
            </a:r>
            <a:r>
              <a:rPr lang="en-US" sz="2400" dirty="0" smtClean="0">
                <a:latin typeface="+mj-lt"/>
                <a:cs typeface="Times New Roman" pitchFamily="18" charset="0"/>
              </a:rPr>
              <a:t>development.</a:t>
            </a:r>
          </a:p>
          <a:p>
            <a:pPr algn="just">
              <a:buFont typeface="Wingdings" panose="05000000000000000000" pitchFamily="2" charset="2"/>
              <a:buChar char="§"/>
            </a:pPr>
            <a:endParaRPr lang="en-US" sz="2400" dirty="0" smtClean="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An  </a:t>
            </a:r>
            <a:r>
              <a:rPr lang="en-US" sz="2400" dirty="0">
                <a:latin typeface="+mj-lt"/>
                <a:cs typeface="Times New Roman" pitchFamily="18" charset="0"/>
              </a:rPr>
              <a:t>architectural style is </a:t>
            </a:r>
            <a:r>
              <a:rPr lang="en-US" sz="2400" i="1" dirty="0">
                <a:solidFill>
                  <a:srgbClr val="0070C0"/>
                </a:solidFill>
                <a:latin typeface="+mj-lt"/>
                <a:cs typeface="Times New Roman" pitchFamily="18" charset="0"/>
              </a:rPr>
              <a:t>the structure </a:t>
            </a:r>
            <a:r>
              <a:rPr lang="en-US" sz="2400" dirty="0">
                <a:latin typeface="+mj-lt"/>
                <a:cs typeface="Times New Roman" pitchFamily="18" charset="0"/>
              </a:rPr>
              <a:t>of the software based on which </a:t>
            </a:r>
            <a:r>
              <a:rPr lang="en-US" sz="2400" dirty="0" smtClean="0">
                <a:latin typeface="+mj-lt"/>
                <a:cs typeface="Times New Roman" pitchFamily="18" charset="0"/>
              </a:rPr>
              <a:t> </a:t>
            </a:r>
            <a:r>
              <a:rPr lang="en-US" sz="2400" dirty="0">
                <a:latin typeface="+mj-lt"/>
                <a:cs typeface="Times New Roman" pitchFamily="18" charset="0"/>
              </a:rPr>
              <a:t>design </a:t>
            </a:r>
            <a:r>
              <a:rPr lang="en-US" sz="2400" dirty="0" smtClean="0">
                <a:latin typeface="+mj-lt"/>
                <a:cs typeface="Times New Roman" pitchFamily="18" charset="0"/>
              </a:rPr>
              <a:t> pattern it is </a:t>
            </a:r>
            <a:r>
              <a:rPr lang="en-US" sz="2400" dirty="0">
                <a:latin typeface="+mj-lt"/>
                <a:cs typeface="Times New Roman" pitchFamily="18" charset="0"/>
              </a:rPr>
              <a:t>created.</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42</a:t>
            </a:fld>
            <a:endParaRPr lang="en-US"/>
          </a:p>
        </p:txBody>
      </p:sp>
      <p:sp>
        <p:nvSpPr>
          <p:cNvPr id="2" name="Rectangle 1"/>
          <p:cNvSpPr/>
          <p:nvPr/>
        </p:nvSpPr>
        <p:spPr>
          <a:xfrm>
            <a:off x="609600" y="457200"/>
            <a:ext cx="8077200" cy="1446550"/>
          </a:xfrm>
          <a:prstGeom prst="rect">
            <a:avLst/>
          </a:prstGeom>
        </p:spPr>
        <p:txBody>
          <a:bodyPr wrap="square">
            <a:spAutoFit/>
          </a:bodyPr>
          <a:lstStyle/>
          <a:p>
            <a:pPr algn="ctr"/>
            <a:r>
              <a:rPr lang="en-US" sz="4400" b="1" dirty="0" smtClean="0">
                <a:latin typeface="+mj-lt"/>
              </a:rPr>
              <a:t>Software Pattern vs Architectural Style</a:t>
            </a:r>
            <a:endParaRPr lang="en-US" sz="4400" b="1" dirty="0">
              <a:latin typeface="+mj-lt"/>
            </a:endParaRPr>
          </a:p>
        </p:txBody>
      </p:sp>
    </p:spTree>
    <p:extLst>
      <p:ext uri="{BB962C8B-B14F-4D97-AF65-F5344CB8AC3E}">
        <p14:creationId xmlns:p14="http://schemas.microsoft.com/office/powerpoint/2010/main" val="2619721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1617142"/>
            <a:ext cx="7391400" cy="4405313"/>
          </a:xfrm>
        </p:spPr>
        <p:txBody>
          <a:bodyPr>
            <a:normAutofit fontScale="92500"/>
          </a:bodyPr>
          <a:lstStyle/>
          <a:p>
            <a:pPr algn="just">
              <a:buFont typeface="Wingdings" panose="05000000000000000000" pitchFamily="2" charset="2"/>
              <a:buChar char="§"/>
            </a:pPr>
            <a:r>
              <a:rPr lang="en-US" sz="2400" dirty="0">
                <a:latin typeface="+mj-lt"/>
                <a:cs typeface="Times New Roman" pitchFamily="18" charset="0"/>
              </a:rPr>
              <a:t>A</a:t>
            </a:r>
            <a:r>
              <a:rPr lang="en-US" sz="2400" dirty="0" smtClean="0">
                <a:latin typeface="+mj-lt"/>
                <a:cs typeface="Times New Roman" pitchFamily="18" charset="0"/>
              </a:rPr>
              <a:t>n </a:t>
            </a:r>
            <a:r>
              <a:rPr lang="en-US" sz="2400" dirty="0">
                <a:latin typeface="+mj-lt"/>
                <a:cs typeface="Times New Roman" pitchFamily="18" charset="0"/>
              </a:rPr>
              <a:t>improvement over the client/server architecture pattern. </a:t>
            </a:r>
            <a:endParaRPr lang="en-US" sz="2400" dirty="0" smtClean="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Most  commonly used </a:t>
            </a:r>
            <a:r>
              <a:rPr lang="en-US" sz="2400" i="1" dirty="0" smtClean="0">
                <a:latin typeface="+mj-lt"/>
                <a:cs typeface="Times New Roman" pitchFamily="18" charset="0"/>
              </a:rPr>
              <a:t>architectural pattern.</a:t>
            </a:r>
          </a:p>
          <a:p>
            <a:pPr marL="342900" lvl="1" indent="0" algn="just">
              <a:buNone/>
            </a:pPr>
            <a:endParaRPr lang="en-US" sz="2400" dirty="0" smtClean="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 comprises of three </a:t>
            </a:r>
            <a:r>
              <a:rPr lang="en-US" sz="2400" dirty="0">
                <a:latin typeface="+mj-lt"/>
                <a:cs typeface="Times New Roman" pitchFamily="18" charset="0"/>
              </a:rPr>
              <a:t>or more layers: </a:t>
            </a:r>
            <a:r>
              <a:rPr lang="en-US" sz="2400" dirty="0">
                <a:solidFill>
                  <a:srgbClr val="0070C0"/>
                </a:solidFill>
                <a:latin typeface="+mj-lt"/>
                <a:cs typeface="Times New Roman" pitchFamily="18" charset="0"/>
              </a:rPr>
              <a:t>presentation/user interface layer, business logic layer, and data persistence layer. </a:t>
            </a:r>
            <a:endParaRPr lang="en-US" sz="2400" dirty="0" smtClean="0">
              <a:solidFill>
                <a:srgbClr val="0070C0"/>
              </a:solidFill>
              <a:latin typeface="+mj-lt"/>
              <a:cs typeface="Times New Roman" pitchFamily="18" charset="0"/>
            </a:endParaRPr>
          </a:p>
          <a:p>
            <a:pPr algn="just">
              <a:buFont typeface="Wingdings" panose="05000000000000000000" pitchFamily="2" charset="2"/>
              <a:buChar char="§"/>
            </a:pPr>
            <a:endParaRPr lang="en-US" sz="2400" dirty="0">
              <a:solidFill>
                <a:srgbClr val="0070C0"/>
              </a:solidFill>
              <a:latin typeface="+mj-lt"/>
              <a:cs typeface="Times New Roman" pitchFamily="18" charset="0"/>
            </a:endParaRPr>
          </a:p>
          <a:p>
            <a:pPr algn="just">
              <a:buFont typeface="Wingdings" panose="05000000000000000000" pitchFamily="2" charset="2"/>
              <a:buChar char="§"/>
            </a:pPr>
            <a:r>
              <a:rPr lang="en-US" sz="2400" dirty="0" smtClean="0">
                <a:solidFill>
                  <a:srgbClr val="0070C0"/>
                </a:solidFill>
                <a:latin typeface="+mj-lt"/>
                <a:cs typeface="Times New Roman" pitchFamily="18" charset="0"/>
              </a:rPr>
              <a:t>Uses model </a:t>
            </a:r>
            <a:r>
              <a:rPr lang="en-US" sz="2400" dirty="0">
                <a:solidFill>
                  <a:srgbClr val="0070C0"/>
                </a:solidFill>
                <a:latin typeface="+mj-lt"/>
                <a:cs typeface="Times New Roman" pitchFamily="18" charset="0"/>
              </a:rPr>
              <a:t>view controller (MVC) </a:t>
            </a:r>
            <a:r>
              <a:rPr lang="en-US" sz="2400" dirty="0" smtClean="0">
                <a:solidFill>
                  <a:srgbClr val="0070C0"/>
                </a:solidFill>
                <a:latin typeface="+mj-lt"/>
                <a:cs typeface="Times New Roman" pitchFamily="18" charset="0"/>
              </a:rPr>
              <a:t>pattern to simplify web   </a:t>
            </a:r>
            <a:r>
              <a:rPr lang="en-US" sz="2400" dirty="0">
                <a:solidFill>
                  <a:srgbClr val="0070C0"/>
                </a:solidFill>
                <a:latin typeface="+mj-lt"/>
                <a:cs typeface="Times New Roman" pitchFamily="18" charset="0"/>
              </a:rPr>
              <a:t>applications </a:t>
            </a:r>
          </a:p>
          <a:p>
            <a:pPr algn="just">
              <a:buFont typeface="Wingdings" panose="05000000000000000000" pitchFamily="2" charset="2"/>
              <a:buChar char="§"/>
            </a:pPr>
            <a:endParaRPr lang="en-US" sz="2400" dirty="0">
              <a:solidFill>
                <a:srgbClr val="0070C0"/>
              </a:solidFill>
              <a:latin typeface="+mj-lt"/>
              <a:cs typeface="Times New Roman" pitchFamily="18" charset="0"/>
            </a:endParaRPr>
          </a:p>
          <a:p>
            <a:pPr algn="just">
              <a:buFont typeface="Wingdings" panose="05000000000000000000" pitchFamily="2" charset="2"/>
              <a:buChar char="§"/>
            </a:pPr>
            <a:r>
              <a:rPr lang="en-US" sz="2400" dirty="0" smtClean="0">
                <a:solidFill>
                  <a:srgbClr val="0070C0"/>
                </a:solidFill>
                <a:latin typeface="+mj-lt"/>
                <a:cs typeface="Times New Roman" pitchFamily="18" charset="0"/>
              </a:rPr>
              <a:t>Main advantage  </a:t>
            </a:r>
            <a:r>
              <a:rPr lang="en-US" sz="2400" dirty="0">
                <a:solidFill>
                  <a:srgbClr val="0070C0"/>
                </a:solidFill>
                <a:latin typeface="+mj-lt"/>
                <a:cs typeface="Times New Roman" pitchFamily="18" charset="0"/>
              </a:rPr>
              <a:t>is the separation of concerns that is each layer can focus solely on its role and responsibility. </a:t>
            </a:r>
            <a:endParaRPr lang="en-US" sz="2400" dirty="0" smtClean="0">
              <a:solidFill>
                <a:srgbClr val="0070C0"/>
              </a:solidFill>
              <a:latin typeface="+mj-lt"/>
              <a:cs typeface="Times New Roman" pitchFamily="18" charset="0"/>
            </a:endParaRPr>
          </a:p>
          <a:p>
            <a:pPr algn="just">
              <a:buFont typeface="Wingdings" panose="05000000000000000000" pitchFamily="2" charset="2"/>
              <a:buChar char="§"/>
            </a:pPr>
            <a:endParaRPr lang="en-US" sz="2800" dirty="0">
              <a:latin typeface="+mj-lt"/>
              <a:cs typeface="Times New Roman" pitchFamily="18" charset="0"/>
            </a:endParaRPr>
          </a:p>
          <a:p>
            <a:pPr algn="just">
              <a:buFont typeface="Wingdings" panose="05000000000000000000" pitchFamily="2" charset="2"/>
              <a:buChar char="§"/>
            </a:pPr>
            <a:endParaRPr lang="en-US" sz="28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Layered/Tiered Architecture</a:t>
            </a:r>
            <a:endParaRPr lang="en-US" sz="4400" b="1" dirty="0">
              <a:latin typeface="+mj-lt"/>
            </a:endParaRPr>
          </a:p>
        </p:txBody>
      </p:sp>
    </p:spTree>
    <p:extLst>
      <p:ext uri="{BB962C8B-B14F-4D97-AF65-F5344CB8AC3E}">
        <p14:creationId xmlns:p14="http://schemas.microsoft.com/office/powerpoint/2010/main" val="293993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44</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Component Based </a:t>
            </a:r>
            <a:r>
              <a:rPr lang="en-US" sz="4400" b="1" dirty="0" smtClean="0">
                <a:latin typeface="+mj-lt"/>
              </a:rPr>
              <a:t>Architecture</a:t>
            </a:r>
            <a:endParaRPr lang="en-US" sz="4400" b="1" dirty="0">
              <a:latin typeface="+mj-lt"/>
            </a:endParaRPr>
          </a:p>
        </p:txBody>
      </p:sp>
      <p:sp>
        <p:nvSpPr>
          <p:cNvPr id="5" name="Rectangle 4"/>
          <p:cNvSpPr/>
          <p:nvPr/>
        </p:nvSpPr>
        <p:spPr>
          <a:xfrm>
            <a:off x="152400" y="1226641"/>
            <a:ext cx="8134350" cy="4401205"/>
          </a:xfrm>
          <a:prstGeom prst="rect">
            <a:avLst/>
          </a:prstGeom>
        </p:spPr>
        <p:txBody>
          <a:bodyPr wrap="square">
            <a:spAutoFit/>
          </a:bodyPr>
          <a:lstStyle/>
          <a:p>
            <a:pPr algn="just"/>
            <a:endParaRPr lang="en-US" sz="2000" dirty="0">
              <a:latin typeface="Garamond" panose="02020404030301010803" pitchFamily="18" charset="0"/>
            </a:endParaRPr>
          </a:p>
          <a:p>
            <a:pPr marL="457200" indent="-457200" algn="just">
              <a:buFont typeface="Wingdings" panose="05000000000000000000" pitchFamily="2" charset="2"/>
              <a:buChar char="§"/>
            </a:pPr>
            <a:r>
              <a:rPr lang="en-US" sz="2000" dirty="0" smtClean="0">
                <a:latin typeface="+mj-lt"/>
              </a:rPr>
              <a:t>CBA </a:t>
            </a:r>
            <a:r>
              <a:rPr lang="en-US" sz="2000" dirty="0">
                <a:latin typeface="+mj-lt"/>
              </a:rPr>
              <a:t>focuses on the decomposition of the design into individual functional or logical components that represent well-defined communication interfaces containing methods, events, and properties</a:t>
            </a:r>
            <a:r>
              <a:rPr lang="en-US" sz="2000" dirty="0" smtClean="0">
                <a:latin typeface="+mj-lt"/>
              </a:rPr>
              <a:t>.</a:t>
            </a:r>
          </a:p>
          <a:p>
            <a:pPr marL="457200" indent="-457200" algn="just">
              <a:buFont typeface="Wingdings" panose="05000000000000000000" pitchFamily="2" charset="2"/>
              <a:buChar char="§"/>
            </a:pPr>
            <a:endParaRPr lang="en-US" sz="2000" dirty="0" smtClean="0">
              <a:latin typeface="+mj-lt"/>
            </a:endParaRPr>
          </a:p>
          <a:p>
            <a:pPr marL="457200" indent="-457200" algn="just">
              <a:buFont typeface="Wingdings" panose="05000000000000000000" pitchFamily="2" charset="2"/>
              <a:buChar char="§"/>
            </a:pPr>
            <a:r>
              <a:rPr lang="en-US" sz="2000" dirty="0">
                <a:latin typeface="+mj-lt"/>
              </a:rPr>
              <a:t>The primary objective of component-based architecture is to ensure component reusability. </a:t>
            </a:r>
          </a:p>
          <a:p>
            <a:pPr marL="457200" indent="-457200" algn="just">
              <a:buFont typeface="Wingdings" panose="05000000000000000000" pitchFamily="2" charset="2"/>
              <a:buChar char="§"/>
            </a:pPr>
            <a:endParaRPr lang="en-US" sz="2000" dirty="0">
              <a:latin typeface="+mj-lt"/>
            </a:endParaRPr>
          </a:p>
          <a:p>
            <a:pPr marL="457200" indent="-457200" algn="just">
              <a:buFont typeface="Wingdings" panose="05000000000000000000" pitchFamily="2" charset="2"/>
              <a:buChar char="§"/>
            </a:pPr>
            <a:r>
              <a:rPr lang="en-US" sz="2000" dirty="0">
                <a:latin typeface="+mj-lt"/>
              </a:rPr>
              <a:t>A component encapsulates functionality and behaviors of a software element into a reusable and self-deployable binary unit.</a:t>
            </a:r>
          </a:p>
          <a:p>
            <a:pPr marL="457200" indent="-457200" algn="just">
              <a:buFont typeface="Wingdings" panose="05000000000000000000" pitchFamily="2" charset="2"/>
              <a:buChar char="§"/>
            </a:pPr>
            <a:endParaRPr lang="en-US" sz="2000" dirty="0">
              <a:latin typeface="+mj-lt"/>
            </a:endParaRPr>
          </a:p>
          <a:p>
            <a:pPr marL="457200" indent="-457200" algn="just">
              <a:buFont typeface="Wingdings" panose="05000000000000000000" pitchFamily="2" charset="2"/>
              <a:buChar char="§"/>
            </a:pPr>
            <a:endParaRPr lang="en-US" sz="2000" dirty="0">
              <a:latin typeface="+mj-lt"/>
            </a:endParaRPr>
          </a:p>
          <a:p>
            <a:pPr marL="457200" indent="-457200" algn="just">
              <a:buFont typeface="Wingdings" panose="05000000000000000000" pitchFamily="2" charset="2"/>
              <a:buChar char="§"/>
            </a:pPr>
            <a:r>
              <a:rPr lang="en-US" sz="2000" dirty="0">
                <a:latin typeface="+mj-lt"/>
              </a:rPr>
              <a:t>As the software architecture is formulated, components are selected from the library and used to populate the architecture. </a:t>
            </a:r>
            <a:endParaRPr lang="en-US" sz="2000" dirty="0">
              <a:latin typeface="Garamond" panose="02020404030301010803" pitchFamily="18" charset="0"/>
            </a:endParaRPr>
          </a:p>
        </p:txBody>
      </p:sp>
    </p:spTree>
    <p:extLst>
      <p:ext uri="{BB962C8B-B14F-4D97-AF65-F5344CB8AC3E}">
        <p14:creationId xmlns:p14="http://schemas.microsoft.com/office/powerpoint/2010/main" val="40038957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951038"/>
            <a:ext cx="8305800" cy="4405313"/>
          </a:xfrm>
        </p:spPr>
        <p:txBody>
          <a:bodyPr>
            <a:normAutofit/>
          </a:bodyPr>
          <a:lstStyle/>
          <a:p>
            <a:pPr algn="just">
              <a:buFont typeface="Wingdings" panose="05000000000000000000" pitchFamily="2" charset="2"/>
              <a:buChar char="§"/>
            </a:pPr>
            <a:endParaRPr lang="en-US" sz="2800" i="1" dirty="0" smtClean="0">
              <a:latin typeface="+mj-lt"/>
              <a:cs typeface="Times New Roman" pitchFamily="18" charset="0"/>
            </a:endParaRPr>
          </a:p>
          <a:p>
            <a:pPr algn="just">
              <a:buFont typeface="Wingdings" panose="05000000000000000000" pitchFamily="2" charset="2"/>
              <a:buChar char="§"/>
            </a:pPr>
            <a:r>
              <a:rPr lang="en-US" sz="2800" dirty="0" smtClean="0">
                <a:latin typeface="+mj-lt"/>
                <a:cs typeface="Times New Roman" pitchFamily="18" charset="0"/>
              </a:rPr>
              <a:t>Service-Oriented </a:t>
            </a:r>
            <a:r>
              <a:rPr lang="en-US" sz="2800" dirty="0">
                <a:latin typeface="+mj-lt"/>
                <a:cs typeface="Times New Roman" pitchFamily="18" charset="0"/>
              </a:rPr>
              <a:t>Architecture (SOA) is an architectural approach in which applications make use </a:t>
            </a:r>
            <a:r>
              <a:rPr lang="en-US" sz="2800" dirty="0" smtClean="0">
                <a:latin typeface="+mj-lt"/>
                <a:cs typeface="Times New Roman" pitchFamily="18" charset="0"/>
              </a:rPr>
              <a:t>of </a:t>
            </a:r>
            <a:r>
              <a:rPr lang="en-US" sz="2800" i="1" dirty="0" smtClean="0">
                <a:latin typeface="+mj-lt"/>
                <a:cs typeface="Times New Roman" pitchFamily="18" charset="0"/>
              </a:rPr>
              <a:t>web  </a:t>
            </a:r>
            <a:r>
              <a:rPr lang="en-US" sz="2800" i="1" dirty="0">
                <a:latin typeface="+mj-lt"/>
                <a:cs typeface="Times New Roman" pitchFamily="18" charset="0"/>
              </a:rPr>
              <a:t>services </a:t>
            </a:r>
            <a:r>
              <a:rPr lang="en-US" sz="2800" dirty="0">
                <a:latin typeface="+mj-lt"/>
                <a:cs typeface="Times New Roman" pitchFamily="18" charset="0"/>
              </a:rPr>
              <a:t>available in the network. </a:t>
            </a:r>
            <a:endParaRPr lang="en-US" sz="2800" dirty="0" smtClean="0">
              <a:latin typeface="+mj-lt"/>
              <a:cs typeface="Times New Roman" pitchFamily="18" charset="0"/>
            </a:endParaRPr>
          </a:p>
          <a:p>
            <a:pPr algn="just">
              <a:buFont typeface="Wingdings" panose="05000000000000000000" pitchFamily="2" charset="2"/>
              <a:buChar char="§"/>
            </a:pPr>
            <a:endParaRPr lang="en-US" sz="28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45</a:t>
            </a:fld>
            <a:endParaRPr lang="en-US"/>
          </a:p>
        </p:txBody>
      </p:sp>
      <p:sp>
        <p:nvSpPr>
          <p:cNvPr id="2" name="Rectangle 1"/>
          <p:cNvSpPr/>
          <p:nvPr/>
        </p:nvSpPr>
        <p:spPr>
          <a:xfrm>
            <a:off x="609600" y="457200"/>
            <a:ext cx="8077200" cy="1446550"/>
          </a:xfrm>
          <a:prstGeom prst="rect">
            <a:avLst/>
          </a:prstGeom>
        </p:spPr>
        <p:txBody>
          <a:bodyPr wrap="square">
            <a:spAutoFit/>
          </a:bodyPr>
          <a:lstStyle/>
          <a:p>
            <a:pPr algn="ctr"/>
            <a:r>
              <a:rPr lang="en-US" sz="4400" b="1" dirty="0">
                <a:solidFill>
                  <a:srgbClr val="002060"/>
                </a:solidFill>
                <a:latin typeface="+mj-lt"/>
              </a:rPr>
              <a:t>Service-Oriented Architecture (SOA)</a:t>
            </a:r>
          </a:p>
        </p:txBody>
      </p:sp>
    </p:spTree>
    <p:extLst>
      <p:ext uri="{BB962C8B-B14F-4D97-AF65-F5344CB8AC3E}">
        <p14:creationId xmlns:p14="http://schemas.microsoft.com/office/powerpoint/2010/main" val="26865121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95300" y="1307723"/>
            <a:ext cx="8305800" cy="4908551"/>
          </a:xfrm>
        </p:spPr>
        <p:txBody>
          <a:bodyPr>
            <a:normAutofit fontScale="70000" lnSpcReduction="20000"/>
          </a:bodyPr>
          <a:lstStyle/>
          <a:p>
            <a:pPr algn="just">
              <a:buFont typeface="Wingdings" panose="05000000000000000000" pitchFamily="2" charset="2"/>
              <a:buChar char="§"/>
            </a:pPr>
            <a:endParaRPr lang="en-US" sz="2800" i="1" dirty="0" smtClean="0">
              <a:latin typeface="+mj-lt"/>
              <a:cs typeface="Times New Roman" pitchFamily="18" charset="0"/>
            </a:endParaRPr>
          </a:p>
          <a:p>
            <a:pPr algn="just">
              <a:buFont typeface="Wingdings" panose="05000000000000000000" pitchFamily="2" charset="2"/>
              <a:buChar char="§"/>
            </a:pPr>
            <a:r>
              <a:rPr lang="en-US" sz="3200" b="1" i="1" dirty="0" smtClean="0">
                <a:latin typeface="+mj-lt"/>
                <a:cs typeface="Times New Roman" pitchFamily="18" charset="0"/>
              </a:rPr>
              <a:t>Defn1</a:t>
            </a:r>
            <a:r>
              <a:rPr lang="en-US" sz="3200" i="1" dirty="0" smtClean="0">
                <a:latin typeface="+mj-lt"/>
                <a:cs typeface="Times New Roman" pitchFamily="18" charset="0"/>
              </a:rPr>
              <a:t>:Service-Oriented </a:t>
            </a:r>
            <a:r>
              <a:rPr lang="en-US" sz="3200" i="1" dirty="0">
                <a:latin typeface="+mj-lt"/>
                <a:cs typeface="Times New Roman" pitchFamily="18" charset="0"/>
              </a:rPr>
              <a:t>Architecture (SOA) is an architectural approach in which applications make use of services available in the network</a:t>
            </a:r>
            <a:r>
              <a:rPr lang="en-US" sz="3200" dirty="0">
                <a:latin typeface="+mj-lt"/>
                <a:cs typeface="Times New Roman" pitchFamily="18" charset="0"/>
              </a:rPr>
              <a:t>. </a:t>
            </a:r>
            <a:endParaRPr lang="en-US" sz="3200" dirty="0" smtClean="0">
              <a:latin typeface="+mj-lt"/>
              <a:cs typeface="Times New Roman" pitchFamily="18" charset="0"/>
            </a:endParaRPr>
          </a:p>
          <a:p>
            <a:pPr marL="0" indent="0" algn="just">
              <a:buNone/>
            </a:pPr>
            <a:endParaRPr lang="en-US" sz="3200" dirty="0" smtClean="0">
              <a:latin typeface="+mj-lt"/>
              <a:cs typeface="Times New Roman" pitchFamily="18" charset="0"/>
            </a:endParaRPr>
          </a:p>
          <a:p>
            <a:pPr algn="just">
              <a:buFont typeface="Wingdings" panose="05000000000000000000" pitchFamily="2" charset="2"/>
              <a:buChar char="§"/>
            </a:pPr>
            <a:r>
              <a:rPr lang="en-US" sz="3200" dirty="0">
                <a:latin typeface="+mj-lt"/>
                <a:cs typeface="Times New Roman" pitchFamily="18" charset="0"/>
              </a:rPr>
              <a:t>Service Oriented Architecture, as the name says is an architectural concept which focuses on having different services communicating with each other to carry out tasks. </a:t>
            </a:r>
            <a:endParaRPr lang="en-US" sz="3200" dirty="0" smtClean="0">
              <a:latin typeface="+mj-lt"/>
              <a:cs typeface="Times New Roman" pitchFamily="18" charset="0"/>
            </a:endParaRPr>
          </a:p>
          <a:p>
            <a:pPr algn="just">
              <a:buFont typeface="Wingdings" panose="05000000000000000000" pitchFamily="2" charset="2"/>
              <a:buChar char="§"/>
            </a:pPr>
            <a:endParaRPr lang="en-US" sz="3200" dirty="0">
              <a:latin typeface="+mj-lt"/>
              <a:cs typeface="Times New Roman" pitchFamily="18" charset="0"/>
            </a:endParaRPr>
          </a:p>
          <a:p>
            <a:pPr algn="just">
              <a:buFont typeface="Wingdings" panose="05000000000000000000" pitchFamily="2" charset="2"/>
              <a:buChar char="§"/>
            </a:pPr>
            <a:r>
              <a:rPr lang="en-US" sz="3200" dirty="0">
                <a:latin typeface="+mj-lt"/>
                <a:cs typeface="Times New Roman" pitchFamily="18" charset="0"/>
              </a:rPr>
              <a:t>Thus, </a:t>
            </a:r>
            <a:r>
              <a:rPr lang="en-US" sz="3200" i="1" dirty="0">
                <a:latin typeface="+mj-lt"/>
                <a:cs typeface="Times New Roman" pitchFamily="18" charset="0"/>
              </a:rPr>
              <a:t>a web service </a:t>
            </a:r>
            <a:r>
              <a:rPr lang="en-US" sz="3200" dirty="0">
                <a:latin typeface="+mj-lt"/>
                <a:cs typeface="Times New Roman" pitchFamily="18" charset="0"/>
              </a:rPr>
              <a:t>is a basic building block in a SOA</a:t>
            </a:r>
            <a:r>
              <a:rPr lang="en-US" sz="3200" dirty="0" smtClean="0">
                <a:latin typeface="+mj-lt"/>
                <a:cs typeface="Times New Roman" pitchFamily="18" charset="0"/>
              </a:rPr>
              <a:t>.</a:t>
            </a:r>
          </a:p>
          <a:p>
            <a:pPr algn="just">
              <a:buFont typeface="Wingdings" panose="05000000000000000000" pitchFamily="2" charset="2"/>
              <a:buChar char="§"/>
            </a:pPr>
            <a:endParaRPr lang="en-US" sz="3200" dirty="0" smtClean="0">
              <a:latin typeface="+mj-lt"/>
              <a:cs typeface="Times New Roman" pitchFamily="18" charset="0"/>
            </a:endParaRPr>
          </a:p>
          <a:p>
            <a:pPr algn="just">
              <a:buFont typeface="Wingdings" panose="05000000000000000000" pitchFamily="2" charset="2"/>
              <a:buChar char="§"/>
            </a:pPr>
            <a:r>
              <a:rPr lang="en-US" sz="3200" dirty="0">
                <a:latin typeface="+mj-lt"/>
                <a:cs typeface="Times New Roman" pitchFamily="18" charset="0"/>
              </a:rPr>
              <a:t>SOA </a:t>
            </a:r>
            <a:r>
              <a:rPr lang="en-US" sz="3200" i="1" dirty="0" smtClean="0">
                <a:latin typeface="+mj-lt"/>
                <a:cs typeface="Times New Roman" pitchFamily="18" charset="0"/>
              </a:rPr>
              <a:t>puts together application packages </a:t>
            </a:r>
            <a:r>
              <a:rPr lang="en-US" sz="3200" dirty="0" smtClean="0">
                <a:latin typeface="+mj-lt"/>
                <a:cs typeface="Times New Roman" pitchFamily="18" charset="0"/>
              </a:rPr>
              <a:t>into </a:t>
            </a:r>
            <a:r>
              <a:rPr lang="en-US" sz="3200" dirty="0">
                <a:latin typeface="+mj-lt"/>
                <a:cs typeface="Times New Roman" pitchFamily="18" charset="0"/>
              </a:rPr>
              <a:t>a set of interoperable services, which can be integrated into different software systems belonging to separate business </a:t>
            </a:r>
            <a:r>
              <a:rPr lang="en-US" sz="3200" dirty="0" smtClean="0">
                <a:latin typeface="+mj-lt"/>
                <a:cs typeface="Times New Roman" pitchFamily="18" charset="0"/>
              </a:rPr>
              <a:t>domains.</a:t>
            </a:r>
          </a:p>
          <a:p>
            <a:pPr algn="just">
              <a:buFont typeface="Wingdings" panose="05000000000000000000" pitchFamily="2" charset="2"/>
              <a:buChar char="§"/>
            </a:pPr>
            <a:endParaRPr lang="en-US" sz="3200" dirty="0">
              <a:latin typeface="+mj-lt"/>
              <a:cs typeface="Times New Roman" pitchFamily="18" charset="0"/>
            </a:endParaRPr>
          </a:p>
          <a:p>
            <a:pPr algn="just">
              <a:buFont typeface="Wingdings" panose="05000000000000000000" pitchFamily="2" charset="2"/>
              <a:buChar char="§"/>
            </a:pPr>
            <a:r>
              <a:rPr lang="en-US" sz="3200" dirty="0" smtClean="0">
                <a:latin typeface="+mj-lt"/>
                <a:cs typeface="Times New Roman" pitchFamily="18" charset="0"/>
              </a:rPr>
              <a:t> </a:t>
            </a:r>
            <a:r>
              <a:rPr lang="en-US" sz="3200" dirty="0">
                <a:latin typeface="+mj-lt"/>
                <a:cs typeface="Times New Roman" pitchFamily="18" charset="0"/>
              </a:rPr>
              <a:t>When multiple services are combined, we have an application that falls under SOA.</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solidFill>
                  <a:srgbClr val="002060"/>
                </a:solidFill>
                <a:latin typeface="+mj-lt"/>
              </a:rPr>
              <a:t>SOA-cont.</a:t>
            </a:r>
            <a:endParaRPr lang="en-US" sz="4400" b="1" dirty="0">
              <a:solidFill>
                <a:srgbClr val="002060"/>
              </a:solidFill>
              <a:latin typeface="+mj-lt"/>
            </a:endParaRPr>
          </a:p>
        </p:txBody>
      </p:sp>
    </p:spTree>
    <p:extLst>
      <p:ext uri="{BB962C8B-B14F-4D97-AF65-F5344CB8AC3E}">
        <p14:creationId xmlns:p14="http://schemas.microsoft.com/office/powerpoint/2010/main" val="40921555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533400"/>
            <a:ext cx="8305800" cy="6005513"/>
          </a:xfrm>
        </p:spPr>
        <p:txBody>
          <a:bodyPr>
            <a:normAutofit/>
          </a:bodyPr>
          <a:lstStyle/>
          <a:p>
            <a:pPr marL="0" indent="0" algn="ctr">
              <a:buNone/>
            </a:pPr>
            <a:r>
              <a:rPr lang="en-US" sz="6600" b="1" dirty="0" smtClean="0">
                <a:latin typeface="+mj-lt"/>
                <a:cs typeface="Times New Roman" pitchFamily="18" charset="0"/>
              </a:rPr>
              <a:t>SOA</a:t>
            </a:r>
            <a:endParaRPr lang="en-US" sz="32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47</a:t>
            </a:fld>
            <a:endParaRPr lang="en-US"/>
          </a:p>
        </p:txBody>
      </p:sp>
      <p:pic>
        <p:nvPicPr>
          <p:cNvPr id="2" name="Picture 1"/>
          <p:cNvPicPr>
            <a:picLocks noChangeAspect="1"/>
          </p:cNvPicPr>
          <p:nvPr/>
        </p:nvPicPr>
        <p:blipFill>
          <a:blip r:embed="rId2"/>
          <a:stretch>
            <a:fillRect/>
          </a:stretch>
        </p:blipFill>
        <p:spPr>
          <a:xfrm>
            <a:off x="1228786" y="1568325"/>
            <a:ext cx="6696014" cy="4425937"/>
          </a:xfrm>
          <a:prstGeom prst="rect">
            <a:avLst/>
          </a:prstGeom>
        </p:spPr>
      </p:pic>
    </p:spTree>
    <p:extLst>
      <p:ext uri="{BB962C8B-B14F-4D97-AF65-F5344CB8AC3E}">
        <p14:creationId xmlns:p14="http://schemas.microsoft.com/office/powerpoint/2010/main" val="2916912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95300" y="1307723"/>
            <a:ext cx="8305800" cy="4908551"/>
          </a:xfrm>
        </p:spPr>
        <p:txBody>
          <a:bodyPr>
            <a:normAutofit lnSpcReduction="10000"/>
          </a:bodyPr>
          <a:lstStyle/>
          <a:p>
            <a:pPr algn="just">
              <a:buFont typeface="Wingdings" panose="05000000000000000000" pitchFamily="2" charset="2"/>
              <a:buChar char="§"/>
            </a:pPr>
            <a:r>
              <a:rPr lang="en-US" sz="2800" dirty="0" smtClean="0">
                <a:latin typeface="+mj-lt"/>
                <a:cs typeface="Times New Roman" pitchFamily="18" charset="0"/>
              </a:rPr>
              <a:t>There </a:t>
            </a:r>
            <a:r>
              <a:rPr lang="en-US" sz="2800" dirty="0">
                <a:latin typeface="+mj-lt"/>
                <a:cs typeface="Times New Roman" pitchFamily="18" charset="0"/>
              </a:rPr>
              <a:t>are two major roles within Service-oriented Architecture</a:t>
            </a:r>
            <a:r>
              <a:rPr lang="en-US" sz="2800" dirty="0" smtClean="0">
                <a:latin typeface="+mj-lt"/>
                <a:cs typeface="Times New Roman" pitchFamily="18" charset="0"/>
              </a:rPr>
              <a:t>:</a:t>
            </a:r>
          </a:p>
          <a:p>
            <a:pPr algn="just">
              <a:buFont typeface="Wingdings" panose="05000000000000000000" pitchFamily="2" charset="2"/>
              <a:buChar char="§"/>
            </a:pPr>
            <a:endParaRPr lang="en-US" sz="3200" dirty="0">
              <a:latin typeface="+mj-lt"/>
              <a:cs typeface="Times New Roman" pitchFamily="18" charset="0"/>
            </a:endParaRPr>
          </a:p>
          <a:p>
            <a:pPr lvl="1" algn="just">
              <a:buFont typeface="Wingdings" panose="05000000000000000000" pitchFamily="2" charset="2"/>
              <a:buChar char="§"/>
            </a:pPr>
            <a:r>
              <a:rPr lang="en-US" sz="2200" b="1" i="1" dirty="0" smtClean="0">
                <a:latin typeface="+mj-lt"/>
                <a:cs typeface="Times New Roman" pitchFamily="18" charset="0"/>
              </a:rPr>
              <a:t>Service </a:t>
            </a:r>
            <a:r>
              <a:rPr lang="en-US" sz="2200" b="1" i="1" dirty="0">
                <a:latin typeface="+mj-lt"/>
                <a:cs typeface="Times New Roman" pitchFamily="18" charset="0"/>
              </a:rPr>
              <a:t>provider</a:t>
            </a:r>
            <a:r>
              <a:rPr lang="en-US" sz="2200" b="1" dirty="0">
                <a:latin typeface="+mj-lt"/>
                <a:cs typeface="Times New Roman" pitchFamily="18" charset="0"/>
              </a:rPr>
              <a:t>: </a:t>
            </a:r>
            <a:r>
              <a:rPr lang="en-US" sz="2200" dirty="0">
                <a:latin typeface="+mj-lt"/>
                <a:cs typeface="Times New Roman" pitchFamily="18" charset="0"/>
              </a:rPr>
              <a:t>The service provider is the maintainer of the service and the organization that makes available one or more services for others to </a:t>
            </a:r>
            <a:r>
              <a:rPr lang="en-US" sz="2200" dirty="0" smtClean="0">
                <a:latin typeface="+mj-lt"/>
                <a:cs typeface="Times New Roman" pitchFamily="18" charset="0"/>
              </a:rPr>
              <a:t>use.</a:t>
            </a:r>
          </a:p>
          <a:p>
            <a:pPr lvl="1" algn="just">
              <a:buFont typeface="Wingdings" panose="05000000000000000000" pitchFamily="2" charset="2"/>
              <a:buChar char="§"/>
            </a:pPr>
            <a:r>
              <a:rPr lang="en-US" sz="2200" dirty="0" smtClean="0">
                <a:latin typeface="+mj-lt"/>
                <a:cs typeface="Times New Roman" pitchFamily="18" charset="0"/>
              </a:rPr>
              <a:t>To </a:t>
            </a:r>
            <a:r>
              <a:rPr lang="en-US" sz="2200" dirty="0">
                <a:latin typeface="+mj-lt"/>
                <a:cs typeface="Times New Roman" pitchFamily="18" charset="0"/>
              </a:rPr>
              <a:t>advertise services, the provider can publish them in a registry, together with a service contract that specifies the nature of the service, how to use it, the requirements for the service, and the fees charged</a:t>
            </a:r>
            <a:r>
              <a:rPr lang="en-US" sz="2200" dirty="0" smtClean="0">
                <a:latin typeface="+mj-lt"/>
                <a:cs typeface="Times New Roman" pitchFamily="18" charset="0"/>
              </a:rPr>
              <a:t>.</a:t>
            </a:r>
          </a:p>
          <a:p>
            <a:pPr lvl="1" algn="just">
              <a:buFont typeface="Wingdings" panose="05000000000000000000" pitchFamily="2" charset="2"/>
              <a:buChar char="§"/>
            </a:pPr>
            <a:endParaRPr lang="en-US" sz="2200" dirty="0">
              <a:latin typeface="+mj-lt"/>
              <a:cs typeface="Times New Roman" pitchFamily="18" charset="0"/>
            </a:endParaRPr>
          </a:p>
          <a:p>
            <a:pPr lvl="1" algn="just">
              <a:buFont typeface="Wingdings" panose="05000000000000000000" pitchFamily="2" charset="2"/>
              <a:buChar char="§"/>
            </a:pPr>
            <a:r>
              <a:rPr lang="en-US" sz="2400" b="1" i="1" dirty="0">
                <a:latin typeface="+mj-lt"/>
                <a:cs typeface="Times New Roman" pitchFamily="18" charset="0"/>
              </a:rPr>
              <a:t>Service consumer</a:t>
            </a:r>
            <a:r>
              <a:rPr lang="en-US" sz="2400" dirty="0">
                <a:latin typeface="+mj-lt"/>
                <a:cs typeface="Times New Roman" pitchFamily="18" charset="0"/>
              </a:rPr>
              <a:t>: The service consumer can locate the service metadata in the registry and develop the required client components to bind and use the service..</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48</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solidFill>
                  <a:srgbClr val="002060"/>
                </a:solidFill>
                <a:latin typeface="+mj-lt"/>
              </a:rPr>
              <a:t>SOA provider &amp; Consumer</a:t>
            </a:r>
            <a:endParaRPr lang="en-US" sz="4400" b="1" dirty="0">
              <a:solidFill>
                <a:srgbClr val="002060"/>
              </a:solidFill>
              <a:latin typeface="+mj-lt"/>
            </a:endParaRPr>
          </a:p>
        </p:txBody>
      </p:sp>
    </p:spTree>
    <p:extLst>
      <p:ext uri="{BB962C8B-B14F-4D97-AF65-F5344CB8AC3E}">
        <p14:creationId xmlns:p14="http://schemas.microsoft.com/office/powerpoint/2010/main" val="40078055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95300" y="1307723"/>
            <a:ext cx="8305800" cy="4908551"/>
          </a:xfrm>
        </p:spPr>
        <p:txBody>
          <a:bodyPr>
            <a:normAutofit fontScale="92500" lnSpcReduction="20000"/>
          </a:bodyPr>
          <a:lstStyle/>
          <a:p>
            <a:pPr algn="just">
              <a:buFont typeface="Wingdings" panose="05000000000000000000" pitchFamily="2" charset="2"/>
              <a:buChar char="§"/>
            </a:pPr>
            <a:r>
              <a:rPr lang="en-US" sz="2800" dirty="0">
                <a:latin typeface="+mj-lt"/>
                <a:cs typeface="Times New Roman" pitchFamily="18" charset="0"/>
              </a:rPr>
              <a:t>Micro services, or </a:t>
            </a:r>
            <a:r>
              <a:rPr lang="en-US" sz="2800" i="1" dirty="0">
                <a:latin typeface="+mj-lt"/>
                <a:cs typeface="Times New Roman" pitchFamily="18" charset="0"/>
              </a:rPr>
              <a:t>micro service architecture</a:t>
            </a:r>
            <a:r>
              <a:rPr lang="en-US" sz="2800" dirty="0">
                <a:latin typeface="+mj-lt"/>
                <a:cs typeface="Times New Roman" pitchFamily="18" charset="0"/>
              </a:rPr>
              <a:t>, is an approach to application development in which a large application is built as a suite of modular components or services</a:t>
            </a:r>
            <a:r>
              <a:rPr lang="en-US" sz="2800" dirty="0" smtClean="0">
                <a:latin typeface="+mj-lt"/>
                <a:cs typeface="Times New Roman" pitchFamily="18" charset="0"/>
              </a:rPr>
              <a:t>.</a:t>
            </a:r>
          </a:p>
          <a:p>
            <a:pPr algn="just">
              <a:buFont typeface="Wingdings" panose="05000000000000000000" pitchFamily="2" charset="2"/>
              <a:buChar char="§"/>
            </a:pPr>
            <a:endParaRPr lang="en-US" sz="2800" dirty="0" smtClean="0">
              <a:latin typeface="+mj-lt"/>
              <a:cs typeface="Times New Roman" pitchFamily="18" charset="0"/>
            </a:endParaRPr>
          </a:p>
          <a:p>
            <a:pPr algn="just">
              <a:buFont typeface="Wingdings" panose="05000000000000000000" pitchFamily="2" charset="2"/>
              <a:buChar char="§"/>
            </a:pPr>
            <a:r>
              <a:rPr lang="en-US" sz="2800" dirty="0" smtClean="0">
                <a:latin typeface="+mj-lt"/>
                <a:cs typeface="Times New Roman" pitchFamily="18" charset="0"/>
              </a:rPr>
              <a:t> a </a:t>
            </a:r>
            <a:r>
              <a:rPr lang="en-US" sz="2800" i="1" dirty="0" smtClean="0">
                <a:latin typeface="+mj-lt"/>
                <a:cs typeface="Times New Roman" pitchFamily="18" charset="0"/>
              </a:rPr>
              <a:t>service-oriented </a:t>
            </a:r>
            <a:r>
              <a:rPr lang="en-US" sz="2800" i="1" dirty="0">
                <a:latin typeface="+mj-lt"/>
                <a:cs typeface="Times New Roman" pitchFamily="18" charset="0"/>
              </a:rPr>
              <a:t>architecture pattern </a:t>
            </a:r>
            <a:r>
              <a:rPr lang="en-US" sz="2800" dirty="0">
                <a:latin typeface="+mj-lt"/>
                <a:cs typeface="Times New Roman" pitchFamily="18" charset="0"/>
              </a:rPr>
              <a:t>wherein applications are built as a collection of various smallest independent service units. </a:t>
            </a:r>
            <a:endParaRPr lang="en-US" sz="2800" dirty="0" smtClean="0">
              <a:latin typeface="+mj-lt"/>
              <a:cs typeface="Times New Roman" pitchFamily="18" charset="0"/>
            </a:endParaRPr>
          </a:p>
          <a:p>
            <a:pPr algn="just">
              <a:buFont typeface="Wingdings" panose="05000000000000000000" pitchFamily="2" charset="2"/>
              <a:buChar char="§"/>
            </a:pPr>
            <a:endParaRPr lang="en-US" sz="2800" dirty="0" smtClean="0">
              <a:latin typeface="+mj-lt"/>
              <a:cs typeface="Times New Roman" pitchFamily="18" charset="0"/>
            </a:endParaRPr>
          </a:p>
          <a:p>
            <a:pPr algn="just">
              <a:buFont typeface="Wingdings" panose="05000000000000000000" pitchFamily="2" charset="2"/>
              <a:buChar char="§"/>
            </a:pPr>
            <a:r>
              <a:rPr lang="en-US" sz="2800" dirty="0" smtClean="0">
                <a:latin typeface="+mj-lt"/>
                <a:cs typeface="Times New Roman" pitchFamily="18" charset="0"/>
              </a:rPr>
              <a:t>MSA focuses </a:t>
            </a:r>
            <a:r>
              <a:rPr lang="en-US" sz="2800" dirty="0">
                <a:latin typeface="+mj-lt"/>
                <a:cs typeface="Times New Roman" pitchFamily="18" charset="0"/>
              </a:rPr>
              <a:t>on decomposing an application into single-function modules with well-defined interfaces</a:t>
            </a:r>
            <a:r>
              <a:rPr lang="en-US" sz="2800" dirty="0" smtClean="0">
                <a:latin typeface="+mj-lt"/>
                <a:cs typeface="Times New Roman" pitchFamily="18" charset="0"/>
              </a:rPr>
              <a:t>.</a:t>
            </a:r>
          </a:p>
          <a:p>
            <a:pPr marL="0" indent="0" algn="just">
              <a:buNone/>
            </a:pPr>
            <a:r>
              <a:rPr lang="en-US" sz="2800" dirty="0" smtClean="0">
                <a:latin typeface="+mj-lt"/>
                <a:cs typeface="Times New Roman" pitchFamily="18" charset="0"/>
              </a:rPr>
              <a:t> </a:t>
            </a:r>
            <a:endParaRPr lang="en-US" sz="2800" dirty="0">
              <a:latin typeface="+mj-lt"/>
              <a:cs typeface="Times New Roman" pitchFamily="18" charset="0"/>
            </a:endParaRPr>
          </a:p>
          <a:p>
            <a:pPr algn="just">
              <a:buFont typeface="Wingdings" panose="05000000000000000000" pitchFamily="2" charset="2"/>
              <a:buChar char="§"/>
            </a:pPr>
            <a:r>
              <a:rPr lang="en-US" sz="2800" dirty="0">
                <a:latin typeface="+mj-lt"/>
                <a:cs typeface="Times New Roman" pitchFamily="18" charset="0"/>
              </a:rPr>
              <a:t>These modules can be independently deployed and operated by small teams who own the entire lifecycle of the service.</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49</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solidFill>
                  <a:srgbClr val="002060"/>
                </a:solidFill>
                <a:latin typeface="+mj-lt"/>
              </a:rPr>
              <a:t>Micro Services</a:t>
            </a:r>
          </a:p>
        </p:txBody>
      </p:sp>
    </p:spTree>
    <p:extLst>
      <p:ext uri="{BB962C8B-B14F-4D97-AF65-F5344CB8AC3E}">
        <p14:creationId xmlns:p14="http://schemas.microsoft.com/office/powerpoint/2010/main" val="982569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endParaRPr lang="en-US" sz="2400" dirty="0">
              <a:latin typeface="+mj-lt"/>
              <a:cs typeface="Times New Roman" pitchFamily="18" charset="0"/>
            </a:endParaRPr>
          </a:p>
          <a:p>
            <a:pPr algn="just"/>
            <a:r>
              <a:rPr lang="en-US" sz="2400" dirty="0">
                <a:latin typeface="+mj-lt"/>
                <a:cs typeface="Times New Roman" pitchFamily="18" charset="0"/>
              </a:rPr>
              <a:t>The first iteration of the web represents the web 1.0, which, according to Berners-Lee, is the </a:t>
            </a:r>
            <a:r>
              <a:rPr lang="en-US" sz="2400" b="1" i="1" dirty="0">
                <a:latin typeface="+mj-lt"/>
                <a:cs typeface="Times New Roman" pitchFamily="18" charset="0"/>
              </a:rPr>
              <a:t>“read-only web.” </a:t>
            </a:r>
          </a:p>
          <a:p>
            <a:pPr algn="just"/>
            <a:r>
              <a:rPr lang="en-US" sz="2400" dirty="0" smtClean="0">
                <a:latin typeface="+mj-lt"/>
                <a:cs typeface="Times New Roman" pitchFamily="18" charset="0"/>
              </a:rPr>
              <a:t>In </a:t>
            </a:r>
            <a:r>
              <a:rPr lang="en-US" sz="2400" dirty="0">
                <a:latin typeface="+mj-lt"/>
                <a:cs typeface="Times New Roman" pitchFamily="18" charset="0"/>
              </a:rPr>
              <a:t>other words, the early web allowed us to search for information and read it. </a:t>
            </a:r>
          </a:p>
          <a:p>
            <a:pPr algn="just"/>
            <a:endParaRPr lang="en-US" sz="2400" dirty="0">
              <a:latin typeface="+mj-lt"/>
              <a:cs typeface="Times New Roman" pitchFamily="18" charset="0"/>
            </a:endParaRPr>
          </a:p>
          <a:p>
            <a:pPr algn="just"/>
            <a:r>
              <a:rPr lang="en-US" sz="2400" dirty="0">
                <a:latin typeface="+mj-lt"/>
                <a:cs typeface="Times New Roman" pitchFamily="18" charset="0"/>
              </a:rPr>
              <a:t>There was very little in the way of user interaction or content generation.</a:t>
            </a:r>
          </a:p>
          <a:p>
            <a:pPr algn="just"/>
            <a:endParaRPr lang="en-US" sz="2400" dirty="0">
              <a:latin typeface="+mj-lt"/>
              <a:cs typeface="Times New Roman" pitchFamily="18" charset="0"/>
            </a:endParaRPr>
          </a:p>
          <a:p>
            <a:pPr algn="just"/>
            <a:r>
              <a:rPr lang="en-US" sz="2400" dirty="0">
                <a:latin typeface="+mj-lt"/>
                <a:cs typeface="Times New Roman" pitchFamily="18" charset="0"/>
              </a:rPr>
              <a:t> An example might be a personal Web page that gives information about the site's owner, but never changes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5</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1.0</a:t>
            </a:r>
            <a:endParaRPr lang="en-US" sz="4400" b="1" dirty="0">
              <a:latin typeface="+mn-lt"/>
            </a:endParaRPr>
          </a:p>
        </p:txBody>
      </p:sp>
    </p:spTree>
    <p:extLst>
      <p:ext uri="{BB962C8B-B14F-4D97-AF65-F5344CB8AC3E}">
        <p14:creationId xmlns:p14="http://schemas.microsoft.com/office/powerpoint/2010/main" val="420411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50</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solidFill>
                  <a:srgbClr val="002060"/>
                </a:solidFill>
                <a:latin typeface="+mj-lt"/>
              </a:rPr>
              <a:t>SOA vs. </a:t>
            </a:r>
            <a:r>
              <a:rPr lang="en-US" sz="4400" b="1" dirty="0" smtClean="0">
                <a:solidFill>
                  <a:srgbClr val="002060"/>
                </a:solidFill>
                <a:latin typeface="+mj-lt"/>
              </a:rPr>
              <a:t>Microservices</a:t>
            </a:r>
            <a:endParaRPr lang="en-US" sz="4400" b="1" dirty="0">
              <a:solidFill>
                <a:srgbClr val="002060"/>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358929886"/>
              </p:ext>
            </p:extLst>
          </p:nvPr>
        </p:nvGraphicFramePr>
        <p:xfrm>
          <a:off x="636639" y="1524041"/>
          <a:ext cx="8229597" cy="4832310"/>
        </p:xfrm>
        <a:graphic>
          <a:graphicData uri="http://schemas.openxmlformats.org/drawingml/2006/table">
            <a:tbl>
              <a:tblPr/>
              <a:tblGrid>
                <a:gridCol w="1828798">
                  <a:extLst>
                    <a:ext uri="{9D8B030D-6E8A-4147-A177-3AD203B41FA5}">
                      <a16:colId xmlns:a16="http://schemas.microsoft.com/office/drawing/2014/main" val="7016103"/>
                    </a:ext>
                  </a:extLst>
                </a:gridCol>
                <a:gridCol w="3657600">
                  <a:extLst>
                    <a:ext uri="{9D8B030D-6E8A-4147-A177-3AD203B41FA5}">
                      <a16:colId xmlns:a16="http://schemas.microsoft.com/office/drawing/2014/main" val="3918140672"/>
                    </a:ext>
                  </a:extLst>
                </a:gridCol>
                <a:gridCol w="2743199">
                  <a:extLst>
                    <a:ext uri="{9D8B030D-6E8A-4147-A177-3AD203B41FA5}">
                      <a16:colId xmlns:a16="http://schemas.microsoft.com/office/drawing/2014/main" val="1648256659"/>
                    </a:ext>
                  </a:extLst>
                </a:gridCol>
              </a:tblGrid>
              <a:tr h="269096">
                <a:tc>
                  <a:txBody>
                    <a:bodyPr/>
                    <a:lstStyle/>
                    <a:p>
                      <a:pPr algn="l" fontAlgn="t"/>
                      <a:r>
                        <a:rPr lang="en-US" sz="1200" b="1" dirty="0">
                          <a:effectLst/>
                          <a:latin typeface="Garamond" panose="02020404030301010803" pitchFamily="18" charset="0"/>
                        </a:rPr>
                        <a:t>Parameter</a:t>
                      </a:r>
                    </a:p>
                  </a:txBody>
                  <a:tcPr marL="57254" marR="57254" marT="57254" marB="57254">
                    <a:lnL w="9525" cap="flat" cmpd="sng" algn="ctr">
                      <a:solidFill>
                        <a:srgbClr val="E0A7E2"/>
                      </a:solidFill>
                      <a:prstDash val="solid"/>
                      <a:round/>
                      <a:headEnd type="none" w="med" len="med"/>
                      <a:tailEnd type="none" w="med" len="med"/>
                    </a:lnL>
                    <a:lnR w="9525" cap="flat" cmpd="sng" algn="ctr">
                      <a:solidFill>
                        <a:srgbClr val="20B1E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Garamond" panose="02020404030301010803" pitchFamily="18" charset="0"/>
                        </a:rPr>
                        <a:t>SOA</a:t>
                      </a:r>
                    </a:p>
                  </a:txBody>
                  <a:tcPr marL="57254" marR="57254" marT="57254" marB="57254">
                    <a:lnL w="9525" cap="flat" cmpd="sng" algn="ctr">
                      <a:solidFill>
                        <a:srgbClr val="20B1E2"/>
                      </a:solidFill>
                      <a:prstDash val="solid"/>
                      <a:round/>
                      <a:headEnd type="none" w="med" len="med"/>
                      <a:tailEnd type="none" w="med" len="med"/>
                    </a:lnL>
                    <a:lnR w="9525" cap="flat" cmpd="sng" algn="ctr">
                      <a:solidFill>
                        <a:srgbClr val="A0A4E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dirty="0">
                          <a:effectLst/>
                          <a:latin typeface="Garamond" panose="02020404030301010803" pitchFamily="18" charset="0"/>
                        </a:rPr>
                        <a:t>Microservices</a:t>
                      </a:r>
                    </a:p>
                  </a:txBody>
                  <a:tcPr marL="57254" marR="57254" marT="57254" marB="57254">
                    <a:lnL w="9525" cap="flat" cmpd="sng" algn="ctr">
                      <a:solidFill>
                        <a:srgbClr val="A0A4E2"/>
                      </a:solidFill>
                      <a:prstDash val="solid"/>
                      <a:round/>
                      <a:headEnd type="none" w="med" len="med"/>
                      <a:tailEnd type="none" w="med" len="med"/>
                    </a:lnL>
                    <a:lnR w="12700" cap="flat" cmpd="sng" algn="ctr">
                      <a:solidFill>
                        <a:srgbClr val="1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297672876"/>
                  </a:ext>
                </a:extLst>
              </a:tr>
              <a:tr h="578270">
                <a:tc>
                  <a:txBody>
                    <a:bodyPr/>
                    <a:lstStyle/>
                    <a:p>
                      <a:pPr algn="l" fontAlgn="t"/>
                      <a:r>
                        <a:rPr lang="en-US" sz="1200" dirty="0">
                          <a:effectLst/>
                          <a:latin typeface="Garamond" panose="02020404030301010803" pitchFamily="18" charset="0"/>
                        </a:rPr>
                        <a:t>Design type</a:t>
                      </a:r>
                    </a:p>
                  </a:txBody>
                  <a:tcPr marL="57254" marR="57254" marT="57254" marB="57254">
                    <a:lnL w="12700" cap="flat" cmpd="sng" algn="ctr">
                      <a:solidFill>
                        <a:srgbClr val="109E77"/>
                      </a:solidFill>
                      <a:prstDash val="solid"/>
                      <a:round/>
                      <a:headEnd type="none" w="med" len="med"/>
                      <a:tailEnd type="none" w="med" len="med"/>
                    </a:lnL>
                    <a:lnR w="12700" cap="flat" cmpd="sng" algn="ctr">
                      <a:solidFill>
                        <a:srgbClr val="109C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In SOA, software components are exposed to the outer world for usage in the form of services.</a:t>
                      </a:r>
                    </a:p>
                  </a:txBody>
                  <a:tcPr marL="57254" marR="57254" marT="57254" marB="57254">
                    <a:lnL w="12700" cap="flat" cmpd="sng" algn="ctr">
                      <a:solidFill>
                        <a:srgbClr val="109C77"/>
                      </a:solidFill>
                      <a:prstDash val="solid"/>
                      <a:round/>
                      <a:headEnd type="none" w="med" len="med"/>
                      <a:tailEnd type="none" w="med" len="med"/>
                    </a:lnL>
                    <a:lnR w="12700" cap="flat" cmpd="sng" algn="ctr">
                      <a:solidFill>
                        <a:srgbClr val="B09A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Micro Service is a part of SOA. It is an implementation of SOA.</a:t>
                      </a:r>
                    </a:p>
                  </a:txBody>
                  <a:tcPr marL="57254" marR="57254" marT="57254" marB="57254">
                    <a:lnL w="12700" cap="flat" cmpd="sng" algn="ctr">
                      <a:solidFill>
                        <a:srgbClr val="B09A77"/>
                      </a:solidFill>
                      <a:prstDash val="solid"/>
                      <a:round/>
                      <a:headEnd type="none" w="med" len="med"/>
                      <a:tailEnd type="none" w="med" len="med"/>
                    </a:lnL>
                    <a:lnR w="12700" cap="flat" cmpd="sng" algn="ctr">
                      <a:solidFill>
                        <a:srgbClr val="909A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92387407"/>
                  </a:ext>
                </a:extLst>
              </a:tr>
              <a:tr h="269096">
                <a:tc>
                  <a:txBody>
                    <a:bodyPr/>
                    <a:lstStyle/>
                    <a:p>
                      <a:pPr algn="l" fontAlgn="t"/>
                      <a:r>
                        <a:rPr lang="en-US" sz="1200">
                          <a:effectLst/>
                          <a:latin typeface="Garamond" panose="02020404030301010803" pitchFamily="18" charset="0"/>
                        </a:rPr>
                        <a:t>Dependency</a:t>
                      </a:r>
                    </a:p>
                  </a:txBody>
                  <a:tcPr marL="57254" marR="57254" marT="57254" marB="57254">
                    <a:lnL w="12700" cap="flat" cmpd="sng" algn="ctr">
                      <a:solidFill>
                        <a:srgbClr val="30A077"/>
                      </a:solidFill>
                      <a:prstDash val="solid"/>
                      <a:round/>
                      <a:headEnd type="none" w="med" len="med"/>
                      <a:tailEnd type="none" w="med" len="med"/>
                    </a:lnL>
                    <a:lnR w="12700" cap="flat" cmpd="sng" algn="ctr">
                      <a:solidFill>
                        <a:srgbClr val="909D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Business units are dependent.</a:t>
                      </a:r>
                    </a:p>
                  </a:txBody>
                  <a:tcPr marL="57254" marR="57254" marT="57254" marB="57254">
                    <a:lnL w="12700" cap="flat" cmpd="sng" algn="ctr">
                      <a:solidFill>
                        <a:srgbClr val="909D77"/>
                      </a:solidFill>
                      <a:prstDash val="solid"/>
                      <a:round/>
                      <a:headEnd type="none" w="med" len="med"/>
                      <a:tailEnd type="none" w="med" len="med"/>
                    </a:lnL>
                    <a:lnR w="12700" cap="flat" cmpd="sng" algn="ctr">
                      <a:solidFill>
                        <a:srgbClr val="9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They are independent of each other.</a:t>
                      </a:r>
                    </a:p>
                  </a:txBody>
                  <a:tcPr marL="57254" marR="57254" marT="57254" marB="57254">
                    <a:lnL w="12700" cap="flat" cmpd="sng" algn="ctr">
                      <a:solidFill>
                        <a:srgbClr val="909E77"/>
                      </a:solidFill>
                      <a:prstDash val="solid"/>
                      <a:round/>
                      <a:headEnd type="none" w="med" len="med"/>
                      <a:tailEnd type="none" w="med" len="med"/>
                    </a:lnL>
                    <a:lnR w="12700" cap="flat" cmpd="sng" algn="ctr">
                      <a:solidFill>
                        <a:srgbClr val="D099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93078762"/>
                  </a:ext>
                </a:extLst>
              </a:tr>
              <a:tr h="423683">
                <a:tc>
                  <a:txBody>
                    <a:bodyPr/>
                    <a:lstStyle/>
                    <a:p>
                      <a:pPr algn="l" fontAlgn="t"/>
                      <a:r>
                        <a:rPr lang="en-US" sz="1200">
                          <a:effectLst/>
                          <a:latin typeface="Garamond" panose="02020404030301010803" pitchFamily="18" charset="0"/>
                        </a:rPr>
                        <a:t>Size of the Software</a:t>
                      </a:r>
                    </a:p>
                  </a:txBody>
                  <a:tcPr marL="57254" marR="57254" marT="57254" marB="57254">
                    <a:lnL w="12700" cap="flat" cmpd="sng" algn="ctr">
                      <a:solidFill>
                        <a:srgbClr val="B09A77"/>
                      </a:solidFill>
                      <a:prstDash val="solid"/>
                      <a:round/>
                      <a:headEnd type="none" w="med" len="med"/>
                      <a:tailEnd type="none" w="med" len="med"/>
                    </a:lnL>
                    <a:lnR w="12700" cap="flat" cmpd="sng" algn="ctr">
                      <a:solidFill>
                        <a:srgbClr val="3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Software size is larger than any conventional software</a:t>
                      </a:r>
                    </a:p>
                  </a:txBody>
                  <a:tcPr marL="57254" marR="57254" marT="57254" marB="57254">
                    <a:lnL w="12700" cap="flat" cmpd="sng" algn="ctr">
                      <a:solidFill>
                        <a:srgbClr val="309E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The size of the Software is always small in Microservices</a:t>
                      </a:r>
                    </a:p>
                  </a:txBody>
                  <a:tcPr marL="57254" marR="57254" marT="57254" marB="57254">
                    <a:lnL w="12700" cap="flat" cmpd="sng" algn="ctr">
                      <a:solidFill>
                        <a:srgbClr val="70A077"/>
                      </a:solidFill>
                      <a:prstDash val="solid"/>
                      <a:round/>
                      <a:headEnd type="none" w="med" len="med"/>
                      <a:tailEnd type="none" w="med" len="med"/>
                    </a:lnL>
                    <a:lnR w="12700" cap="flat" cmpd="sng" algn="ctr">
                      <a:solidFill>
                        <a:srgbClr val="909A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64451842"/>
                  </a:ext>
                </a:extLst>
              </a:tr>
              <a:tr h="423683">
                <a:tc>
                  <a:txBody>
                    <a:bodyPr/>
                    <a:lstStyle/>
                    <a:p>
                      <a:pPr algn="l" fontAlgn="t"/>
                      <a:r>
                        <a:rPr lang="en-US" sz="1200">
                          <a:effectLst/>
                          <a:latin typeface="Garamond" panose="02020404030301010803" pitchFamily="18" charset="0"/>
                        </a:rPr>
                        <a:t>Technology Stack</a:t>
                      </a:r>
                    </a:p>
                  </a:txBody>
                  <a:tcPr marL="57254" marR="57254" marT="57254" marB="57254">
                    <a:lnL w="12700" cap="flat" cmpd="sng" algn="ctr">
                      <a:solidFill>
                        <a:srgbClr val="B09A77"/>
                      </a:solidFill>
                      <a:prstDash val="solid"/>
                      <a:round/>
                      <a:headEnd type="none" w="med" len="med"/>
                      <a:tailEnd type="none" w="med" len="med"/>
                    </a:lnL>
                    <a:lnR w="12700" cap="flat" cmpd="sng" algn="ctr">
                      <a:solidFill>
                        <a:srgbClr val="3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The technology stack is lower compared to </a:t>
                      </a:r>
                      <a:r>
                        <a:rPr lang="en-US" sz="1200" dirty="0" err="1">
                          <a:effectLst/>
                          <a:latin typeface="Garamond" panose="02020404030301010803" pitchFamily="18" charset="0"/>
                        </a:rPr>
                        <a:t>Microservice</a:t>
                      </a:r>
                      <a:r>
                        <a:rPr lang="en-US" sz="1200" dirty="0">
                          <a:effectLst/>
                          <a:latin typeface="Garamond" panose="02020404030301010803" pitchFamily="18" charset="0"/>
                        </a:rPr>
                        <a:t>.</a:t>
                      </a:r>
                    </a:p>
                  </a:txBody>
                  <a:tcPr marL="57254" marR="57254" marT="57254" marB="57254">
                    <a:lnL w="12700" cap="flat" cmpd="sng" algn="ctr">
                      <a:solidFill>
                        <a:srgbClr val="309E77"/>
                      </a:solidFill>
                      <a:prstDash val="solid"/>
                      <a:round/>
                      <a:headEnd type="none" w="med" len="med"/>
                      <a:tailEnd type="none" w="med" len="med"/>
                    </a:lnL>
                    <a:lnR w="12700" cap="flat" cmpd="sng" algn="ctr">
                      <a:solidFill>
                        <a:srgbClr val="109B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Microservice technology stack could be very large</a:t>
                      </a:r>
                    </a:p>
                  </a:txBody>
                  <a:tcPr marL="57254" marR="57254" marT="57254" marB="57254">
                    <a:lnL w="12700" cap="flat" cmpd="sng" algn="ctr">
                      <a:solidFill>
                        <a:srgbClr val="109B77"/>
                      </a:solidFill>
                      <a:prstDash val="solid"/>
                      <a:round/>
                      <a:headEnd type="none" w="med" len="med"/>
                      <a:tailEnd type="none" w="med" len="med"/>
                    </a:lnL>
                    <a:lnR w="12700" cap="flat" cmpd="sng" algn="ctr">
                      <a:solidFill>
                        <a:srgbClr val="9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87615978"/>
                  </a:ext>
                </a:extLst>
              </a:tr>
              <a:tr h="269096">
                <a:tc>
                  <a:txBody>
                    <a:bodyPr/>
                    <a:lstStyle/>
                    <a:p>
                      <a:pPr algn="l" fontAlgn="t"/>
                      <a:r>
                        <a:rPr lang="en-US" sz="1200">
                          <a:effectLst/>
                          <a:latin typeface="Garamond" panose="02020404030301010803" pitchFamily="18" charset="0"/>
                        </a:rPr>
                        <a:t>Nature of the application</a:t>
                      </a:r>
                    </a:p>
                  </a:txBody>
                  <a:tcPr marL="57254" marR="57254" marT="57254" marB="57254">
                    <a:lnL w="12700" cap="flat" cmpd="sng" algn="ctr">
                      <a:solidFill>
                        <a:srgbClr val="509E77"/>
                      </a:solidFill>
                      <a:prstDash val="solid"/>
                      <a:round/>
                      <a:headEnd type="none" w="med" len="med"/>
                      <a:tailEnd type="none" w="med" len="med"/>
                    </a:lnL>
                    <a:lnR w="12700" cap="flat" cmpd="sng" algn="ctr">
                      <a:solidFill>
                        <a:srgbClr val="B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Monolithic in nature</a:t>
                      </a:r>
                    </a:p>
                  </a:txBody>
                  <a:tcPr marL="57254" marR="57254" marT="57254" marB="57254">
                    <a:lnL w="12700" cap="flat" cmpd="sng" algn="ctr">
                      <a:solidFill>
                        <a:srgbClr val="B09E77"/>
                      </a:solidFill>
                      <a:prstDash val="solid"/>
                      <a:round/>
                      <a:headEnd type="none" w="med" len="med"/>
                      <a:tailEnd type="none" w="med" len="med"/>
                    </a:lnL>
                    <a:lnR w="12700" cap="flat" cmpd="sng" algn="ctr">
                      <a:solidFill>
                        <a:srgbClr val="F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Full stack in nature</a:t>
                      </a:r>
                    </a:p>
                  </a:txBody>
                  <a:tcPr marL="57254" marR="57254" marT="57254" marB="57254">
                    <a:lnL w="12700" cap="flat" cmpd="sng" algn="ctr">
                      <a:solidFill>
                        <a:srgbClr val="F09E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69978616"/>
                  </a:ext>
                </a:extLst>
              </a:tr>
              <a:tr h="423683">
                <a:tc>
                  <a:txBody>
                    <a:bodyPr/>
                    <a:lstStyle/>
                    <a:p>
                      <a:pPr algn="l" fontAlgn="t"/>
                      <a:r>
                        <a:rPr lang="en-US" sz="1200">
                          <a:effectLst/>
                          <a:latin typeface="Garamond" panose="02020404030301010803" pitchFamily="18" charset="0"/>
                        </a:rPr>
                        <a:t>Independent and Focus</a:t>
                      </a:r>
                    </a:p>
                  </a:txBody>
                  <a:tcPr marL="57254" marR="57254" marT="57254" marB="57254">
                    <a:lnL w="12700" cap="flat" cmpd="sng" algn="ctr">
                      <a:solidFill>
                        <a:srgbClr val="50A377"/>
                      </a:solidFill>
                      <a:prstDash val="solid"/>
                      <a:round/>
                      <a:headEnd type="none" w="med" len="med"/>
                      <a:tailEnd type="none" w="med" len="med"/>
                    </a:lnL>
                    <a:lnR w="12700" cap="flat" cmpd="sng" algn="ctr">
                      <a:solidFill>
                        <a:srgbClr val="D0A5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SOA applications are built to perform multiple business tasks.</a:t>
                      </a:r>
                    </a:p>
                  </a:txBody>
                  <a:tcPr marL="57254" marR="57254" marT="57254" marB="57254">
                    <a:lnL w="12700" cap="flat" cmpd="sng" algn="ctr">
                      <a:solidFill>
                        <a:srgbClr val="D0A577"/>
                      </a:solidFill>
                      <a:prstDash val="solid"/>
                      <a:round/>
                      <a:headEnd type="none" w="med" len="med"/>
                      <a:tailEnd type="none" w="med" len="med"/>
                    </a:lnL>
                    <a:lnR w="12700" cap="flat" cmpd="sng" algn="ctr">
                      <a:solidFill>
                        <a:srgbClr val="10A6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They are built to perform a single business task.</a:t>
                      </a:r>
                    </a:p>
                  </a:txBody>
                  <a:tcPr marL="57254" marR="57254" marT="57254" marB="57254">
                    <a:lnL w="12700" cap="flat" cmpd="sng" algn="ctr">
                      <a:solidFill>
                        <a:srgbClr val="10A6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36026590"/>
                  </a:ext>
                </a:extLst>
              </a:tr>
              <a:tr h="168472">
                <a:tc>
                  <a:txBody>
                    <a:bodyPr/>
                    <a:lstStyle/>
                    <a:p>
                      <a:pPr algn="l" fontAlgn="t"/>
                      <a:r>
                        <a:rPr lang="en-US" sz="1200">
                          <a:effectLst/>
                          <a:latin typeface="Garamond" panose="02020404030301010803" pitchFamily="18" charset="0"/>
                        </a:rPr>
                        <a:t>Deployment</a:t>
                      </a:r>
                    </a:p>
                  </a:txBody>
                  <a:tcPr marL="57254" marR="57254" marT="57254" marB="57254">
                    <a:lnL w="12700" cap="flat" cmpd="sng" algn="ctr">
                      <a:solidFill>
                        <a:srgbClr val="D0A877"/>
                      </a:solidFill>
                      <a:prstDash val="solid"/>
                      <a:round/>
                      <a:headEnd type="none" w="med" len="med"/>
                      <a:tailEnd type="none" w="med" len="med"/>
                    </a:lnL>
                    <a:lnR w="12700" cap="flat" cmpd="sng" algn="ctr">
                      <a:solidFill>
                        <a:srgbClr val="70A5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The deployment process is time- consuming.</a:t>
                      </a:r>
                    </a:p>
                  </a:txBody>
                  <a:tcPr marL="57254" marR="57254" marT="57254" marB="57254">
                    <a:lnL w="12700" cap="flat" cmpd="sng" algn="ctr">
                      <a:solidFill>
                        <a:srgbClr val="70A577"/>
                      </a:solidFill>
                      <a:prstDash val="solid"/>
                      <a:round/>
                      <a:headEnd type="none" w="med" len="med"/>
                      <a:tailEnd type="none" w="med" len="med"/>
                    </a:lnL>
                    <a:lnR w="12700" cap="flat" cmpd="sng" algn="ctr">
                      <a:solidFill>
                        <a:srgbClr val="F0A3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Deployment is straightforward and less time-consuming.</a:t>
                      </a:r>
                    </a:p>
                  </a:txBody>
                  <a:tcPr marL="57254" marR="57254" marT="57254" marB="57254">
                    <a:lnL w="12700" cap="flat" cmpd="sng" algn="ctr">
                      <a:solidFill>
                        <a:srgbClr val="F0A377"/>
                      </a:solidFill>
                      <a:prstDash val="solid"/>
                      <a:round/>
                      <a:headEnd type="none" w="med" len="med"/>
                      <a:tailEnd type="none" w="med" len="med"/>
                    </a:lnL>
                    <a:lnR w="12700" cap="flat" cmpd="sng" algn="ctr">
                      <a:solidFill>
                        <a:srgbClr val="D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1915406"/>
                  </a:ext>
                </a:extLst>
              </a:tr>
              <a:tr h="269096">
                <a:tc>
                  <a:txBody>
                    <a:bodyPr/>
                    <a:lstStyle/>
                    <a:p>
                      <a:pPr algn="l" fontAlgn="t"/>
                      <a:r>
                        <a:rPr lang="en-US" sz="1200">
                          <a:effectLst/>
                          <a:latin typeface="Garamond" panose="02020404030301010803" pitchFamily="18" charset="0"/>
                        </a:rPr>
                        <a:t>Cost - effectiveness</a:t>
                      </a:r>
                    </a:p>
                  </a:txBody>
                  <a:tcPr marL="57254" marR="57254" marT="57254" marB="57254">
                    <a:lnL w="12700" cap="flat" cmpd="sng" algn="ctr">
                      <a:solidFill>
                        <a:srgbClr val="B0A477"/>
                      </a:solidFill>
                      <a:prstDash val="solid"/>
                      <a:round/>
                      <a:headEnd type="none" w="med" len="med"/>
                      <a:tailEnd type="none" w="med" len="med"/>
                    </a:lnL>
                    <a:lnR w="12700" cap="flat" cmpd="sng" algn="ctr">
                      <a:solidFill>
                        <a:srgbClr val="B0A4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More cost-effective.</a:t>
                      </a:r>
                    </a:p>
                  </a:txBody>
                  <a:tcPr marL="57254" marR="57254" marT="57254" marB="57254">
                    <a:lnL w="12700" cap="flat" cmpd="sng" algn="ctr">
                      <a:solidFill>
                        <a:srgbClr val="B0A477"/>
                      </a:solidFill>
                      <a:prstDash val="solid"/>
                      <a:round/>
                      <a:headEnd type="none" w="med" len="med"/>
                      <a:tailEnd type="none" w="med" len="med"/>
                    </a:lnL>
                    <a:lnR w="12700" cap="flat" cmpd="sng" algn="ctr">
                      <a:solidFill>
                        <a:srgbClr val="30A5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Less cost-effective.</a:t>
                      </a:r>
                    </a:p>
                  </a:txBody>
                  <a:tcPr marL="57254" marR="57254" marT="57254" marB="57254">
                    <a:lnL w="12700" cap="flat" cmpd="sng" algn="ctr">
                      <a:solidFill>
                        <a:srgbClr val="30A5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70266490"/>
                  </a:ext>
                </a:extLst>
              </a:tr>
              <a:tr h="269096">
                <a:tc>
                  <a:txBody>
                    <a:bodyPr/>
                    <a:lstStyle/>
                    <a:p>
                      <a:pPr algn="l" fontAlgn="t"/>
                      <a:r>
                        <a:rPr lang="en-US" sz="1200">
                          <a:effectLst/>
                          <a:latin typeface="Garamond" panose="02020404030301010803" pitchFamily="18" charset="0"/>
                        </a:rPr>
                        <a:t>Scalability</a:t>
                      </a:r>
                    </a:p>
                  </a:txBody>
                  <a:tcPr marL="57254" marR="57254" marT="57254" marB="57254">
                    <a:lnL w="12700" cap="flat" cmpd="sng" algn="ctr">
                      <a:solidFill>
                        <a:srgbClr val="90A777"/>
                      </a:solidFill>
                      <a:prstDash val="solid"/>
                      <a:round/>
                      <a:headEnd type="none" w="med" len="med"/>
                      <a:tailEnd type="none" w="med" len="med"/>
                    </a:lnL>
                    <a:lnR w="12700" cap="flat" cmpd="sng" algn="ctr">
                      <a:solidFill>
                        <a:srgbClr val="D0A8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Less compared to Microservices.</a:t>
                      </a:r>
                    </a:p>
                  </a:txBody>
                  <a:tcPr marL="57254" marR="57254" marT="57254" marB="57254">
                    <a:lnL w="12700" cap="flat" cmpd="sng" algn="ctr">
                      <a:solidFill>
                        <a:srgbClr val="D0A877"/>
                      </a:solidFill>
                      <a:prstDash val="solid"/>
                      <a:round/>
                      <a:headEnd type="none" w="med" len="med"/>
                      <a:tailEnd type="none" w="med" len="med"/>
                    </a:lnL>
                    <a:lnR w="12700" cap="flat" cmpd="sng" algn="ctr">
                      <a:solidFill>
                        <a:srgbClr val="90A7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Highly scalable.</a:t>
                      </a:r>
                    </a:p>
                  </a:txBody>
                  <a:tcPr marL="57254" marR="57254" marT="57254" marB="57254">
                    <a:lnL w="12700" cap="flat" cmpd="sng" algn="ctr">
                      <a:solidFill>
                        <a:srgbClr val="90A7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1364713"/>
                  </a:ext>
                </a:extLst>
              </a:tr>
              <a:tr h="732857">
                <a:tc>
                  <a:txBody>
                    <a:bodyPr/>
                    <a:lstStyle/>
                    <a:p>
                      <a:pPr algn="l" fontAlgn="t"/>
                      <a:r>
                        <a:rPr lang="en-US" sz="1200">
                          <a:effectLst/>
                          <a:latin typeface="Garamond" panose="02020404030301010803" pitchFamily="18" charset="0"/>
                        </a:rPr>
                        <a:t>Business logic</a:t>
                      </a:r>
                    </a:p>
                  </a:txBody>
                  <a:tcPr marL="57254" marR="57254" marT="57254" marB="57254">
                    <a:lnL w="12700" cap="flat" cmpd="sng" algn="ctr">
                      <a:solidFill>
                        <a:srgbClr val="90A277"/>
                      </a:solidFill>
                      <a:prstDash val="solid"/>
                      <a:round/>
                      <a:headEnd type="none" w="med" len="med"/>
                      <a:tailEnd type="none" w="med" len="med"/>
                    </a:lnL>
                    <a:lnR w="12700" cap="flat" cmpd="sng" algn="ctr">
                      <a:solidFill>
                        <a:srgbClr val="10A3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A977"/>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Business logic components are stored inside of single service domain Simple wire protocols(HTTP with XML JSON)</a:t>
                      </a:r>
                      <a:br>
                        <a:rPr lang="en-US" sz="1200" dirty="0">
                          <a:effectLst/>
                          <a:latin typeface="Garamond" panose="02020404030301010803" pitchFamily="18" charset="0"/>
                        </a:rPr>
                      </a:br>
                      <a:r>
                        <a:rPr lang="en-US" sz="1200" dirty="0">
                          <a:effectLst/>
                          <a:latin typeface="Garamond" panose="02020404030301010803" pitchFamily="18" charset="0"/>
                        </a:rPr>
                        <a:t>API is driven with SDKs/Clients</a:t>
                      </a:r>
                    </a:p>
                  </a:txBody>
                  <a:tcPr marL="57254" marR="57254" marT="57254" marB="57254">
                    <a:lnL w="12700" cap="flat" cmpd="sng" algn="ctr">
                      <a:solidFill>
                        <a:srgbClr val="10A377"/>
                      </a:solidFill>
                      <a:prstDash val="solid"/>
                      <a:round/>
                      <a:headEnd type="none" w="med" len="med"/>
                      <a:tailEnd type="none" w="med" len="med"/>
                    </a:lnL>
                    <a:lnR w="12700" cap="flat" cmpd="sng" algn="ctr">
                      <a:solidFill>
                        <a:srgbClr val="50A8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9F77"/>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Business logic can live across domains enterprise Service Bus like layers between services Middleware</a:t>
                      </a:r>
                    </a:p>
                  </a:txBody>
                  <a:tcPr marL="57254" marR="57254" marT="57254" marB="57254">
                    <a:lnL w="12700" cap="flat" cmpd="sng" algn="ctr">
                      <a:solidFill>
                        <a:srgbClr val="50A877"/>
                      </a:solidFill>
                      <a:prstDash val="solid"/>
                      <a:round/>
                      <a:headEnd type="none" w="med" len="med"/>
                      <a:tailEnd type="none" w="med" len="med"/>
                    </a:lnL>
                    <a:lnR w="12700" cap="flat" cmpd="sng" algn="ctr">
                      <a:solidFill>
                        <a:srgbClr val="509F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A077"/>
                      </a:solidFill>
                      <a:prstDash val="solid"/>
                      <a:round/>
                      <a:headEnd type="none" w="med" len="med"/>
                      <a:tailEnd type="none" w="med" len="med"/>
                    </a:lnB>
                    <a:solidFill>
                      <a:srgbClr val="F9F9F9"/>
                    </a:solidFill>
                  </a:tcPr>
                </a:tc>
                <a:extLst>
                  <a:ext uri="{0D108BD9-81ED-4DB2-BD59-A6C34878D82A}">
                    <a16:rowId xmlns:a16="http://schemas.microsoft.com/office/drawing/2014/main" val="1736411032"/>
                  </a:ext>
                </a:extLst>
              </a:tr>
            </a:tbl>
          </a:graphicData>
        </a:graphic>
      </p:graphicFrame>
    </p:spTree>
    <p:extLst>
      <p:ext uri="{BB962C8B-B14F-4D97-AF65-F5344CB8AC3E}">
        <p14:creationId xmlns:p14="http://schemas.microsoft.com/office/powerpoint/2010/main" val="6288534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906962"/>
          </a:xfrm>
        </p:spPr>
        <p:txBody>
          <a:bodyPr>
            <a:normAutofit/>
          </a:bodyPr>
          <a:lstStyle/>
          <a:p>
            <a:pPr algn="ctr"/>
            <a:r>
              <a:rPr lang="en-US" sz="8800" b="1" dirty="0" smtClean="0">
                <a:solidFill>
                  <a:srgbClr val="002060"/>
                </a:solidFill>
                <a:effectLst/>
              </a:rPr>
              <a:t>The end</a:t>
            </a:r>
            <a:br>
              <a:rPr lang="en-US" sz="8800" b="1" dirty="0" smtClean="0">
                <a:solidFill>
                  <a:srgbClr val="002060"/>
                </a:solidFill>
                <a:effectLst/>
              </a:rPr>
            </a:br>
            <a:r>
              <a:rPr lang="en-US" sz="8800" b="1" dirty="0" smtClean="0">
                <a:solidFill>
                  <a:srgbClr val="002060"/>
                </a:solidFill>
                <a:effectLst/>
              </a:rPr>
              <a:t>Thank you</a:t>
            </a:r>
            <a:endParaRPr lang="en-US" sz="8800" b="1" dirty="0">
              <a:solidFill>
                <a:srgbClr val="002060"/>
              </a:solidFill>
              <a:effectLst/>
            </a:endParaRPr>
          </a:p>
        </p:txBody>
      </p:sp>
      <p:sp>
        <p:nvSpPr>
          <p:cNvPr id="4" name="Slide Number Placeholder 3"/>
          <p:cNvSpPr>
            <a:spLocks noGrp="1"/>
          </p:cNvSpPr>
          <p:nvPr>
            <p:ph type="sldNum" sz="quarter" idx="12"/>
          </p:nvPr>
        </p:nvSpPr>
        <p:spPr/>
        <p:txBody>
          <a:bodyPr/>
          <a:lstStyle/>
          <a:p>
            <a:pPr>
              <a:defRPr/>
            </a:pPr>
            <a:fld id="{3505455A-286B-415E-BE1B-F7B249F5491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endParaRPr lang="en-US" sz="2400" dirty="0">
              <a:latin typeface="+mj-lt"/>
              <a:cs typeface="Times New Roman" pitchFamily="18" charset="0"/>
            </a:endParaRPr>
          </a:p>
          <a:p>
            <a:pPr algn="just"/>
            <a:r>
              <a:rPr lang="en-US" sz="2400" dirty="0">
                <a:latin typeface="+mj-lt"/>
                <a:cs typeface="Times New Roman" pitchFamily="18" charset="0"/>
              </a:rPr>
              <a:t>Then Web 2.0 came in.</a:t>
            </a:r>
          </a:p>
          <a:p>
            <a:pPr algn="just"/>
            <a:r>
              <a:rPr lang="en-US" sz="2400" dirty="0" smtClean="0">
                <a:latin typeface="+mj-lt"/>
                <a:cs typeface="Times New Roman" pitchFamily="18" charset="0"/>
              </a:rPr>
              <a:t>Tim </a:t>
            </a:r>
            <a:r>
              <a:rPr lang="en-US" sz="2400" dirty="0">
                <a:latin typeface="+mj-lt"/>
                <a:cs typeface="Times New Roman" pitchFamily="18" charset="0"/>
              </a:rPr>
              <a:t>referred to it as the </a:t>
            </a:r>
            <a:r>
              <a:rPr lang="en-US" sz="2400" b="1" i="1" dirty="0">
                <a:latin typeface="+mj-lt"/>
                <a:cs typeface="Times New Roman" pitchFamily="18" charset="0"/>
              </a:rPr>
              <a:t>“read-write” web. </a:t>
            </a:r>
          </a:p>
          <a:p>
            <a:pPr algn="just"/>
            <a:endParaRPr lang="en-US" sz="2400" dirty="0">
              <a:latin typeface="+mj-lt"/>
              <a:cs typeface="Times New Roman" pitchFamily="18" charset="0"/>
            </a:endParaRPr>
          </a:p>
          <a:p>
            <a:pPr algn="just"/>
            <a:r>
              <a:rPr lang="en-US" sz="2400" dirty="0">
                <a:latin typeface="+mj-lt"/>
                <a:cs typeface="Times New Roman" pitchFamily="18" charset="0"/>
              </a:rPr>
              <a:t>Users are no longer just consumers; they become producers or co-producers of contents.</a:t>
            </a:r>
          </a:p>
          <a:p>
            <a:pPr algn="just"/>
            <a:endParaRPr lang="en-US" sz="2400" dirty="0">
              <a:latin typeface="+mj-lt"/>
              <a:cs typeface="Times New Roman" pitchFamily="18" charset="0"/>
            </a:endParaRPr>
          </a:p>
          <a:p>
            <a:pPr algn="just"/>
            <a:r>
              <a:rPr lang="en-US" sz="2400" dirty="0">
                <a:latin typeface="+mj-lt"/>
                <a:cs typeface="Times New Roman" pitchFamily="18" charset="0"/>
              </a:rPr>
              <a:t>Examples include Wikipedia, blogs, social networks and YouTube</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2.0</a:t>
            </a:r>
            <a:endParaRPr lang="en-US" sz="4400" b="1" dirty="0">
              <a:latin typeface="+mn-lt"/>
            </a:endParaRPr>
          </a:p>
        </p:txBody>
      </p:sp>
    </p:spTree>
    <p:extLst>
      <p:ext uri="{BB962C8B-B14F-4D97-AF65-F5344CB8AC3E}">
        <p14:creationId xmlns:p14="http://schemas.microsoft.com/office/powerpoint/2010/main" val="65983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8117144" cy="5029200"/>
          </a:xfrm>
        </p:spPr>
        <p:txBody>
          <a:bodyPr>
            <a:normAutofit lnSpcReduction="10000"/>
          </a:bodyPr>
          <a:lstStyle/>
          <a:p>
            <a:pPr algn="just"/>
            <a:endParaRPr lang="en-US" sz="2400" dirty="0">
              <a:latin typeface="+mj-lt"/>
              <a:cs typeface="Times New Roman" pitchFamily="18" charset="0"/>
            </a:endParaRPr>
          </a:p>
          <a:p>
            <a:pPr algn="just"/>
            <a:r>
              <a:rPr lang="en-US" sz="2400" dirty="0">
                <a:latin typeface="+mj-lt"/>
                <a:cs typeface="Times New Roman" pitchFamily="18" charset="0"/>
              </a:rPr>
              <a:t>Combines the virtues of Web 1.0 and 2.0.</a:t>
            </a:r>
          </a:p>
          <a:p>
            <a:pPr algn="just"/>
            <a:r>
              <a:rPr lang="en-US" sz="2400" dirty="0">
                <a:latin typeface="+mj-lt"/>
                <a:cs typeface="Times New Roman" pitchFamily="18" charset="0"/>
              </a:rPr>
              <a:t>Adds machine intelligence. </a:t>
            </a:r>
          </a:p>
          <a:p>
            <a:pPr algn="just"/>
            <a:r>
              <a:rPr lang="en-US" sz="2400" dirty="0">
                <a:latin typeface="+mj-lt"/>
                <a:cs typeface="Times New Roman" pitchFamily="18" charset="0"/>
              </a:rPr>
              <a:t>Also known as the Semantic </a:t>
            </a:r>
            <a:r>
              <a:rPr lang="en-US" sz="2400" dirty="0" smtClean="0">
                <a:latin typeface="+mj-lt"/>
                <a:cs typeface="Times New Roman" pitchFamily="18" charset="0"/>
              </a:rPr>
              <a:t>Web.</a:t>
            </a:r>
          </a:p>
          <a:p>
            <a:pPr algn="just"/>
            <a:endParaRPr lang="en-US" sz="2400" dirty="0" smtClean="0">
              <a:latin typeface="+mj-lt"/>
              <a:cs typeface="Times New Roman" pitchFamily="18" charset="0"/>
            </a:endParaRPr>
          </a:p>
          <a:p>
            <a:pPr algn="just"/>
            <a:r>
              <a:rPr lang="en-US" sz="2400" dirty="0" smtClean="0">
                <a:latin typeface="+mj-lt"/>
                <a:cs typeface="Times New Roman" pitchFamily="18" charset="0"/>
              </a:rPr>
              <a:t>An </a:t>
            </a:r>
            <a:r>
              <a:rPr lang="en-US" sz="2400" dirty="0">
                <a:latin typeface="+mj-lt"/>
                <a:cs typeface="Times New Roman" pitchFamily="18" charset="0"/>
              </a:rPr>
              <a:t>extension of the existing World Wide Web, and it represents an effective means of </a:t>
            </a:r>
            <a:r>
              <a:rPr lang="en-US" sz="2400" i="1" dirty="0">
                <a:latin typeface="+mj-lt"/>
                <a:cs typeface="Times New Roman" pitchFamily="18" charset="0"/>
              </a:rPr>
              <a:t>data representation </a:t>
            </a:r>
            <a:r>
              <a:rPr lang="en-US" sz="2400" dirty="0">
                <a:latin typeface="+mj-lt"/>
                <a:cs typeface="Times New Roman" pitchFamily="18" charset="0"/>
              </a:rPr>
              <a:t>in the form of a </a:t>
            </a:r>
            <a:r>
              <a:rPr lang="en-US" sz="2400" i="1" dirty="0">
                <a:latin typeface="+mj-lt"/>
                <a:cs typeface="Times New Roman" pitchFamily="18" charset="0"/>
              </a:rPr>
              <a:t>globally linked database</a:t>
            </a:r>
            <a:r>
              <a:rPr lang="en-US" sz="2400" dirty="0" smtClean="0">
                <a:latin typeface="+mj-lt"/>
                <a:cs typeface="Times New Roman" pitchFamily="18" charset="0"/>
              </a:rPr>
              <a:t>.</a:t>
            </a:r>
          </a:p>
          <a:p>
            <a:pPr algn="just"/>
            <a:endParaRPr lang="en-US" sz="2400" dirty="0">
              <a:latin typeface="+mj-lt"/>
              <a:cs typeface="Times New Roman" pitchFamily="18" charset="0"/>
            </a:endParaRPr>
          </a:p>
          <a:p>
            <a:pPr algn="just"/>
            <a:r>
              <a:rPr lang="en-US" sz="2400" dirty="0">
                <a:latin typeface="+mj-lt"/>
                <a:cs typeface="Times New Roman" pitchFamily="18" charset="0"/>
              </a:rPr>
              <a:t> By supporting the inclusion of </a:t>
            </a:r>
            <a:r>
              <a:rPr lang="en-US" sz="2400" i="1" dirty="0">
                <a:latin typeface="+mj-lt"/>
                <a:cs typeface="Times New Roman" pitchFamily="18" charset="0"/>
              </a:rPr>
              <a:t>semantic content </a:t>
            </a:r>
            <a:r>
              <a:rPr lang="en-US" sz="2400" dirty="0">
                <a:latin typeface="+mj-lt"/>
                <a:cs typeface="Times New Roman" pitchFamily="18" charset="0"/>
              </a:rPr>
              <a:t>in Web pages, the Semantic Web targets the conversion of the presently available Web of </a:t>
            </a:r>
            <a:r>
              <a:rPr lang="en-US" sz="2400" i="1" dirty="0">
                <a:latin typeface="+mj-lt"/>
                <a:cs typeface="Times New Roman" pitchFamily="18" charset="0"/>
              </a:rPr>
              <a:t>unstructured documents</a:t>
            </a:r>
            <a:r>
              <a:rPr lang="en-US" sz="2400" dirty="0">
                <a:latin typeface="+mj-lt"/>
                <a:cs typeface="Times New Roman" pitchFamily="18" charset="0"/>
              </a:rPr>
              <a:t> to a </a:t>
            </a:r>
            <a:r>
              <a:rPr lang="en-US" sz="2400" i="1" dirty="0">
                <a:latin typeface="+mj-lt"/>
                <a:cs typeface="Times New Roman" pitchFamily="18" charset="0"/>
              </a:rPr>
              <a:t>Web of information/data.</a:t>
            </a:r>
          </a:p>
          <a:p>
            <a:pPr algn="just"/>
            <a:endParaRPr lang="en-US" sz="2400" dirty="0">
              <a:latin typeface="+mj-lt"/>
              <a:cs typeface="Times New Roman" pitchFamily="18" charset="0"/>
            </a:endParaRPr>
          </a:p>
          <a:p>
            <a:pPr algn="just"/>
            <a:endParaRPr lang="en-US" sz="2400" dirty="0">
              <a:latin typeface="+mj-lt"/>
              <a:cs typeface="Times New Roman" pitchFamily="18" charset="0"/>
            </a:endParaRPr>
          </a:p>
          <a:p>
            <a:pPr algn="just"/>
            <a:endParaRPr lang="en-US" sz="2400" dirty="0">
              <a:latin typeface="+mj-lt"/>
              <a:cs typeface="Times New Roman" pitchFamily="18" charset="0"/>
            </a:endParaRPr>
          </a:p>
          <a:p>
            <a:pPr algn="just"/>
            <a:endParaRPr lang="en-US" sz="24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7</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3.0</a:t>
            </a:r>
            <a:endParaRPr lang="en-US" sz="4400" b="1" dirty="0">
              <a:latin typeface="+mn-lt"/>
            </a:endParaRPr>
          </a:p>
        </p:txBody>
      </p:sp>
    </p:spTree>
    <p:extLst>
      <p:ext uri="{BB962C8B-B14F-4D97-AF65-F5344CB8AC3E}">
        <p14:creationId xmlns:p14="http://schemas.microsoft.com/office/powerpoint/2010/main" val="1901375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8</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3.0 Application Example</a:t>
            </a:r>
            <a:endParaRPr lang="en-US" sz="4400" b="1" dirty="0">
              <a:latin typeface="+mn-lt"/>
            </a:endParaRPr>
          </a:p>
        </p:txBody>
      </p:sp>
      <p:pic>
        <p:nvPicPr>
          <p:cNvPr id="4" name="Picture 3"/>
          <p:cNvPicPr>
            <a:picLocks noChangeAspect="1"/>
          </p:cNvPicPr>
          <p:nvPr/>
        </p:nvPicPr>
        <p:blipFill>
          <a:blip r:embed="rId2"/>
          <a:stretch>
            <a:fillRect/>
          </a:stretch>
        </p:blipFill>
        <p:spPr>
          <a:xfrm>
            <a:off x="585019" y="1226641"/>
            <a:ext cx="8015951" cy="3425835"/>
          </a:xfrm>
          <a:prstGeom prst="rect">
            <a:avLst/>
          </a:prstGeom>
        </p:spPr>
      </p:pic>
      <p:sp>
        <p:nvSpPr>
          <p:cNvPr id="6" name="Rectangle 5"/>
          <p:cNvSpPr/>
          <p:nvPr/>
        </p:nvSpPr>
        <p:spPr>
          <a:xfrm>
            <a:off x="609600" y="5181600"/>
            <a:ext cx="7991370" cy="923330"/>
          </a:xfrm>
          <a:prstGeom prst="rect">
            <a:avLst/>
          </a:prstGeom>
        </p:spPr>
        <p:txBody>
          <a:bodyPr wrap="square">
            <a:spAutoFit/>
          </a:bodyPr>
          <a:lstStyle/>
          <a:p>
            <a:pPr marL="285750" indent="-285750">
              <a:buFont typeface="Arial" panose="020B0604020202020204" pitchFamily="34" charset="0"/>
              <a:buChar char="•"/>
            </a:pPr>
            <a:r>
              <a:rPr lang="en-US" i="1" dirty="0">
                <a:latin typeface="+mj-lt"/>
              </a:rPr>
              <a:t>We can do a little comparison between Wolfram Alpha and Google, using both tools, typing the “Kenya vs. Uganda” phrase in both searching engines, and then we see big differences in the results:</a:t>
            </a:r>
          </a:p>
        </p:txBody>
      </p:sp>
    </p:spTree>
    <p:extLst>
      <p:ext uri="{BB962C8B-B14F-4D97-AF65-F5344CB8AC3E}">
        <p14:creationId xmlns:p14="http://schemas.microsoft.com/office/powerpoint/2010/main" val="4088934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8305800" cy="5029200"/>
          </a:xfrm>
        </p:spPr>
        <p:txBody>
          <a:bodyPr>
            <a:normAutofit/>
          </a:bodyPr>
          <a:lstStyle/>
          <a:p>
            <a:pPr algn="just"/>
            <a:r>
              <a:rPr lang="en-US" sz="2400" dirty="0">
                <a:latin typeface="+mj-lt"/>
                <a:cs typeface="Times New Roman" pitchFamily="18" charset="0"/>
              </a:rPr>
              <a:t>A Web application (Web app) is an application </a:t>
            </a:r>
            <a:r>
              <a:rPr lang="en-US" sz="2400" dirty="0" smtClean="0">
                <a:latin typeface="+mj-lt"/>
                <a:cs typeface="Times New Roman" pitchFamily="18" charset="0"/>
              </a:rPr>
              <a:t>software that </a:t>
            </a:r>
            <a:r>
              <a:rPr lang="en-US" sz="2400" dirty="0">
                <a:latin typeface="+mj-lt"/>
                <a:cs typeface="Times New Roman" pitchFamily="18" charset="0"/>
              </a:rPr>
              <a:t>is stored on a remote server and delivered over the Internet through a browser interface.</a:t>
            </a:r>
          </a:p>
          <a:p>
            <a:pPr algn="just"/>
            <a:endParaRPr lang="en-US" sz="2400" dirty="0">
              <a:latin typeface="+mj-lt"/>
              <a:cs typeface="Times New Roman" pitchFamily="18" charset="0"/>
            </a:endParaRPr>
          </a:p>
          <a:p>
            <a:pPr algn="just"/>
            <a:r>
              <a:rPr lang="en-US" sz="2400" dirty="0" smtClean="0">
                <a:latin typeface="+mj-lt"/>
                <a:cs typeface="Times New Roman" pitchFamily="18" charset="0"/>
              </a:rPr>
              <a:t> </a:t>
            </a:r>
            <a:r>
              <a:rPr lang="en-US" sz="2400" dirty="0">
                <a:latin typeface="+mj-lt"/>
                <a:cs typeface="Times New Roman" pitchFamily="18" charset="0"/>
              </a:rPr>
              <a:t>For a web app to operate, it needs </a:t>
            </a:r>
            <a:r>
              <a:rPr lang="en-US" sz="2400" i="1" dirty="0">
                <a:latin typeface="+mj-lt"/>
                <a:cs typeface="Times New Roman" pitchFamily="18" charset="0"/>
              </a:rPr>
              <a:t>a Web server</a:t>
            </a:r>
            <a:r>
              <a:rPr lang="en-US" sz="2400" dirty="0">
                <a:latin typeface="+mj-lt"/>
                <a:cs typeface="Times New Roman" pitchFamily="18" charset="0"/>
              </a:rPr>
              <a:t>, </a:t>
            </a:r>
            <a:r>
              <a:rPr lang="en-US" sz="2400" i="1" dirty="0">
                <a:latin typeface="+mj-lt"/>
                <a:cs typeface="Times New Roman" pitchFamily="18" charset="0"/>
              </a:rPr>
              <a:t>application </a:t>
            </a:r>
            <a:r>
              <a:rPr lang="en-US" sz="2400" i="1" dirty="0" smtClean="0">
                <a:latin typeface="+mj-lt"/>
                <a:cs typeface="Times New Roman" pitchFamily="18" charset="0"/>
              </a:rPr>
              <a:t>server </a:t>
            </a:r>
            <a:r>
              <a:rPr lang="en-US" sz="2400" dirty="0">
                <a:latin typeface="+mj-lt"/>
                <a:cs typeface="Times New Roman" pitchFamily="18" charset="0"/>
              </a:rPr>
              <a:t>and</a:t>
            </a:r>
            <a:r>
              <a:rPr lang="en-US" sz="2400" i="1" dirty="0">
                <a:latin typeface="+mj-lt"/>
                <a:cs typeface="Times New Roman" pitchFamily="18" charset="0"/>
              </a:rPr>
              <a:t> a </a:t>
            </a:r>
            <a:r>
              <a:rPr lang="en-US" sz="2400" i="1" dirty="0" smtClean="0">
                <a:latin typeface="+mj-lt"/>
                <a:cs typeface="Times New Roman" pitchFamily="18" charset="0"/>
              </a:rPr>
              <a:t>database server.</a:t>
            </a:r>
          </a:p>
          <a:p>
            <a:pPr marL="0" indent="0" algn="just">
              <a:buNone/>
            </a:pPr>
            <a:endParaRPr lang="en-US" sz="2400" i="1" dirty="0">
              <a:latin typeface="+mj-lt"/>
              <a:cs typeface="Times New Roman" pitchFamily="18" charset="0"/>
            </a:endParaRPr>
          </a:p>
          <a:p>
            <a:pPr algn="just"/>
            <a:r>
              <a:rPr lang="en-US" sz="2400" b="1" i="1" dirty="0">
                <a:latin typeface="+mj-lt"/>
                <a:cs typeface="Times New Roman" pitchFamily="18" charset="0"/>
              </a:rPr>
              <a:t>Web servers </a:t>
            </a:r>
            <a:r>
              <a:rPr lang="en-US" sz="2400" dirty="0">
                <a:latin typeface="+mj-lt"/>
                <a:cs typeface="Times New Roman" pitchFamily="18" charset="0"/>
              </a:rPr>
              <a:t>manage the requests that come from a client.</a:t>
            </a:r>
          </a:p>
          <a:p>
            <a:pPr algn="just"/>
            <a:r>
              <a:rPr lang="en-US" sz="2400" b="1" i="1" dirty="0">
                <a:latin typeface="+mj-lt"/>
                <a:cs typeface="Times New Roman" pitchFamily="18" charset="0"/>
              </a:rPr>
              <a:t>Application server </a:t>
            </a:r>
            <a:r>
              <a:rPr lang="en-US" sz="2400" dirty="0">
                <a:latin typeface="+mj-lt"/>
                <a:cs typeface="Times New Roman" pitchFamily="18" charset="0"/>
              </a:rPr>
              <a:t>completes the requested task. </a:t>
            </a:r>
          </a:p>
          <a:p>
            <a:pPr algn="just"/>
            <a:r>
              <a:rPr lang="en-US" sz="2400" b="1" i="1" dirty="0">
                <a:latin typeface="+mj-lt"/>
                <a:cs typeface="Times New Roman" pitchFamily="18" charset="0"/>
              </a:rPr>
              <a:t>A database </a:t>
            </a:r>
            <a:r>
              <a:rPr lang="en-US" sz="2400" b="1" i="1" dirty="0" smtClean="0">
                <a:latin typeface="+mj-lt"/>
                <a:cs typeface="Times New Roman" pitchFamily="18" charset="0"/>
              </a:rPr>
              <a:t>server </a:t>
            </a:r>
            <a:r>
              <a:rPr lang="en-US" sz="2400" dirty="0" smtClean="0">
                <a:latin typeface="+mj-lt"/>
                <a:cs typeface="Times New Roman" pitchFamily="18" charset="0"/>
              </a:rPr>
              <a:t>can </a:t>
            </a:r>
            <a:r>
              <a:rPr lang="en-US" sz="2400" dirty="0">
                <a:latin typeface="+mj-lt"/>
                <a:cs typeface="Times New Roman" pitchFamily="18" charset="0"/>
              </a:rPr>
              <a:t>be used to store any needed information.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9</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Application Defn.</a:t>
            </a:r>
            <a:endParaRPr lang="en-US" sz="4400" b="1" dirty="0">
              <a:latin typeface="+mn-lt"/>
            </a:endParaRPr>
          </a:p>
        </p:txBody>
      </p:sp>
    </p:spTree>
    <p:extLst>
      <p:ext uri="{BB962C8B-B14F-4D97-AF65-F5344CB8AC3E}">
        <p14:creationId xmlns:p14="http://schemas.microsoft.com/office/powerpoint/2010/main" val="1194624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3447</TotalTime>
  <Words>2882</Words>
  <Application>Microsoft Office PowerPoint</Application>
  <PresentationFormat>On-screen Show (4:3)</PresentationFormat>
  <Paragraphs>370</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Courier New</vt:lpstr>
      <vt:lpstr>Garamond</vt:lpstr>
      <vt:lpstr>Times New Roman</vt:lpstr>
      <vt:lpstr>Wingdings</vt:lpstr>
      <vt:lpstr>Office Theme</vt:lpstr>
      <vt:lpstr>Lesson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Thank you</vt:lpstr>
    </vt:vector>
  </TitlesOfParts>
  <Company>CREATIVE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and Importance of  Human Computer Interaction (HCI) in Pervasive Computing</dc:title>
  <dc:creator>SHOP 40</dc:creator>
  <cp:lastModifiedBy>HP</cp:lastModifiedBy>
  <cp:revision>1060</cp:revision>
  <dcterms:created xsi:type="dcterms:W3CDTF">2014-04-19T14:31:03Z</dcterms:created>
  <dcterms:modified xsi:type="dcterms:W3CDTF">2022-09-30T04:38:31Z</dcterms:modified>
</cp:coreProperties>
</file>