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49"/>
  </p:notesMasterIdLst>
  <p:sldIdLst>
    <p:sldId id="320" r:id="rId2"/>
    <p:sldId id="576" r:id="rId3"/>
    <p:sldId id="602" r:id="rId4"/>
    <p:sldId id="603" r:id="rId5"/>
    <p:sldId id="604" r:id="rId6"/>
    <p:sldId id="605" r:id="rId7"/>
    <p:sldId id="606" r:id="rId8"/>
    <p:sldId id="601" r:id="rId9"/>
    <p:sldId id="610" r:id="rId10"/>
    <p:sldId id="611" r:id="rId11"/>
    <p:sldId id="608" r:id="rId12"/>
    <p:sldId id="609" r:id="rId13"/>
    <p:sldId id="612" r:id="rId14"/>
    <p:sldId id="613" r:id="rId15"/>
    <p:sldId id="607" r:id="rId16"/>
    <p:sldId id="615" r:id="rId17"/>
    <p:sldId id="616" r:id="rId18"/>
    <p:sldId id="614" r:id="rId19"/>
    <p:sldId id="618" r:id="rId20"/>
    <p:sldId id="619" r:id="rId21"/>
    <p:sldId id="620" r:id="rId22"/>
    <p:sldId id="617" r:id="rId23"/>
    <p:sldId id="575" r:id="rId24"/>
    <p:sldId id="502" r:id="rId25"/>
    <p:sldId id="577" r:id="rId26"/>
    <p:sldId id="585" r:id="rId27"/>
    <p:sldId id="587" r:id="rId28"/>
    <p:sldId id="588" r:id="rId29"/>
    <p:sldId id="589" r:id="rId30"/>
    <p:sldId id="578" r:id="rId31"/>
    <p:sldId id="579" r:id="rId32"/>
    <p:sldId id="581" r:id="rId33"/>
    <p:sldId id="582" r:id="rId34"/>
    <p:sldId id="583" r:id="rId35"/>
    <p:sldId id="590" r:id="rId36"/>
    <p:sldId id="584" r:id="rId37"/>
    <p:sldId id="591" r:id="rId38"/>
    <p:sldId id="592" r:id="rId39"/>
    <p:sldId id="593" r:id="rId40"/>
    <p:sldId id="594" r:id="rId41"/>
    <p:sldId id="595" r:id="rId42"/>
    <p:sldId id="596" r:id="rId43"/>
    <p:sldId id="597" r:id="rId44"/>
    <p:sldId id="598" r:id="rId45"/>
    <p:sldId id="599" r:id="rId46"/>
    <p:sldId id="600" r:id="rId47"/>
    <p:sldId id="404"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8530" autoAdjust="0"/>
  </p:normalViewPr>
  <p:slideViewPr>
    <p:cSldViewPr>
      <p:cViewPr varScale="1">
        <p:scale>
          <a:sx n="73" d="100"/>
          <a:sy n="73" d="100"/>
        </p:scale>
        <p:origin x="696" y="7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F5E4E7-3C5D-4979-BDAA-BA19FB033EC5}" type="datetimeFigureOut">
              <a:rPr lang="en-US" smtClean="0"/>
              <a:pPr/>
              <a:t>5/30/2021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A0F97-CD07-43AB-90A3-8266D2250A5B}" type="slidenum">
              <a:rPr lang="en-US" smtClean="0"/>
              <a:pPr/>
              <a:t>‹#›</a:t>
            </a:fld>
            <a:endParaRPr lang="en-US"/>
          </a:p>
        </p:txBody>
      </p:sp>
    </p:spTree>
    <p:extLst>
      <p:ext uri="{BB962C8B-B14F-4D97-AF65-F5344CB8AC3E}">
        <p14:creationId xmlns:p14="http://schemas.microsoft.com/office/powerpoint/2010/main" val="401829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a:defRPr/>
            </a:pPr>
            <a:fld id="{26FC0B08-8F53-4ACC-927F-7EFFCBB5822C}" type="datetime1">
              <a:rPr lang="en-US" smtClean="0"/>
              <a:t>5/30/2021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9E1A3B7-B948-45C9-8699-11320A9E5761}" type="slidenum">
              <a:rPr lang="en-US" smtClean="0"/>
              <a:pPr>
                <a:defRPr/>
              </a:pPr>
              <a:t>‹#›</a:t>
            </a:fld>
            <a:endParaRPr lang="en-US"/>
          </a:p>
        </p:txBody>
      </p:sp>
    </p:spTree>
    <p:extLst>
      <p:ext uri="{BB962C8B-B14F-4D97-AF65-F5344CB8AC3E}">
        <p14:creationId xmlns:p14="http://schemas.microsoft.com/office/powerpoint/2010/main" val="30372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DAF594BE-7EF0-41C8-B194-3A2608F876DA}" type="datetime1">
              <a:rPr lang="en-US" smtClean="0"/>
              <a:t>5/30/2021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3349455-3F9A-426A-B33D-D8700210D5C7}" type="slidenum">
              <a:rPr lang="en-US" smtClean="0"/>
              <a:pPr>
                <a:defRPr/>
              </a:pPr>
              <a:t>‹#›</a:t>
            </a:fld>
            <a:endParaRPr lang="en-US"/>
          </a:p>
        </p:txBody>
      </p:sp>
    </p:spTree>
    <p:extLst>
      <p:ext uri="{BB962C8B-B14F-4D97-AF65-F5344CB8AC3E}">
        <p14:creationId xmlns:p14="http://schemas.microsoft.com/office/powerpoint/2010/main" val="332524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9B7A73CA-1033-45C5-B97A-4ED28890D78F}" type="datetime1">
              <a:rPr lang="en-US" smtClean="0"/>
              <a:t>5/30/2021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014D60F-FD11-4EDB-AC20-A9FC4E287649}" type="slidenum">
              <a:rPr lang="en-US" smtClean="0"/>
              <a:pPr>
                <a:defRPr/>
              </a:pPr>
              <a:t>‹#›</a:t>
            </a:fld>
            <a:endParaRPr lang="en-US"/>
          </a:p>
        </p:txBody>
      </p:sp>
    </p:spTree>
    <p:extLst>
      <p:ext uri="{BB962C8B-B14F-4D97-AF65-F5344CB8AC3E}">
        <p14:creationId xmlns:p14="http://schemas.microsoft.com/office/powerpoint/2010/main" val="147273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F07FAAB1-3541-4FD7-8ECB-A38D23E14E4A}" type="datetime1">
              <a:rPr lang="en-US" smtClean="0"/>
              <a:t>5/30/2021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505455A-286B-415E-BE1B-F7B249F54911}" type="slidenum">
              <a:rPr lang="en-US" smtClean="0"/>
              <a:pPr>
                <a:defRPr/>
              </a:pPr>
              <a:t>‹#›</a:t>
            </a:fld>
            <a:endParaRPr lang="en-US"/>
          </a:p>
        </p:txBody>
      </p:sp>
    </p:spTree>
    <p:extLst>
      <p:ext uri="{BB962C8B-B14F-4D97-AF65-F5344CB8AC3E}">
        <p14:creationId xmlns:p14="http://schemas.microsoft.com/office/powerpoint/2010/main" val="319659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50317D8-E52C-48E8-A816-E1A5FC01198B}" type="datetime1">
              <a:rPr lang="en-US" smtClean="0"/>
              <a:t>5/30/2021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32276E-4244-403B-87D1-8FB3F6340813}" type="slidenum">
              <a:rPr lang="en-US" smtClean="0"/>
              <a:pPr>
                <a:defRPr/>
              </a:pPr>
              <a:t>‹#›</a:t>
            </a:fld>
            <a:endParaRPr lang="en-US"/>
          </a:p>
        </p:txBody>
      </p:sp>
    </p:spTree>
    <p:extLst>
      <p:ext uri="{BB962C8B-B14F-4D97-AF65-F5344CB8AC3E}">
        <p14:creationId xmlns:p14="http://schemas.microsoft.com/office/powerpoint/2010/main" val="391426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a:defRPr/>
            </a:pPr>
            <a:fld id="{4D5C0F36-F598-4A93-BA0D-8FF69A875551}" type="datetime1">
              <a:rPr lang="en-US" smtClean="0"/>
              <a:t>5/30/2021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EDF12-82B4-4B62-9024-86A31AD1BE28}" type="slidenum">
              <a:rPr lang="en-US" smtClean="0"/>
              <a:pPr>
                <a:defRPr/>
              </a:pPr>
              <a:t>‹#›</a:t>
            </a:fld>
            <a:endParaRPr lang="en-US"/>
          </a:p>
        </p:txBody>
      </p:sp>
    </p:spTree>
    <p:extLst>
      <p:ext uri="{BB962C8B-B14F-4D97-AF65-F5344CB8AC3E}">
        <p14:creationId xmlns:p14="http://schemas.microsoft.com/office/powerpoint/2010/main" val="375330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a:defRPr/>
            </a:pPr>
            <a:fld id="{A5C4D213-3574-403A-9AF9-D37FA23E3F6D}" type="datetime1">
              <a:rPr lang="en-US" smtClean="0"/>
              <a:t>5/30/2021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E95028E-1E23-4055-96B0-9F2F1446DB1E}" type="slidenum">
              <a:rPr lang="en-US" smtClean="0"/>
              <a:pPr>
                <a:defRPr/>
              </a:pPr>
              <a:t>‹#›</a:t>
            </a:fld>
            <a:endParaRPr lang="en-US"/>
          </a:p>
        </p:txBody>
      </p:sp>
    </p:spTree>
    <p:extLst>
      <p:ext uri="{BB962C8B-B14F-4D97-AF65-F5344CB8AC3E}">
        <p14:creationId xmlns:p14="http://schemas.microsoft.com/office/powerpoint/2010/main" val="172971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a:defRPr/>
            </a:pPr>
            <a:fld id="{8DBB8AAF-D2FD-476F-930F-65A1222F6ABE}" type="datetime1">
              <a:rPr lang="en-US" smtClean="0"/>
              <a:t>5/30/2021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09D2CF1-DFBD-4EC7-863E-8D9913A2BBB6}" type="slidenum">
              <a:rPr lang="en-US" smtClean="0"/>
              <a:pPr>
                <a:defRPr/>
              </a:pPr>
              <a:t>‹#›</a:t>
            </a:fld>
            <a:endParaRPr lang="en-US"/>
          </a:p>
        </p:txBody>
      </p:sp>
    </p:spTree>
    <p:extLst>
      <p:ext uri="{BB962C8B-B14F-4D97-AF65-F5344CB8AC3E}">
        <p14:creationId xmlns:p14="http://schemas.microsoft.com/office/powerpoint/2010/main" val="107458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8660CC0-E8AA-474F-AA30-83D960D6214D}" type="datetime1">
              <a:rPr lang="en-US" smtClean="0"/>
              <a:t>5/30/2021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504BD1A-6034-445E-91A1-CD65F41DBC6A}" type="slidenum">
              <a:rPr lang="en-US" smtClean="0"/>
              <a:pPr>
                <a:defRPr/>
              </a:pPr>
              <a:t>‹#›</a:t>
            </a:fld>
            <a:endParaRPr lang="en-US"/>
          </a:p>
        </p:txBody>
      </p:sp>
    </p:spTree>
    <p:extLst>
      <p:ext uri="{BB962C8B-B14F-4D97-AF65-F5344CB8AC3E}">
        <p14:creationId xmlns:p14="http://schemas.microsoft.com/office/powerpoint/2010/main" val="2898771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B4E0E2-10C8-4C8D-B72E-1B9D0E8D7A71}" type="datetime1">
              <a:rPr lang="en-US" smtClean="0"/>
              <a:t>5/30/2021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6E7F02A-D40E-4668-8C5E-1AE704F72B99}" type="slidenum">
              <a:rPr lang="en-US" smtClean="0"/>
              <a:pPr>
                <a:defRPr/>
              </a:pPr>
              <a:t>‹#›</a:t>
            </a:fld>
            <a:endParaRPr lang="en-US"/>
          </a:p>
        </p:txBody>
      </p:sp>
    </p:spTree>
    <p:extLst>
      <p:ext uri="{BB962C8B-B14F-4D97-AF65-F5344CB8AC3E}">
        <p14:creationId xmlns:p14="http://schemas.microsoft.com/office/powerpoint/2010/main" val="240263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3670267-5208-45A3-8B8F-BA293B37113F}" type="datetime1">
              <a:rPr lang="en-US" smtClean="0"/>
              <a:t>5/30/2021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299C8C1-4D4D-4256-B4E0-3C2553F981F5}" type="slidenum">
              <a:rPr lang="en-US" smtClean="0"/>
              <a:pPr>
                <a:defRPr/>
              </a:pPr>
              <a:t>‹#›</a:t>
            </a:fld>
            <a:endParaRPr lang="en-US"/>
          </a:p>
        </p:txBody>
      </p:sp>
    </p:spTree>
    <p:extLst>
      <p:ext uri="{BB962C8B-B14F-4D97-AF65-F5344CB8AC3E}">
        <p14:creationId xmlns:p14="http://schemas.microsoft.com/office/powerpoint/2010/main" val="332527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28E68B8A-672B-4E0B-86AE-1C12EB3D623D}" type="datetime1">
              <a:rPr lang="en-US" smtClean="0"/>
              <a:t>5/30/2021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D663039-4CDA-45BC-AB21-C3918EF103E2}" type="slidenum">
              <a:rPr lang="en-US" smtClean="0"/>
              <a:pPr>
                <a:defRPr/>
              </a:pPr>
              <a:t>‹#›</a:t>
            </a:fld>
            <a:endParaRPr lang="en-US"/>
          </a:p>
        </p:txBody>
      </p:sp>
    </p:spTree>
    <p:extLst>
      <p:ext uri="{BB962C8B-B14F-4D97-AF65-F5344CB8AC3E}">
        <p14:creationId xmlns:p14="http://schemas.microsoft.com/office/powerpoint/2010/main" val="595523122"/>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tum.ac.ke/users" TargetMode="External"/><Relationship Id="rId2" Type="http://schemas.openxmlformats.org/officeDocument/2006/relationships/hyperlink" Target="http://www.tum.ac.k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531" y="882649"/>
            <a:ext cx="8153400" cy="1219200"/>
          </a:xfrm>
        </p:spPr>
        <p:txBody>
          <a:bodyPr>
            <a:normAutofit/>
          </a:bodyPr>
          <a:lstStyle/>
          <a:p>
            <a:pPr algn="ctr"/>
            <a:r>
              <a:rPr lang="en-US" sz="4000" b="1" dirty="0" smtClean="0">
                <a:effectLst/>
                <a:latin typeface="Garamond" panose="02020404030301010803" pitchFamily="18" charset="0"/>
                <a:cs typeface="Times New Roman" pitchFamily="18" charset="0"/>
              </a:rPr>
              <a:t>Lesson 5</a:t>
            </a:r>
            <a:br>
              <a:rPr lang="en-US" sz="4000" b="1" dirty="0" smtClean="0">
                <a:effectLst/>
                <a:latin typeface="Garamond" panose="02020404030301010803" pitchFamily="18" charset="0"/>
                <a:cs typeface="Times New Roman" pitchFamily="18" charset="0"/>
              </a:rPr>
            </a:br>
            <a:endParaRPr lang="en-US" sz="4000" b="1" dirty="0">
              <a:effectLst/>
              <a:latin typeface="Garamond" panose="02020404030301010803" pitchFamily="18" charset="0"/>
            </a:endParaRPr>
          </a:p>
        </p:txBody>
      </p:sp>
      <p:sp>
        <p:nvSpPr>
          <p:cNvPr id="3" name="Subtitle 2"/>
          <p:cNvSpPr>
            <a:spLocks noGrp="1"/>
          </p:cNvSpPr>
          <p:nvPr>
            <p:ph type="subTitle" idx="1"/>
          </p:nvPr>
        </p:nvSpPr>
        <p:spPr>
          <a:xfrm>
            <a:off x="570886" y="1981200"/>
            <a:ext cx="8001000" cy="3886200"/>
          </a:xfrm>
        </p:spPr>
        <p:txBody>
          <a:bodyPr>
            <a:noAutofit/>
          </a:bodyPr>
          <a:lstStyle/>
          <a:p>
            <a:r>
              <a:rPr lang="en-GB" sz="5400" b="1" dirty="0" smtClean="0">
                <a:solidFill>
                  <a:srgbClr val="0070C0"/>
                </a:solidFill>
                <a:latin typeface="+mj-lt"/>
              </a:rPr>
              <a:t>Laravel-</a:t>
            </a:r>
          </a:p>
          <a:p>
            <a:r>
              <a:rPr lang="en-GB" sz="5400" b="1" i="1" dirty="0" smtClean="0">
                <a:solidFill>
                  <a:srgbClr val="0070C0"/>
                </a:solidFill>
                <a:latin typeface="+mj-lt"/>
              </a:rPr>
              <a:t>Creating First Page</a:t>
            </a:r>
          </a:p>
          <a:p>
            <a:r>
              <a:rPr lang="en-GB" sz="5400" dirty="0" smtClean="0">
                <a:solidFill>
                  <a:srgbClr val="FF0000"/>
                </a:solidFill>
                <a:latin typeface="+mj-lt"/>
              </a:rPr>
              <a:t>[Controllers and Views]</a:t>
            </a:r>
            <a:endParaRPr lang="en-US" sz="5400" dirty="0" smtClean="0">
              <a:solidFill>
                <a:srgbClr val="FF0000"/>
              </a:solidFill>
              <a:latin typeface="+mj-lt"/>
            </a:endParaRPr>
          </a:p>
        </p:txBody>
      </p:sp>
      <p:sp>
        <p:nvSpPr>
          <p:cNvPr id="4" name="Slide Number Placeholder 3"/>
          <p:cNvSpPr>
            <a:spLocks noGrp="1"/>
          </p:cNvSpPr>
          <p:nvPr>
            <p:ph type="sldNum" sz="quarter" idx="12"/>
          </p:nvPr>
        </p:nvSpPr>
        <p:spPr/>
        <p:txBody>
          <a:bodyPr/>
          <a:lstStyle/>
          <a:p>
            <a:pPr>
              <a:defRPr/>
            </a:pPr>
            <a:fld id="{19E1A3B7-B948-45C9-8699-11320A9E5761}"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1219200" y="1736907"/>
            <a:ext cx="7772400" cy="4405313"/>
          </a:xfrm>
        </p:spPr>
        <p:txBody>
          <a:bodyPr>
            <a:normAutofit fontScale="77500" lnSpcReduction="20000"/>
          </a:bodyPr>
          <a:lstStyle/>
          <a:p>
            <a:r>
              <a:rPr lang="en-US" sz="2000" dirty="0">
                <a:solidFill>
                  <a:srgbClr val="002060"/>
                </a:solidFill>
                <a:latin typeface="Consolas" panose="020B0609020204030204" pitchFamily="49" charset="0"/>
              </a:rPr>
              <a:t>&lt;?</a:t>
            </a:r>
            <a:r>
              <a:rPr lang="en-US" sz="2000" dirty="0" err="1">
                <a:solidFill>
                  <a:srgbClr val="002060"/>
                </a:solidFill>
                <a:latin typeface="Consolas" panose="020B0609020204030204" pitchFamily="49" charset="0"/>
              </a:rPr>
              <a:t>php</a:t>
            </a:r>
            <a:endParaRPr lang="en-US" sz="2000" dirty="0">
              <a:solidFill>
                <a:srgbClr val="002060"/>
              </a:solidFill>
              <a:latin typeface="Consolas" panose="020B0609020204030204" pitchFamily="49" charset="0"/>
            </a:endParaRPr>
          </a:p>
          <a:p>
            <a:r>
              <a:rPr lang="en-US" sz="2000" dirty="0">
                <a:solidFill>
                  <a:srgbClr val="002060"/>
                </a:solidFill>
                <a:latin typeface="Consolas" panose="020B0609020204030204" pitchFamily="49" charset="0"/>
              </a:rPr>
              <a:t>Route::get('/', function()</a:t>
            </a:r>
          </a:p>
          <a:p>
            <a:r>
              <a:rPr lang="en-US" sz="2000" dirty="0">
                <a:solidFill>
                  <a:srgbClr val="002060"/>
                </a:solidFill>
                <a:latin typeface="Consolas" panose="020B0609020204030204" pitchFamily="49" charset="0"/>
              </a:rPr>
              <a:t>{</a:t>
            </a:r>
          </a:p>
          <a:p>
            <a:r>
              <a:rPr lang="en-US" sz="2000" dirty="0">
                <a:solidFill>
                  <a:srgbClr val="002060"/>
                </a:solidFill>
                <a:latin typeface="Consolas" panose="020B0609020204030204" pitchFamily="49" charset="0"/>
              </a:rPr>
              <a:t>  return "This is a home page"; </a:t>
            </a:r>
          </a:p>
          <a:p>
            <a:r>
              <a:rPr lang="en-US" sz="2000" dirty="0">
                <a:solidFill>
                  <a:srgbClr val="002060"/>
                </a:solidFill>
                <a:latin typeface="Consolas" panose="020B0609020204030204" pitchFamily="49" charset="0"/>
              </a:rPr>
              <a:t>}</a:t>
            </a:r>
          </a:p>
          <a:p>
            <a:r>
              <a:rPr lang="en-US" sz="2000" dirty="0">
                <a:solidFill>
                  <a:srgbClr val="002060"/>
                </a:solidFill>
                <a:latin typeface="Consolas" panose="020B0609020204030204" pitchFamily="49" charset="0"/>
              </a:rPr>
              <a:t>);</a:t>
            </a:r>
          </a:p>
          <a:p>
            <a:r>
              <a:rPr lang="en-US" sz="2000" dirty="0">
                <a:solidFill>
                  <a:srgbClr val="002060"/>
                </a:solidFill>
                <a:latin typeface="Consolas" panose="020B0609020204030204" pitchFamily="49" charset="0"/>
              </a:rPr>
              <a:t>Route::get('/about', function()</a:t>
            </a:r>
          </a:p>
          <a:p>
            <a:r>
              <a:rPr lang="en-US" sz="2000" dirty="0">
                <a:solidFill>
                  <a:srgbClr val="002060"/>
                </a:solidFill>
                <a:latin typeface="Consolas" panose="020B0609020204030204" pitchFamily="49" charset="0"/>
              </a:rPr>
              <a:t>{</a:t>
            </a:r>
          </a:p>
          <a:p>
            <a:r>
              <a:rPr lang="en-US" sz="2000" dirty="0">
                <a:solidFill>
                  <a:srgbClr val="002060"/>
                </a:solidFill>
                <a:latin typeface="Consolas" panose="020B0609020204030204" pitchFamily="49" charset="0"/>
              </a:rPr>
              <a:t>  return "This is a about us page"; </a:t>
            </a:r>
          </a:p>
          <a:p>
            <a:r>
              <a:rPr lang="en-US" sz="2000" dirty="0">
                <a:solidFill>
                  <a:srgbClr val="002060"/>
                </a:solidFill>
                <a:latin typeface="Consolas" panose="020B0609020204030204" pitchFamily="49" charset="0"/>
              </a:rPr>
              <a:t>}</a:t>
            </a:r>
          </a:p>
          <a:p>
            <a:r>
              <a:rPr lang="en-US" sz="2000" dirty="0">
                <a:solidFill>
                  <a:srgbClr val="002060"/>
                </a:solidFill>
                <a:latin typeface="Consolas" panose="020B0609020204030204" pitchFamily="49" charset="0"/>
              </a:rPr>
              <a:t>);</a:t>
            </a:r>
          </a:p>
          <a:p>
            <a:r>
              <a:rPr lang="en-US" sz="2000" dirty="0">
                <a:solidFill>
                  <a:srgbClr val="002060"/>
                </a:solidFill>
                <a:latin typeface="Consolas" panose="020B0609020204030204" pitchFamily="49" charset="0"/>
              </a:rPr>
              <a:t>Route::get('/contact', function()</a:t>
            </a:r>
          </a:p>
          <a:p>
            <a:r>
              <a:rPr lang="en-US" sz="2000" dirty="0">
                <a:solidFill>
                  <a:srgbClr val="002060"/>
                </a:solidFill>
                <a:latin typeface="Consolas" panose="020B0609020204030204" pitchFamily="49" charset="0"/>
              </a:rPr>
              <a:t>{</a:t>
            </a:r>
          </a:p>
          <a:p>
            <a:r>
              <a:rPr lang="en-US" sz="2000" dirty="0">
                <a:solidFill>
                  <a:srgbClr val="002060"/>
                </a:solidFill>
                <a:latin typeface="Consolas" panose="020B0609020204030204" pitchFamily="49" charset="0"/>
              </a:rPr>
              <a:t>  return "This is a contact us page"; </a:t>
            </a:r>
          </a:p>
          <a:p>
            <a:r>
              <a:rPr lang="en-US" sz="2000" dirty="0">
                <a:solidFill>
                  <a:srgbClr val="002060"/>
                </a:solidFill>
                <a:latin typeface="Consolas" panose="020B0609020204030204" pitchFamily="49" charset="0"/>
              </a:rPr>
              <a:t>}</a:t>
            </a:r>
          </a:p>
          <a:p>
            <a:r>
              <a:rPr lang="en-US" sz="2000" dirty="0">
                <a:solidFill>
                  <a:srgbClr val="002060"/>
                </a:solidFill>
                <a:latin typeface="Consolas" panose="020B0609020204030204" pitchFamily="49" charset="0"/>
              </a:rPr>
              <a:t>);</a:t>
            </a:r>
            <a:endParaRPr lang="en-US" sz="2000" b="0" dirty="0">
              <a:solidFill>
                <a:srgbClr val="002060"/>
              </a:solidFill>
              <a:effectLst/>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10</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smtClean="0">
                <a:solidFill>
                  <a:srgbClr val="0070C0"/>
                </a:solidFill>
                <a:latin typeface="+mj-lt"/>
              </a:rPr>
              <a:t>Required </a:t>
            </a:r>
            <a:r>
              <a:rPr lang="en-US" sz="4400" b="1" dirty="0" smtClean="0">
                <a:solidFill>
                  <a:srgbClr val="0070C0"/>
                </a:solidFill>
                <a:latin typeface="+mj-lt"/>
              </a:rPr>
              <a:t>Parameters(cont.)</a:t>
            </a:r>
            <a:endParaRPr lang="en-US" sz="4400" b="1" dirty="0">
              <a:solidFill>
                <a:srgbClr val="C00000"/>
              </a:solidFill>
              <a:latin typeface="+mj-lt"/>
            </a:endParaRPr>
          </a:p>
        </p:txBody>
      </p:sp>
    </p:spTree>
    <p:extLst>
      <p:ext uri="{BB962C8B-B14F-4D97-AF65-F5344CB8AC3E}">
        <p14:creationId xmlns:p14="http://schemas.microsoft.com/office/powerpoint/2010/main" val="2265079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1219200" y="1736907"/>
            <a:ext cx="7772400" cy="4405313"/>
          </a:xfrm>
        </p:spPr>
        <p:txBody>
          <a:bodyPr>
            <a:normAutofit/>
          </a:bodyPr>
          <a:lstStyle/>
          <a:p>
            <a:r>
              <a:rPr lang="en-US" sz="2400" dirty="0">
                <a:solidFill>
                  <a:srgbClr val="002060"/>
                </a:solidFill>
                <a:latin typeface="Consolas" panose="020B0609020204030204" pitchFamily="49" charset="0"/>
              </a:rPr>
              <a:t>Route::get('/post/{id}', function($id)</a:t>
            </a:r>
          </a:p>
          <a:p>
            <a:r>
              <a:rPr lang="en-US" sz="2400" dirty="0">
                <a:solidFill>
                  <a:srgbClr val="002060"/>
                </a:solidFill>
                <a:latin typeface="Consolas" panose="020B0609020204030204" pitchFamily="49" charset="0"/>
              </a:rPr>
              <a:t>{</a:t>
            </a:r>
          </a:p>
          <a:p>
            <a:r>
              <a:rPr lang="en-US" sz="2400" dirty="0">
                <a:solidFill>
                  <a:srgbClr val="002060"/>
                </a:solidFill>
                <a:latin typeface="Consolas" panose="020B0609020204030204" pitchFamily="49" charset="0"/>
              </a:rPr>
              <a:t>  return "id number is : ". $id; </a:t>
            </a:r>
          </a:p>
          <a:p>
            <a:r>
              <a:rPr lang="en-US" sz="2400" dirty="0">
                <a:solidFill>
                  <a:srgbClr val="002060"/>
                </a:solidFill>
                <a:latin typeface="Consolas" panose="020B0609020204030204" pitchFamily="49" charset="0"/>
              </a:rPr>
              <a:t>}</a:t>
            </a:r>
          </a:p>
          <a:p>
            <a:r>
              <a:rPr lang="en-US" sz="2400" dirty="0">
                <a:solidFill>
                  <a:srgbClr val="002060"/>
                </a:solidFill>
                <a:latin typeface="Consolas" panose="020B0609020204030204" pitchFamily="49" charset="0"/>
              </a:rPr>
              <a: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11</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smtClean="0">
                <a:solidFill>
                  <a:srgbClr val="0070C0"/>
                </a:solidFill>
                <a:latin typeface="+mj-lt"/>
              </a:rPr>
              <a:t>Route Parameters</a:t>
            </a:r>
            <a:endParaRPr lang="en-US" sz="4400" b="1" dirty="0">
              <a:solidFill>
                <a:srgbClr val="C00000"/>
              </a:solidFill>
              <a:latin typeface="+mj-lt"/>
            </a:endParaRPr>
          </a:p>
        </p:txBody>
      </p:sp>
    </p:spTree>
    <p:extLst>
      <p:ext uri="{BB962C8B-B14F-4D97-AF65-F5344CB8AC3E}">
        <p14:creationId xmlns:p14="http://schemas.microsoft.com/office/powerpoint/2010/main" val="2493735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736907"/>
            <a:ext cx="8382000" cy="4405313"/>
          </a:xfrm>
        </p:spPr>
        <p:txBody>
          <a:bodyPr>
            <a:normAutofit/>
          </a:bodyPr>
          <a:lstStyle/>
          <a:p>
            <a:r>
              <a:rPr lang="en-US" sz="2400" dirty="0">
                <a:solidFill>
                  <a:srgbClr val="002060"/>
                </a:solidFill>
                <a:latin typeface="Consolas" panose="020B0609020204030204" pitchFamily="49" charset="0"/>
              </a:rPr>
              <a:t>The route parameters are enclosed within {} brackets, and parameters must contain alphabetic characters</a:t>
            </a:r>
            <a:r>
              <a:rPr lang="en-US" sz="2400" dirty="0" smtClean="0">
                <a:solidFill>
                  <a:srgbClr val="002060"/>
                </a:solidFill>
                <a:latin typeface="Consolas" panose="020B0609020204030204" pitchFamily="49" charset="0"/>
              </a:rPr>
              <a:t>.</a:t>
            </a:r>
          </a:p>
          <a:p>
            <a:endParaRPr lang="en-US" sz="2400" dirty="0">
              <a:solidFill>
                <a:srgbClr val="002060"/>
              </a:solidFill>
              <a:latin typeface="Consolas" panose="020B0609020204030204" pitchFamily="49" charset="0"/>
            </a:endParaRPr>
          </a:p>
          <a:p>
            <a:r>
              <a:rPr lang="en-US" sz="2400" dirty="0" smtClean="0">
                <a:solidFill>
                  <a:srgbClr val="002060"/>
                </a:solidFill>
                <a:latin typeface="Consolas" panose="020B0609020204030204" pitchFamily="49" charset="0"/>
              </a:rPr>
              <a:t> </a:t>
            </a:r>
            <a:r>
              <a:rPr lang="en-US" sz="2400" dirty="0">
                <a:solidFill>
                  <a:srgbClr val="002060"/>
                </a:solidFill>
                <a:latin typeface="Consolas" panose="020B0609020204030204" pitchFamily="49" charset="0"/>
              </a:rPr>
              <a:t>It should not contain '-' character, and instead of using this character, you can use '_' character</a:t>
            </a:r>
            <a:endParaRPr lang="en-US" sz="2400" dirty="0">
              <a:solidFill>
                <a:srgbClr val="002060"/>
              </a:solidFill>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12</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smtClean="0">
                <a:solidFill>
                  <a:srgbClr val="0070C0"/>
                </a:solidFill>
                <a:latin typeface="+mj-lt"/>
              </a:rPr>
              <a:t>Route Parameters</a:t>
            </a:r>
            <a:endParaRPr lang="en-US" sz="4400" b="1" dirty="0">
              <a:solidFill>
                <a:srgbClr val="C00000"/>
              </a:solidFill>
              <a:latin typeface="+mj-lt"/>
            </a:endParaRPr>
          </a:p>
        </p:txBody>
      </p:sp>
    </p:spTree>
    <p:extLst>
      <p:ext uri="{BB962C8B-B14F-4D97-AF65-F5344CB8AC3E}">
        <p14:creationId xmlns:p14="http://schemas.microsoft.com/office/powerpoint/2010/main" val="2187259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1219200" y="1736907"/>
            <a:ext cx="7772400" cy="4405313"/>
          </a:xfrm>
        </p:spPr>
        <p:txBody>
          <a:bodyPr>
            <a:normAutofit/>
          </a:bodyPr>
          <a:lstStyle/>
          <a:p>
            <a:r>
              <a:rPr lang="en-US" sz="2400" dirty="0">
                <a:solidFill>
                  <a:srgbClr val="002060"/>
                </a:solidFill>
                <a:latin typeface="Consolas" panose="020B0609020204030204" pitchFamily="49" charset="0"/>
              </a:rPr>
              <a:t>Route::get('/post/{id}', function($id)</a:t>
            </a:r>
          </a:p>
          <a:p>
            <a:r>
              <a:rPr lang="en-US" sz="2400" dirty="0">
                <a:solidFill>
                  <a:srgbClr val="002060"/>
                </a:solidFill>
                <a:latin typeface="Consolas" panose="020B0609020204030204" pitchFamily="49" charset="0"/>
              </a:rPr>
              <a:t>{</a:t>
            </a:r>
          </a:p>
          <a:p>
            <a:r>
              <a:rPr lang="en-US" sz="2400" dirty="0">
                <a:solidFill>
                  <a:srgbClr val="002060"/>
                </a:solidFill>
                <a:latin typeface="Consolas" panose="020B0609020204030204" pitchFamily="49" charset="0"/>
              </a:rPr>
              <a:t>  return "id number is : ". $id; </a:t>
            </a:r>
          </a:p>
          <a:p>
            <a:r>
              <a:rPr lang="en-US" sz="2400" dirty="0">
                <a:solidFill>
                  <a:srgbClr val="002060"/>
                </a:solidFill>
                <a:latin typeface="Consolas" panose="020B0609020204030204" pitchFamily="49" charset="0"/>
              </a:rPr>
              <a:t>}</a:t>
            </a:r>
          </a:p>
          <a:p>
            <a:r>
              <a:rPr lang="en-US" sz="2400" dirty="0">
                <a:solidFill>
                  <a:srgbClr val="002060"/>
                </a:solidFill>
                <a:latin typeface="Consolas" panose="020B0609020204030204" pitchFamily="49" charset="0"/>
              </a:rPr>
              <a: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13</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smtClean="0">
                <a:solidFill>
                  <a:srgbClr val="0070C0"/>
                </a:solidFill>
                <a:latin typeface="+mj-lt"/>
              </a:rPr>
              <a:t>Route </a:t>
            </a:r>
            <a:r>
              <a:rPr lang="en-US" sz="4400" b="1" dirty="0" smtClean="0">
                <a:solidFill>
                  <a:srgbClr val="0070C0"/>
                </a:solidFill>
                <a:latin typeface="+mj-lt"/>
              </a:rPr>
              <a:t>Parameters(cont.)</a:t>
            </a:r>
            <a:endParaRPr lang="en-US" sz="4400" b="1" dirty="0">
              <a:solidFill>
                <a:srgbClr val="C00000"/>
              </a:solidFill>
              <a:latin typeface="+mj-lt"/>
            </a:endParaRPr>
          </a:p>
        </p:txBody>
      </p:sp>
    </p:spTree>
    <p:extLst>
      <p:ext uri="{BB962C8B-B14F-4D97-AF65-F5344CB8AC3E}">
        <p14:creationId xmlns:p14="http://schemas.microsoft.com/office/powerpoint/2010/main" val="398704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1219200" y="1736907"/>
            <a:ext cx="7772400" cy="4405313"/>
          </a:xfrm>
        </p:spPr>
        <p:txBody>
          <a:bodyPr>
            <a:normAutofit/>
          </a:bodyPr>
          <a:lstStyle/>
          <a:p>
            <a:r>
              <a:rPr lang="en-US" sz="2400" dirty="0">
                <a:solidFill>
                  <a:srgbClr val="002060"/>
                </a:solidFill>
                <a:latin typeface="Consolas" panose="020B0609020204030204" pitchFamily="49" charset="0"/>
              </a:rPr>
              <a:t>//We can also pass the multiple parameters.</a:t>
            </a:r>
          </a:p>
          <a:p>
            <a:endParaRPr lang="en-US" sz="2400" dirty="0">
              <a:solidFill>
                <a:srgbClr val="002060"/>
              </a:solidFill>
              <a:latin typeface="Consolas" panose="020B0609020204030204" pitchFamily="49" charset="0"/>
            </a:endParaRPr>
          </a:p>
          <a:p>
            <a:r>
              <a:rPr lang="en-US" sz="2400" dirty="0">
                <a:solidFill>
                  <a:srgbClr val="002060"/>
                </a:solidFill>
                <a:latin typeface="Consolas" panose="020B0609020204030204" pitchFamily="49" charset="0"/>
              </a:rPr>
              <a:t>Route::get('/post/{id}/{name}', function($</a:t>
            </a:r>
            <a:r>
              <a:rPr lang="en-US" sz="2400" dirty="0" err="1">
                <a:solidFill>
                  <a:srgbClr val="002060"/>
                </a:solidFill>
                <a:latin typeface="Consolas" panose="020B0609020204030204" pitchFamily="49" charset="0"/>
              </a:rPr>
              <a:t>id,$name</a:t>
            </a:r>
            <a:r>
              <a:rPr lang="en-US" sz="2400" dirty="0">
                <a:solidFill>
                  <a:srgbClr val="002060"/>
                </a:solidFill>
                <a:latin typeface="Consolas" panose="020B0609020204030204" pitchFamily="49" charset="0"/>
              </a:rPr>
              <a:t>)</a:t>
            </a:r>
          </a:p>
          <a:p>
            <a:r>
              <a:rPr lang="en-US" sz="2400" dirty="0">
                <a:solidFill>
                  <a:srgbClr val="002060"/>
                </a:solidFill>
                <a:latin typeface="Consolas" panose="020B0609020204030204" pitchFamily="49" charset="0"/>
              </a:rPr>
              <a:t>{</a:t>
            </a:r>
          </a:p>
          <a:p>
            <a:r>
              <a:rPr lang="en-US" sz="2400" dirty="0">
                <a:solidFill>
                  <a:srgbClr val="002060"/>
                </a:solidFill>
                <a:latin typeface="Consolas" panose="020B0609020204030204" pitchFamily="49" charset="0"/>
              </a:rPr>
              <a:t>  return "id number is : ". $id ." ".$name; </a:t>
            </a:r>
          </a:p>
          <a:p>
            <a:r>
              <a:rPr lang="en-US" sz="2400" dirty="0">
                <a:solidFill>
                  <a:srgbClr val="002060"/>
                </a:solidFill>
                <a:latin typeface="Consolas" panose="020B0609020204030204" pitchFamily="49" charset="0"/>
              </a:rPr>
              <a:t>}</a:t>
            </a:r>
          </a:p>
          <a:p>
            <a:r>
              <a:rPr lang="en-US" sz="2400" dirty="0">
                <a:solidFill>
                  <a:srgbClr val="002060"/>
                </a:solidFill>
                <a:latin typeface="Consolas" panose="020B0609020204030204" pitchFamily="49" charset="0"/>
              </a:rPr>
              <a:t>);</a:t>
            </a:r>
            <a:endParaRPr lang="en-US" sz="2400" dirty="0">
              <a:solidFill>
                <a:srgbClr val="002060"/>
              </a:solidFill>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14</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smtClean="0">
                <a:solidFill>
                  <a:srgbClr val="0070C0"/>
                </a:solidFill>
                <a:latin typeface="+mj-lt"/>
              </a:rPr>
              <a:t>Route </a:t>
            </a:r>
            <a:r>
              <a:rPr lang="en-US" sz="4400" b="1" dirty="0" smtClean="0">
                <a:solidFill>
                  <a:srgbClr val="0070C0"/>
                </a:solidFill>
                <a:latin typeface="+mj-lt"/>
              </a:rPr>
              <a:t>Parameters(cont.)</a:t>
            </a:r>
            <a:endParaRPr lang="en-US" sz="4400" b="1" dirty="0">
              <a:solidFill>
                <a:srgbClr val="C00000"/>
              </a:solidFill>
              <a:latin typeface="+mj-lt"/>
            </a:endParaRPr>
          </a:p>
        </p:txBody>
      </p:sp>
    </p:spTree>
    <p:extLst>
      <p:ext uri="{BB962C8B-B14F-4D97-AF65-F5344CB8AC3E}">
        <p14:creationId xmlns:p14="http://schemas.microsoft.com/office/powerpoint/2010/main" val="2994759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pPr algn="just"/>
            <a:r>
              <a:rPr lang="en-US" sz="2000" dirty="0">
                <a:solidFill>
                  <a:srgbClr val="002060"/>
                </a:solidFill>
                <a:latin typeface="Consolas" panose="020B0609020204030204" pitchFamily="49" charset="0"/>
              </a:rPr>
              <a:t>Suppose you want to specify the route parameter occasionally, in order to achieve this, you can make the route parameter optional. </a:t>
            </a:r>
            <a:endParaRPr lang="en-US" sz="2000" dirty="0" smtClean="0">
              <a:solidFill>
                <a:srgbClr val="002060"/>
              </a:solidFill>
              <a:latin typeface="Consolas" panose="020B0609020204030204" pitchFamily="49" charset="0"/>
            </a:endParaRPr>
          </a:p>
          <a:p>
            <a:pPr algn="just"/>
            <a:r>
              <a:rPr lang="en-US" sz="2000" dirty="0" smtClean="0">
                <a:solidFill>
                  <a:srgbClr val="002060"/>
                </a:solidFill>
                <a:latin typeface="Consolas" panose="020B0609020204030204" pitchFamily="49" charset="0"/>
              </a:rPr>
              <a:t>To </a:t>
            </a:r>
            <a:r>
              <a:rPr lang="en-US" sz="2000" dirty="0">
                <a:solidFill>
                  <a:srgbClr val="002060"/>
                </a:solidFill>
                <a:latin typeface="Consolas" panose="020B0609020204030204" pitchFamily="49" charset="0"/>
              </a:rPr>
              <a:t>make the route parameter optional, you can place '?' operator after the parameter name</a:t>
            </a:r>
            <a:r>
              <a:rPr lang="en-US" sz="2000" dirty="0" smtClean="0">
                <a:solidFill>
                  <a:srgbClr val="002060"/>
                </a:solidFill>
                <a:latin typeface="Consolas" panose="020B0609020204030204" pitchFamily="49" charset="0"/>
              </a:rPr>
              <a:t>.</a:t>
            </a:r>
          </a:p>
          <a:p>
            <a:pPr algn="just"/>
            <a:r>
              <a:rPr lang="en-US" sz="2000" dirty="0" smtClean="0">
                <a:solidFill>
                  <a:srgbClr val="002060"/>
                </a:solidFill>
                <a:latin typeface="Consolas" panose="020B0609020204030204" pitchFamily="49" charset="0"/>
              </a:rPr>
              <a:t> </a:t>
            </a:r>
            <a:r>
              <a:rPr lang="en-US" sz="2000" dirty="0">
                <a:solidFill>
                  <a:srgbClr val="002060"/>
                </a:solidFill>
                <a:latin typeface="Consolas" panose="020B0609020204030204" pitchFamily="49" charset="0"/>
              </a:rPr>
              <a:t>If you want to provide the optional parameter, and then make sure that you have also provided the default value to the variable.</a:t>
            </a:r>
          </a:p>
          <a:p>
            <a:pPr algn="just"/>
            <a:endParaRPr lang="en-US" sz="2000" dirty="0">
              <a:solidFill>
                <a:srgbClr val="002060"/>
              </a:solidFill>
              <a:latin typeface="Consolas" panose="020B0609020204030204" pitchFamily="49" charset="0"/>
            </a:endParaRPr>
          </a:p>
          <a:p>
            <a:pPr algn="just"/>
            <a:r>
              <a:rPr lang="en-US" sz="2000" dirty="0">
                <a:solidFill>
                  <a:srgbClr val="002060"/>
                </a:solidFill>
                <a:latin typeface="Consolas" panose="020B0609020204030204" pitchFamily="49" charset="0"/>
              </a:rPr>
              <a:t>Let's understand through some examples.</a:t>
            </a:r>
            <a:endParaRPr lang="en-US" sz="2000" b="0" dirty="0">
              <a:solidFill>
                <a:srgbClr val="002060"/>
              </a:solidFill>
              <a:effectLst/>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15</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a:solidFill>
                  <a:srgbClr val="0070C0"/>
                </a:solidFill>
                <a:latin typeface="+mj-lt"/>
              </a:rPr>
              <a:t>Optional Parameters</a:t>
            </a:r>
            <a:endParaRPr lang="en-US" sz="4400" b="1" dirty="0">
              <a:solidFill>
                <a:srgbClr val="C00000"/>
              </a:solidFill>
              <a:latin typeface="+mj-lt"/>
            </a:endParaRPr>
          </a:p>
        </p:txBody>
      </p:sp>
    </p:spTree>
    <p:extLst>
      <p:ext uri="{BB962C8B-B14F-4D97-AF65-F5344CB8AC3E}">
        <p14:creationId xmlns:p14="http://schemas.microsoft.com/office/powerpoint/2010/main" val="3977455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pPr algn="just"/>
            <a:r>
              <a:rPr lang="en-US" sz="2000" dirty="0">
                <a:solidFill>
                  <a:srgbClr val="002060"/>
                </a:solidFill>
                <a:latin typeface="Consolas" panose="020B0609020204030204" pitchFamily="49" charset="0"/>
              </a:rPr>
              <a:t>Route::get('user/{name?}', function ($name=null) {</a:t>
            </a:r>
          </a:p>
          <a:p>
            <a:pPr algn="just"/>
            <a:r>
              <a:rPr lang="en-US" sz="2000" dirty="0">
                <a:solidFill>
                  <a:srgbClr val="002060"/>
                </a:solidFill>
                <a:latin typeface="Consolas" panose="020B0609020204030204" pitchFamily="49" charset="0"/>
              </a:rPr>
              <a:t>    return $name;</a:t>
            </a:r>
          </a:p>
          <a:p>
            <a:pPr algn="just"/>
            <a:r>
              <a:rPr lang="en-US" sz="2000" dirty="0">
                <a:solidFill>
                  <a:srgbClr val="002060"/>
                </a:solidFill>
                <a:latin typeface="Consolas" panose="020B0609020204030204" pitchFamily="49" charset="0"/>
              </a:rPr>
              <a: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16</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a:solidFill>
                  <a:srgbClr val="0070C0"/>
                </a:solidFill>
                <a:latin typeface="+mj-lt"/>
              </a:rPr>
              <a:t>Optional </a:t>
            </a:r>
            <a:r>
              <a:rPr lang="en-US" sz="4400" b="1" dirty="0" smtClean="0">
                <a:solidFill>
                  <a:srgbClr val="0070C0"/>
                </a:solidFill>
                <a:latin typeface="+mj-lt"/>
              </a:rPr>
              <a:t>Parameters(cont.)</a:t>
            </a:r>
            <a:endParaRPr lang="en-US" sz="4400" b="1" dirty="0">
              <a:solidFill>
                <a:srgbClr val="C00000"/>
              </a:solidFill>
              <a:latin typeface="+mj-lt"/>
            </a:endParaRPr>
          </a:p>
        </p:txBody>
      </p:sp>
    </p:spTree>
    <p:extLst>
      <p:ext uri="{BB962C8B-B14F-4D97-AF65-F5344CB8AC3E}">
        <p14:creationId xmlns:p14="http://schemas.microsoft.com/office/powerpoint/2010/main" val="1869146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pPr algn="just"/>
            <a:r>
              <a:rPr lang="en-US" sz="2000" dirty="0">
                <a:solidFill>
                  <a:srgbClr val="002060"/>
                </a:solidFill>
                <a:latin typeface="Consolas" panose="020B0609020204030204" pitchFamily="49" charset="0"/>
              </a:rPr>
              <a:t>Route::get('user/{name?}', function ($name = '</a:t>
            </a:r>
            <a:r>
              <a:rPr lang="en-US" sz="2000" dirty="0" err="1">
                <a:solidFill>
                  <a:srgbClr val="002060"/>
                </a:solidFill>
                <a:latin typeface="Consolas" panose="020B0609020204030204" pitchFamily="49" charset="0"/>
              </a:rPr>
              <a:t>himani</a:t>
            </a:r>
            <a:r>
              <a:rPr lang="en-US" sz="2000" dirty="0">
                <a:solidFill>
                  <a:srgbClr val="002060"/>
                </a:solidFill>
                <a:latin typeface="Consolas" panose="020B0609020204030204" pitchFamily="49" charset="0"/>
              </a:rPr>
              <a:t>') {</a:t>
            </a:r>
          </a:p>
          <a:p>
            <a:pPr algn="just"/>
            <a:r>
              <a:rPr lang="en-US" sz="2000" dirty="0">
                <a:solidFill>
                  <a:srgbClr val="002060"/>
                </a:solidFill>
                <a:latin typeface="Consolas" panose="020B0609020204030204" pitchFamily="49" charset="0"/>
              </a:rPr>
              <a:t>    return $name;</a:t>
            </a:r>
          </a:p>
          <a:p>
            <a:pPr algn="just"/>
            <a:r>
              <a:rPr lang="en-US" sz="2000" dirty="0">
                <a:solidFill>
                  <a:srgbClr val="002060"/>
                </a:solidFill>
                <a:latin typeface="Consolas" panose="020B0609020204030204" pitchFamily="49" charset="0"/>
              </a:rPr>
              <a: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17</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a:solidFill>
                  <a:srgbClr val="0070C0"/>
                </a:solidFill>
                <a:latin typeface="+mj-lt"/>
              </a:rPr>
              <a:t>Optional </a:t>
            </a:r>
            <a:r>
              <a:rPr lang="en-US" sz="4400" b="1" dirty="0" smtClean="0">
                <a:solidFill>
                  <a:srgbClr val="0070C0"/>
                </a:solidFill>
                <a:latin typeface="+mj-lt"/>
              </a:rPr>
              <a:t>Parameters(cont.)</a:t>
            </a:r>
            <a:endParaRPr lang="en-US" sz="4400" b="1" dirty="0">
              <a:solidFill>
                <a:srgbClr val="C00000"/>
              </a:solidFill>
              <a:latin typeface="+mj-lt"/>
            </a:endParaRPr>
          </a:p>
        </p:txBody>
      </p:sp>
    </p:spTree>
    <p:extLst>
      <p:ext uri="{BB962C8B-B14F-4D97-AF65-F5344CB8AC3E}">
        <p14:creationId xmlns:p14="http://schemas.microsoft.com/office/powerpoint/2010/main" val="2393299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r>
              <a:rPr lang="en-US" sz="2000" dirty="0">
                <a:solidFill>
                  <a:srgbClr val="002060"/>
                </a:solidFill>
                <a:latin typeface="Consolas" panose="020B0609020204030204" pitchFamily="49" charset="0"/>
              </a:rPr>
              <a:t>These are the constraints that can format the route parameters by using the where method on a route instance</a:t>
            </a:r>
            <a:r>
              <a:rPr lang="en-US" sz="2000" dirty="0" smtClean="0">
                <a:solidFill>
                  <a:srgbClr val="002060"/>
                </a:solidFill>
                <a:latin typeface="Consolas" panose="020B0609020204030204" pitchFamily="49" charset="0"/>
              </a:rPr>
              <a:t>.</a:t>
            </a:r>
          </a:p>
          <a:p>
            <a:endParaRPr lang="en-US" sz="2000" dirty="0" smtClean="0">
              <a:solidFill>
                <a:srgbClr val="002060"/>
              </a:solidFill>
              <a:latin typeface="Consolas" panose="020B0609020204030204" pitchFamily="49" charset="0"/>
            </a:endParaRPr>
          </a:p>
          <a:p>
            <a:r>
              <a:rPr lang="en-US" sz="2000" dirty="0" smtClean="0">
                <a:solidFill>
                  <a:srgbClr val="002060"/>
                </a:solidFill>
                <a:latin typeface="Consolas" panose="020B0609020204030204" pitchFamily="49" charset="0"/>
              </a:rPr>
              <a:t> </a:t>
            </a:r>
            <a:r>
              <a:rPr lang="en-US" sz="2000" dirty="0">
                <a:solidFill>
                  <a:srgbClr val="002060"/>
                </a:solidFill>
                <a:latin typeface="Consolas" panose="020B0609020204030204" pitchFamily="49" charset="0"/>
              </a:rPr>
              <a:t>The 'where' method accepts the name of the parameter and regular expression constraint that defines how the parameter should be constrained.</a:t>
            </a:r>
          </a:p>
          <a:p>
            <a:endParaRPr lang="en-US" sz="2000" dirty="0">
              <a:solidFill>
                <a:srgbClr val="002060"/>
              </a:solidFill>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18</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a:solidFill>
                  <a:srgbClr val="0070C0"/>
                </a:solidFill>
                <a:latin typeface="+mj-lt"/>
              </a:rPr>
              <a:t>Regular Expression Constraints</a:t>
            </a:r>
            <a:endParaRPr lang="en-US" sz="4400" b="1" dirty="0">
              <a:solidFill>
                <a:srgbClr val="C00000"/>
              </a:solidFill>
              <a:latin typeface="+mj-lt"/>
            </a:endParaRPr>
          </a:p>
        </p:txBody>
      </p:sp>
    </p:spTree>
    <p:extLst>
      <p:ext uri="{BB962C8B-B14F-4D97-AF65-F5344CB8AC3E}">
        <p14:creationId xmlns:p14="http://schemas.microsoft.com/office/powerpoint/2010/main" val="2600819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r>
              <a:rPr lang="en-US" sz="2000" dirty="0" smtClean="0">
                <a:solidFill>
                  <a:srgbClr val="002060"/>
                </a:solidFill>
                <a:latin typeface="Consolas" panose="020B0609020204030204" pitchFamily="49" charset="0"/>
              </a:rPr>
              <a:t>Let's </a:t>
            </a:r>
            <a:r>
              <a:rPr lang="en-US" sz="2000" dirty="0">
                <a:solidFill>
                  <a:srgbClr val="002060"/>
                </a:solidFill>
                <a:latin typeface="Consolas" panose="020B0609020204030204" pitchFamily="49" charset="0"/>
              </a:rPr>
              <a:t>understand through some examples.</a:t>
            </a:r>
          </a:p>
          <a:p>
            <a:r>
              <a:rPr lang="en-US" sz="2000" dirty="0" smtClean="0">
                <a:solidFill>
                  <a:srgbClr val="002060"/>
                </a:solidFill>
                <a:latin typeface="Consolas" panose="020B0609020204030204" pitchFamily="49" charset="0"/>
              </a:rPr>
              <a:t>Example </a:t>
            </a:r>
            <a:r>
              <a:rPr lang="en-US" sz="2000" dirty="0">
                <a:solidFill>
                  <a:srgbClr val="002060"/>
                </a:solidFill>
                <a:latin typeface="Consolas" panose="020B0609020204030204" pitchFamily="49" charset="0"/>
              </a:rPr>
              <a:t>1:</a:t>
            </a:r>
          </a:p>
          <a:p>
            <a:r>
              <a:rPr lang="en-US" sz="2000" i="1" dirty="0" smtClean="0">
                <a:solidFill>
                  <a:srgbClr val="002060"/>
                </a:solidFill>
                <a:latin typeface="Consolas" panose="020B0609020204030204" pitchFamily="49" charset="0"/>
              </a:rPr>
              <a:t>Suppose </a:t>
            </a:r>
            <a:r>
              <a:rPr lang="en-US" sz="2000" i="1" dirty="0">
                <a:solidFill>
                  <a:srgbClr val="002060"/>
                </a:solidFill>
                <a:latin typeface="Consolas" panose="020B0609020204030204" pitchFamily="49" charset="0"/>
              </a:rPr>
              <a:t>we want to pass the user name as a route parameter that contains only alphabetical characters.</a:t>
            </a:r>
            <a:endParaRPr lang="en-US" sz="2000" b="0" i="1" dirty="0">
              <a:solidFill>
                <a:srgbClr val="002060"/>
              </a:solidFill>
              <a:effectLst/>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19</a:t>
            </a:fld>
            <a:endParaRPr lang="en-US"/>
          </a:p>
        </p:txBody>
      </p:sp>
      <p:sp>
        <p:nvSpPr>
          <p:cNvPr id="2" name="Rectangle 1"/>
          <p:cNvSpPr/>
          <p:nvPr/>
        </p:nvSpPr>
        <p:spPr>
          <a:xfrm>
            <a:off x="609600" y="718501"/>
            <a:ext cx="8077200" cy="1446550"/>
          </a:xfrm>
          <a:prstGeom prst="rect">
            <a:avLst/>
          </a:prstGeom>
        </p:spPr>
        <p:txBody>
          <a:bodyPr wrap="square">
            <a:spAutoFit/>
          </a:bodyPr>
          <a:lstStyle/>
          <a:p>
            <a:pPr algn="ctr"/>
            <a:r>
              <a:rPr lang="en-US" sz="4400" b="1" dirty="0">
                <a:solidFill>
                  <a:srgbClr val="0070C0"/>
                </a:solidFill>
                <a:latin typeface="+mj-lt"/>
              </a:rPr>
              <a:t>Regular Expression </a:t>
            </a:r>
            <a:r>
              <a:rPr lang="en-US" sz="4400" b="1" dirty="0" smtClean="0">
                <a:solidFill>
                  <a:srgbClr val="0070C0"/>
                </a:solidFill>
                <a:latin typeface="+mj-lt"/>
              </a:rPr>
              <a:t>Constraints(cont.)</a:t>
            </a:r>
            <a:endParaRPr lang="en-US" sz="4400" b="1" dirty="0">
              <a:solidFill>
                <a:srgbClr val="C00000"/>
              </a:solidFill>
              <a:latin typeface="+mj-lt"/>
            </a:endParaRPr>
          </a:p>
        </p:txBody>
      </p:sp>
      <p:sp>
        <p:nvSpPr>
          <p:cNvPr id="4" name="Rectangle 3"/>
          <p:cNvSpPr/>
          <p:nvPr/>
        </p:nvSpPr>
        <p:spPr>
          <a:xfrm>
            <a:off x="1638300" y="4191000"/>
            <a:ext cx="6019800" cy="923330"/>
          </a:xfrm>
          <a:prstGeom prst="rect">
            <a:avLst/>
          </a:prstGeom>
        </p:spPr>
        <p:txBody>
          <a:bodyPr wrap="square">
            <a:spAutoFit/>
          </a:bodyPr>
          <a:lstStyle/>
          <a:p>
            <a:r>
              <a:rPr lang="en-US" dirty="0">
                <a:solidFill>
                  <a:srgbClr val="00B050"/>
                </a:solidFill>
              </a:rPr>
              <a:t>Route::get('user/{name?}', function ($name=null) {</a:t>
            </a:r>
          </a:p>
          <a:p>
            <a:r>
              <a:rPr lang="en-US" dirty="0">
                <a:solidFill>
                  <a:srgbClr val="00B050"/>
                </a:solidFill>
              </a:rPr>
              <a:t>    return $name;</a:t>
            </a:r>
          </a:p>
          <a:p>
            <a:r>
              <a:rPr lang="en-US" dirty="0">
                <a:solidFill>
                  <a:srgbClr val="00B050"/>
                </a:solidFill>
              </a:rPr>
              <a:t>})-&gt;where('name','[a-</a:t>
            </a:r>
            <a:r>
              <a:rPr lang="en-US" dirty="0" err="1">
                <a:solidFill>
                  <a:srgbClr val="00B050"/>
                </a:solidFill>
              </a:rPr>
              <a:t>zA</a:t>
            </a:r>
            <a:r>
              <a:rPr lang="en-US" dirty="0">
                <a:solidFill>
                  <a:srgbClr val="00B050"/>
                </a:solidFill>
              </a:rPr>
              <a:t>-Z]+');</a:t>
            </a:r>
          </a:p>
        </p:txBody>
      </p:sp>
    </p:spTree>
    <p:extLst>
      <p:ext uri="{BB962C8B-B14F-4D97-AF65-F5344CB8AC3E}">
        <p14:creationId xmlns:p14="http://schemas.microsoft.com/office/powerpoint/2010/main" val="2167016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pPr algn="just"/>
            <a:r>
              <a:rPr lang="en-US" sz="2400" dirty="0">
                <a:solidFill>
                  <a:srgbClr val="002060"/>
                </a:solidFill>
                <a:latin typeface="+mj-lt"/>
              </a:rPr>
              <a:t>Routing is one of the essential concepts in Laravel. </a:t>
            </a:r>
            <a:endParaRPr lang="en-US" sz="2400" dirty="0" smtClean="0">
              <a:solidFill>
                <a:srgbClr val="002060"/>
              </a:solidFill>
              <a:latin typeface="+mj-lt"/>
            </a:endParaRPr>
          </a:p>
          <a:p>
            <a:pPr algn="just"/>
            <a:r>
              <a:rPr lang="en-US" sz="2400" dirty="0" smtClean="0">
                <a:solidFill>
                  <a:srgbClr val="002060"/>
                </a:solidFill>
                <a:latin typeface="+mj-lt"/>
              </a:rPr>
              <a:t>The </a:t>
            </a:r>
            <a:r>
              <a:rPr lang="en-US" sz="2400" dirty="0">
                <a:solidFill>
                  <a:srgbClr val="002060"/>
                </a:solidFill>
                <a:latin typeface="+mj-lt"/>
              </a:rPr>
              <a:t>main functionality of the routes is to route all your application requests to the appropriate controller.</a:t>
            </a:r>
            <a:endParaRPr lang="en-US" sz="2400" b="0" dirty="0">
              <a:solidFill>
                <a:srgbClr val="002060"/>
              </a:solidFill>
              <a:effectLst/>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a:solidFill>
                  <a:srgbClr val="0070C0"/>
                </a:solidFill>
                <a:latin typeface="+mj-lt"/>
              </a:rPr>
              <a:t>Laravel Basic Routing</a:t>
            </a:r>
            <a:endParaRPr lang="en-US" sz="4400" b="1" dirty="0">
              <a:solidFill>
                <a:srgbClr val="C00000"/>
              </a:solidFill>
              <a:latin typeface="+mj-lt"/>
            </a:endParaRPr>
          </a:p>
        </p:txBody>
      </p:sp>
    </p:spTree>
    <p:extLst>
      <p:ext uri="{BB962C8B-B14F-4D97-AF65-F5344CB8AC3E}">
        <p14:creationId xmlns:p14="http://schemas.microsoft.com/office/powerpoint/2010/main" val="29210439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endParaRPr lang="en-US" sz="2000" dirty="0" smtClean="0">
              <a:solidFill>
                <a:srgbClr val="002060"/>
              </a:solidFill>
              <a:latin typeface="Consolas" panose="020B0609020204030204" pitchFamily="49" charset="0"/>
            </a:endParaRPr>
          </a:p>
          <a:p>
            <a:r>
              <a:rPr lang="en-US" sz="2000" dirty="0" smtClean="0">
                <a:solidFill>
                  <a:srgbClr val="002060"/>
                </a:solidFill>
                <a:latin typeface="Consolas" panose="020B0609020204030204" pitchFamily="49" charset="0"/>
              </a:rPr>
              <a:t>Let's </a:t>
            </a:r>
            <a:r>
              <a:rPr lang="en-US" sz="2000" dirty="0">
                <a:solidFill>
                  <a:srgbClr val="002060"/>
                </a:solidFill>
                <a:latin typeface="Consolas" panose="020B0609020204030204" pitchFamily="49" charset="0"/>
              </a:rPr>
              <a:t>consider an example that accepts only numeric values.</a:t>
            </a:r>
            <a:endParaRPr lang="en-US" sz="2000" b="0" i="1" dirty="0">
              <a:solidFill>
                <a:srgbClr val="002060"/>
              </a:solidFill>
              <a:effectLst/>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20</a:t>
            </a:fld>
            <a:endParaRPr lang="en-US"/>
          </a:p>
        </p:txBody>
      </p:sp>
      <p:sp>
        <p:nvSpPr>
          <p:cNvPr id="2" name="Rectangle 1"/>
          <p:cNvSpPr/>
          <p:nvPr/>
        </p:nvSpPr>
        <p:spPr>
          <a:xfrm>
            <a:off x="609600" y="718501"/>
            <a:ext cx="8077200" cy="1446550"/>
          </a:xfrm>
          <a:prstGeom prst="rect">
            <a:avLst/>
          </a:prstGeom>
        </p:spPr>
        <p:txBody>
          <a:bodyPr wrap="square">
            <a:spAutoFit/>
          </a:bodyPr>
          <a:lstStyle/>
          <a:p>
            <a:pPr algn="ctr"/>
            <a:r>
              <a:rPr lang="en-US" sz="4400" b="1" dirty="0">
                <a:solidFill>
                  <a:srgbClr val="0070C0"/>
                </a:solidFill>
                <a:latin typeface="+mj-lt"/>
              </a:rPr>
              <a:t>Regular Expression </a:t>
            </a:r>
            <a:r>
              <a:rPr lang="en-US" sz="4400" b="1" dirty="0" smtClean="0">
                <a:solidFill>
                  <a:srgbClr val="0070C0"/>
                </a:solidFill>
                <a:latin typeface="+mj-lt"/>
              </a:rPr>
              <a:t>Constraints(cont.)</a:t>
            </a:r>
            <a:endParaRPr lang="en-US" sz="4400" b="1" dirty="0">
              <a:solidFill>
                <a:srgbClr val="C00000"/>
              </a:solidFill>
              <a:latin typeface="+mj-lt"/>
            </a:endParaRPr>
          </a:p>
        </p:txBody>
      </p:sp>
      <p:sp>
        <p:nvSpPr>
          <p:cNvPr id="4" name="Rectangle 3"/>
          <p:cNvSpPr/>
          <p:nvPr/>
        </p:nvSpPr>
        <p:spPr>
          <a:xfrm>
            <a:off x="1638300" y="4191000"/>
            <a:ext cx="6019800" cy="923330"/>
          </a:xfrm>
          <a:prstGeom prst="rect">
            <a:avLst/>
          </a:prstGeom>
        </p:spPr>
        <p:txBody>
          <a:bodyPr wrap="square">
            <a:spAutoFit/>
          </a:bodyPr>
          <a:lstStyle/>
          <a:p>
            <a:r>
              <a:rPr lang="en-US" dirty="0">
                <a:solidFill>
                  <a:srgbClr val="00B050"/>
                </a:solidFill>
              </a:rPr>
              <a:t>Route::get('user/{id?}', function ($id=null) {</a:t>
            </a:r>
          </a:p>
          <a:p>
            <a:r>
              <a:rPr lang="en-US" dirty="0">
                <a:solidFill>
                  <a:srgbClr val="00B050"/>
                </a:solidFill>
              </a:rPr>
              <a:t>    return "id is : ". $id;</a:t>
            </a:r>
          </a:p>
          <a:p>
            <a:r>
              <a:rPr lang="en-US" dirty="0">
                <a:solidFill>
                  <a:srgbClr val="00B050"/>
                </a:solidFill>
              </a:rPr>
              <a:t>}-&gt;where('id','[0-9]+');</a:t>
            </a:r>
          </a:p>
        </p:txBody>
      </p:sp>
    </p:spTree>
    <p:extLst>
      <p:ext uri="{BB962C8B-B14F-4D97-AF65-F5344CB8AC3E}">
        <p14:creationId xmlns:p14="http://schemas.microsoft.com/office/powerpoint/2010/main" val="514094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endParaRPr lang="en-US" sz="2000" dirty="0" smtClean="0">
              <a:solidFill>
                <a:srgbClr val="002060"/>
              </a:solidFill>
              <a:latin typeface="Consolas" panose="020B0609020204030204" pitchFamily="49" charset="0"/>
            </a:endParaRPr>
          </a:p>
          <a:p>
            <a:r>
              <a:rPr lang="en-US" sz="2000" dirty="0">
                <a:solidFill>
                  <a:srgbClr val="002060"/>
                </a:solidFill>
                <a:latin typeface="Consolas" panose="020B0609020204030204" pitchFamily="49" charset="0"/>
              </a:rPr>
              <a:t>Let's consider an example that accepts alphanumeric </a:t>
            </a:r>
            <a:r>
              <a:rPr lang="en-US" sz="2000" dirty="0" smtClean="0">
                <a:solidFill>
                  <a:srgbClr val="002060"/>
                </a:solidFill>
                <a:latin typeface="Consolas" panose="020B0609020204030204" pitchFamily="49" charset="0"/>
              </a:rPr>
              <a:t>characters.</a:t>
            </a:r>
            <a:endParaRPr lang="en-US" sz="2000" b="0" i="1" dirty="0">
              <a:solidFill>
                <a:srgbClr val="002060"/>
              </a:solidFill>
              <a:effectLst/>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21</a:t>
            </a:fld>
            <a:endParaRPr lang="en-US"/>
          </a:p>
        </p:txBody>
      </p:sp>
      <p:sp>
        <p:nvSpPr>
          <p:cNvPr id="2" name="Rectangle 1"/>
          <p:cNvSpPr/>
          <p:nvPr/>
        </p:nvSpPr>
        <p:spPr>
          <a:xfrm>
            <a:off x="609600" y="718501"/>
            <a:ext cx="8077200" cy="1446550"/>
          </a:xfrm>
          <a:prstGeom prst="rect">
            <a:avLst/>
          </a:prstGeom>
        </p:spPr>
        <p:txBody>
          <a:bodyPr wrap="square">
            <a:spAutoFit/>
          </a:bodyPr>
          <a:lstStyle/>
          <a:p>
            <a:pPr algn="ctr"/>
            <a:r>
              <a:rPr lang="en-US" sz="4400" b="1" dirty="0">
                <a:solidFill>
                  <a:srgbClr val="0070C0"/>
                </a:solidFill>
                <a:latin typeface="+mj-lt"/>
              </a:rPr>
              <a:t>Regular Expression </a:t>
            </a:r>
            <a:r>
              <a:rPr lang="en-US" sz="4400" b="1" dirty="0" smtClean="0">
                <a:solidFill>
                  <a:srgbClr val="0070C0"/>
                </a:solidFill>
                <a:latin typeface="+mj-lt"/>
              </a:rPr>
              <a:t>Constraints(cont.)</a:t>
            </a:r>
            <a:endParaRPr lang="en-US" sz="4400" b="1" dirty="0">
              <a:solidFill>
                <a:srgbClr val="C00000"/>
              </a:solidFill>
              <a:latin typeface="+mj-lt"/>
            </a:endParaRPr>
          </a:p>
        </p:txBody>
      </p:sp>
      <p:sp>
        <p:nvSpPr>
          <p:cNvPr id="4" name="Rectangle 3"/>
          <p:cNvSpPr/>
          <p:nvPr/>
        </p:nvSpPr>
        <p:spPr>
          <a:xfrm>
            <a:off x="1828800" y="3591035"/>
            <a:ext cx="6019800" cy="923330"/>
          </a:xfrm>
          <a:prstGeom prst="rect">
            <a:avLst/>
          </a:prstGeom>
        </p:spPr>
        <p:txBody>
          <a:bodyPr wrap="square">
            <a:spAutoFit/>
          </a:bodyPr>
          <a:lstStyle/>
          <a:p>
            <a:r>
              <a:rPr lang="en-US" dirty="0">
                <a:solidFill>
                  <a:srgbClr val="00B050"/>
                </a:solidFill>
              </a:rPr>
              <a:t>Route::get('user/{id}/{name}', function ($</a:t>
            </a:r>
            <a:r>
              <a:rPr lang="en-US" dirty="0" err="1">
                <a:solidFill>
                  <a:srgbClr val="00B050"/>
                </a:solidFill>
              </a:rPr>
              <a:t>id,$name</a:t>
            </a:r>
            <a:r>
              <a:rPr lang="en-US" dirty="0">
                <a:solidFill>
                  <a:srgbClr val="00B050"/>
                </a:solidFill>
              </a:rPr>
              <a:t>) {</a:t>
            </a:r>
          </a:p>
          <a:p>
            <a:r>
              <a:rPr lang="en-US" dirty="0">
                <a:solidFill>
                  <a:srgbClr val="00B050"/>
                </a:solidFill>
              </a:rPr>
              <a:t>    return "id is : ". $id ." ,".  "Name is : ".$name ;</a:t>
            </a:r>
          </a:p>
          <a:p>
            <a:r>
              <a:rPr lang="en-US" dirty="0">
                <a:solidFill>
                  <a:srgbClr val="00B050"/>
                </a:solidFill>
              </a:rPr>
              <a:t>})-&gt;where(['id'=&gt;'[0-9]+', 'name'=&gt;'[a-</a:t>
            </a:r>
            <a:r>
              <a:rPr lang="en-US" dirty="0" err="1">
                <a:solidFill>
                  <a:srgbClr val="00B050"/>
                </a:solidFill>
              </a:rPr>
              <a:t>zA</a:t>
            </a:r>
            <a:r>
              <a:rPr lang="en-US" dirty="0">
                <a:solidFill>
                  <a:srgbClr val="00B050"/>
                </a:solidFill>
              </a:rPr>
              <a:t>-Z]+']);</a:t>
            </a:r>
          </a:p>
        </p:txBody>
      </p:sp>
    </p:spTree>
    <p:extLst>
      <p:ext uri="{BB962C8B-B14F-4D97-AF65-F5344CB8AC3E}">
        <p14:creationId xmlns:p14="http://schemas.microsoft.com/office/powerpoint/2010/main" val="746938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r>
              <a:rPr lang="en-US" sz="2000" dirty="0">
                <a:solidFill>
                  <a:srgbClr val="002060"/>
                </a:solidFill>
                <a:latin typeface="Consolas" panose="020B0609020204030204" pitchFamily="49" charset="0"/>
              </a:rPr>
              <a:t>&lt;?php</a:t>
            </a:r>
          </a:p>
          <a:p>
            <a:r>
              <a:rPr lang="en-US" sz="2000" dirty="0">
                <a:solidFill>
                  <a:srgbClr val="002060"/>
                </a:solidFill>
                <a:latin typeface="Consolas" panose="020B0609020204030204" pitchFamily="49" charset="0"/>
              </a:rPr>
              <a:t/>
            </a:r>
            <a:br>
              <a:rPr lang="en-US" sz="2000" dirty="0">
                <a:solidFill>
                  <a:srgbClr val="002060"/>
                </a:solidFill>
                <a:latin typeface="Consolas" panose="020B0609020204030204" pitchFamily="49" charset="0"/>
              </a:rPr>
            </a:br>
            <a:r>
              <a:rPr lang="en-US" sz="2000" dirty="0">
                <a:solidFill>
                  <a:srgbClr val="002060"/>
                </a:solidFill>
                <a:latin typeface="Consolas" panose="020B0609020204030204" pitchFamily="49" charset="0"/>
              </a:rPr>
              <a:t>use Illuminate\Support\Facades\Route;</a:t>
            </a:r>
          </a:p>
          <a:p>
            <a:r>
              <a:rPr lang="en-US" sz="2000" dirty="0">
                <a:solidFill>
                  <a:srgbClr val="002060"/>
                </a:solidFill>
                <a:latin typeface="Consolas" panose="020B0609020204030204" pitchFamily="49" charset="0"/>
              </a:rPr>
              <a:t/>
            </a:r>
            <a:br>
              <a:rPr lang="en-US" sz="2000" dirty="0">
                <a:solidFill>
                  <a:srgbClr val="002060"/>
                </a:solidFill>
                <a:latin typeface="Consolas" panose="020B0609020204030204" pitchFamily="49" charset="0"/>
              </a:rPr>
            </a:br>
            <a:r>
              <a:rPr lang="en-US" sz="2000" dirty="0">
                <a:solidFill>
                  <a:srgbClr val="002060"/>
                </a:solidFill>
                <a:latin typeface="Consolas" panose="020B0609020204030204" pitchFamily="49" charset="0"/>
              </a:rPr>
              <a:t>/*</a:t>
            </a:r>
          </a:p>
          <a:p>
            <a:r>
              <a:rPr lang="en-US" sz="2000" dirty="0" smtClean="0">
                <a:solidFill>
                  <a:srgbClr val="002060"/>
                </a:solidFill>
                <a:latin typeface="Consolas" panose="020B0609020204030204" pitchFamily="49" charset="0"/>
              </a:rPr>
              <a:t>|</a:t>
            </a:r>
            <a:r>
              <a:rPr lang="en-US" sz="2000" dirty="0">
                <a:solidFill>
                  <a:srgbClr val="002060"/>
                </a:solidFill>
                <a:latin typeface="Consolas" panose="020B0609020204030204" pitchFamily="49" charset="0"/>
              </a:rPr>
              <a:t> Web Routes</a:t>
            </a:r>
          </a:p>
          <a:p>
            <a:r>
              <a:rPr lang="en-US" sz="2000" dirty="0" smtClean="0">
                <a:solidFill>
                  <a:srgbClr val="002060"/>
                </a:solidFill>
                <a:latin typeface="Consolas" panose="020B0609020204030204" pitchFamily="49" charset="0"/>
              </a:rPr>
              <a:t>*/</a:t>
            </a:r>
            <a:endParaRPr lang="en-US" sz="2000" dirty="0">
              <a:solidFill>
                <a:srgbClr val="002060"/>
              </a:solidFill>
              <a:latin typeface="Consolas" panose="020B0609020204030204" pitchFamily="49" charset="0"/>
            </a:endParaRPr>
          </a:p>
          <a:p>
            <a:r>
              <a:rPr lang="en-US" sz="2000" dirty="0">
                <a:solidFill>
                  <a:srgbClr val="002060"/>
                </a:solidFill>
                <a:latin typeface="Consolas" panose="020B0609020204030204" pitchFamily="49" charset="0"/>
              </a:rPr>
              <a:t/>
            </a:r>
            <a:br>
              <a:rPr lang="en-US" sz="2000" dirty="0">
                <a:solidFill>
                  <a:srgbClr val="002060"/>
                </a:solidFill>
                <a:latin typeface="Consolas" panose="020B0609020204030204" pitchFamily="49" charset="0"/>
              </a:rPr>
            </a:br>
            <a:r>
              <a:rPr lang="en-US" sz="2000" dirty="0">
                <a:solidFill>
                  <a:srgbClr val="002060"/>
                </a:solidFill>
                <a:latin typeface="Consolas" panose="020B0609020204030204" pitchFamily="49" charset="0"/>
              </a:rPr>
              <a:t>Route::get('/', function () {</a:t>
            </a:r>
          </a:p>
          <a:p>
            <a:r>
              <a:rPr lang="en-US" sz="2000" dirty="0">
                <a:solidFill>
                  <a:srgbClr val="002060"/>
                </a:solidFill>
                <a:latin typeface="Consolas" panose="020B0609020204030204" pitchFamily="49" charset="0"/>
              </a:rPr>
              <a:t>    return view('welcome');</a:t>
            </a:r>
          </a:p>
          <a:p>
            <a:r>
              <a:rPr lang="en-US" sz="2000" dirty="0">
                <a:solidFill>
                  <a:srgbClr val="002060"/>
                </a:solidFill>
                <a:latin typeface="Consolas" panose="020B0609020204030204" pitchFamily="49" charset="0"/>
              </a:rPr>
              <a:t>});</a:t>
            </a:r>
            <a:endParaRPr lang="en-US" sz="2000" b="0" dirty="0">
              <a:solidFill>
                <a:srgbClr val="002060"/>
              </a:solidFill>
              <a:effectLst/>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22</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a:solidFill>
                  <a:srgbClr val="0070C0"/>
                </a:solidFill>
                <a:latin typeface="+mj-lt"/>
              </a:rPr>
              <a:t>a</a:t>
            </a:r>
            <a:r>
              <a:rPr lang="en-US" sz="4400" b="1" dirty="0" smtClean="0">
                <a:solidFill>
                  <a:srgbClr val="0070C0"/>
                </a:solidFill>
                <a:latin typeface="+mj-lt"/>
              </a:rPr>
              <a:t>pp-</a:t>
            </a:r>
            <a:r>
              <a:rPr lang="en-US" sz="4400" b="1" dirty="0" err="1" smtClean="0">
                <a:solidFill>
                  <a:srgbClr val="0070C0"/>
                </a:solidFill>
                <a:latin typeface="+mj-lt"/>
              </a:rPr>
              <a:t>routes:</a:t>
            </a:r>
            <a:r>
              <a:rPr lang="en-US" sz="4400" b="1" dirty="0" err="1" smtClean="0">
                <a:solidFill>
                  <a:srgbClr val="C00000"/>
                </a:solidFill>
                <a:latin typeface="+mj-lt"/>
              </a:rPr>
              <a:t>web.php</a:t>
            </a:r>
            <a:endParaRPr lang="en-US" sz="4400" b="1" dirty="0">
              <a:solidFill>
                <a:srgbClr val="C00000"/>
              </a:solidFill>
              <a:latin typeface="+mj-lt"/>
            </a:endParaRPr>
          </a:p>
        </p:txBody>
      </p:sp>
    </p:spTree>
    <p:extLst>
      <p:ext uri="{BB962C8B-B14F-4D97-AF65-F5344CB8AC3E}">
        <p14:creationId xmlns:p14="http://schemas.microsoft.com/office/powerpoint/2010/main" val="3412790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5257800" cy="5029200"/>
          </a:xfrm>
        </p:spPr>
        <p:txBody>
          <a:bodyPr>
            <a:normAutofit/>
          </a:bodyPr>
          <a:lstStyle/>
          <a:p>
            <a:endParaRPr lang="en-US" sz="2400" dirty="0" smtClean="0">
              <a:solidFill>
                <a:srgbClr val="4EC9B0"/>
              </a:solidFill>
              <a:latin typeface="Consolas" panose="020B0609020204030204" pitchFamily="49" charset="0"/>
            </a:endParaRPr>
          </a:p>
          <a:p>
            <a:r>
              <a:rPr lang="en-US" sz="2400" dirty="0" smtClean="0">
                <a:solidFill>
                  <a:srgbClr val="4EC9B0"/>
                </a:solidFill>
                <a:latin typeface="Consolas" panose="020B0609020204030204" pitchFamily="49" charset="0"/>
              </a:rPr>
              <a:t>Route</a:t>
            </a:r>
            <a:r>
              <a:rPr lang="en-US" sz="2400" dirty="0">
                <a:solidFill>
                  <a:srgbClr val="D4D4D4"/>
                </a:solidFill>
                <a:latin typeface="Consolas" panose="020B0609020204030204" pitchFamily="49" charset="0"/>
              </a:rPr>
              <a:t>::</a:t>
            </a:r>
            <a:r>
              <a:rPr lang="en-US" sz="2400" dirty="0">
                <a:solidFill>
                  <a:srgbClr val="DCDCAA"/>
                </a:solidFill>
                <a:latin typeface="Consolas" panose="020B0609020204030204" pitchFamily="49" charset="0"/>
              </a:rPr>
              <a:t>get</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function</a:t>
            </a:r>
            <a:r>
              <a:rPr lang="en-US" sz="2400" dirty="0">
                <a:solidFill>
                  <a:srgbClr val="D4D4D4"/>
                </a:solidFill>
                <a:latin typeface="Consolas" panose="020B0609020204030204" pitchFamily="49" charset="0"/>
              </a:rPr>
              <a:t> () {</a:t>
            </a:r>
          </a:p>
          <a:p>
            <a:r>
              <a:rPr lang="en-US" sz="2400" dirty="0">
                <a:solidFill>
                  <a:srgbClr val="D4D4D4"/>
                </a:solidFill>
                <a:latin typeface="Consolas" panose="020B0609020204030204" pitchFamily="49" charset="0"/>
              </a:rPr>
              <a:t>    </a:t>
            </a:r>
            <a:r>
              <a:rPr lang="en-US" sz="2400" dirty="0">
                <a:solidFill>
                  <a:srgbClr val="C586C0"/>
                </a:solidFill>
                <a:latin typeface="Consolas" panose="020B0609020204030204" pitchFamily="49" charset="0"/>
              </a:rPr>
              <a:t>return</a:t>
            </a:r>
            <a:r>
              <a:rPr lang="en-US" sz="2400" dirty="0">
                <a:solidFill>
                  <a:srgbClr val="D4D4D4"/>
                </a:solidFill>
                <a:latin typeface="Consolas" panose="020B0609020204030204" pitchFamily="49" charset="0"/>
              </a:rPr>
              <a:t> </a:t>
            </a:r>
            <a:r>
              <a:rPr lang="en-US" sz="2400" dirty="0">
                <a:solidFill>
                  <a:srgbClr val="DCDCAA"/>
                </a:solidFill>
                <a:latin typeface="Consolas" panose="020B0609020204030204" pitchFamily="49" charset="0"/>
              </a:rPr>
              <a:t>view</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'home'</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r>
            <a:br>
              <a:rPr lang="en-US" sz="2400" dirty="0">
                <a:solidFill>
                  <a:srgbClr val="D4D4D4"/>
                </a:solidFill>
                <a:latin typeface="Consolas" panose="020B0609020204030204" pitchFamily="49" charset="0"/>
              </a:rPr>
            </a:br>
            <a:r>
              <a:rPr lang="en-US" sz="2400" dirty="0" smtClean="0">
                <a:latin typeface="Consolas" panose="020B0609020204030204" pitchFamily="49" charset="0"/>
              </a:rPr>
              <a:t>start the server</a:t>
            </a:r>
          </a:p>
          <a:p>
            <a:r>
              <a:rPr lang="en-US" altLang="en-US" sz="2000" dirty="0">
                <a:latin typeface="+mj-lt"/>
              </a:rPr>
              <a:t>PS F:\wampserver\apache2\htdocs\lcms&gt; </a:t>
            </a:r>
            <a:r>
              <a:rPr lang="en-US" altLang="en-US" sz="2000" dirty="0">
                <a:solidFill>
                  <a:srgbClr val="0070C0"/>
                </a:solidFill>
                <a:latin typeface="+mj-lt"/>
              </a:rPr>
              <a:t>php artisan serve</a:t>
            </a:r>
          </a:p>
          <a:p>
            <a:r>
              <a:rPr lang="en-US" altLang="en-US" sz="2000" dirty="0">
                <a:latin typeface="+mj-lt"/>
              </a:rPr>
              <a:t>Starting Laravel development server: http://127.0.0.1:8000</a:t>
            </a:r>
          </a:p>
          <a:p>
            <a:r>
              <a:rPr lang="en-US" altLang="en-US" sz="2000" dirty="0">
                <a:latin typeface="+mj-lt"/>
              </a:rPr>
              <a:t>[Sat May 15 10:26:21 2021] PHP 8.0.6 Development Server (http://127.0.0.1:8000) started</a:t>
            </a:r>
            <a:endParaRPr lang="en-US" altLang="en-US" sz="2000" dirty="0">
              <a:solidFill>
                <a:srgbClr val="0070C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23</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smtClean="0">
                <a:latin typeface="+mj-lt"/>
              </a:rPr>
              <a:t>Change </a:t>
            </a:r>
            <a:r>
              <a:rPr lang="en-US" sz="4400" b="1" i="1" dirty="0" smtClean="0">
                <a:solidFill>
                  <a:srgbClr val="0070C0"/>
                </a:solidFill>
                <a:latin typeface="+mj-lt"/>
              </a:rPr>
              <a:t>welcome</a:t>
            </a:r>
            <a:r>
              <a:rPr lang="en-US" sz="4400" b="1" dirty="0" smtClean="0">
                <a:latin typeface="+mj-lt"/>
              </a:rPr>
              <a:t> to </a:t>
            </a:r>
            <a:r>
              <a:rPr lang="en-US" sz="4400" b="1" i="1" dirty="0" smtClean="0">
                <a:solidFill>
                  <a:srgbClr val="00B050"/>
                </a:solidFill>
                <a:latin typeface="+mj-lt"/>
              </a:rPr>
              <a:t>home</a:t>
            </a:r>
            <a:endParaRPr lang="en-US" sz="4400" b="1" i="1" dirty="0">
              <a:solidFill>
                <a:srgbClr val="00B050"/>
              </a:solidFill>
              <a:latin typeface="+mj-lt"/>
            </a:endParaRPr>
          </a:p>
        </p:txBody>
      </p:sp>
      <p:pic>
        <p:nvPicPr>
          <p:cNvPr id="4" name="Picture 3"/>
          <p:cNvPicPr>
            <a:picLocks noChangeAspect="1"/>
          </p:cNvPicPr>
          <p:nvPr/>
        </p:nvPicPr>
        <p:blipFill>
          <a:blip r:embed="rId2"/>
          <a:stretch>
            <a:fillRect/>
          </a:stretch>
        </p:blipFill>
        <p:spPr>
          <a:xfrm>
            <a:off x="6038850" y="2133600"/>
            <a:ext cx="2895600" cy="3781425"/>
          </a:xfrm>
          <a:prstGeom prst="rect">
            <a:avLst/>
          </a:prstGeom>
        </p:spPr>
      </p:pic>
    </p:spTree>
    <p:extLst>
      <p:ext uri="{BB962C8B-B14F-4D97-AF65-F5344CB8AC3E}">
        <p14:creationId xmlns:p14="http://schemas.microsoft.com/office/powerpoint/2010/main" val="28622446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r>
              <a:rPr lang="en-US" sz="2000" dirty="0">
                <a:solidFill>
                  <a:srgbClr val="002060"/>
                </a:solidFill>
                <a:latin typeface="Consolas" panose="020B0609020204030204" pitchFamily="49" charset="0"/>
              </a:rPr>
              <a:t>&lt;!DOCTYPE html&gt;</a:t>
            </a:r>
          </a:p>
          <a:p>
            <a:r>
              <a:rPr lang="en-US" sz="2000" dirty="0">
                <a:solidFill>
                  <a:srgbClr val="002060"/>
                </a:solidFill>
                <a:latin typeface="Consolas" panose="020B0609020204030204" pitchFamily="49" charset="0"/>
              </a:rPr>
              <a:t>&lt;html&gt;</a:t>
            </a:r>
          </a:p>
          <a:p>
            <a:r>
              <a:rPr lang="en-US" sz="2000" dirty="0">
                <a:solidFill>
                  <a:srgbClr val="002060"/>
                </a:solidFill>
                <a:latin typeface="Consolas" panose="020B0609020204030204" pitchFamily="49" charset="0"/>
              </a:rPr>
              <a:t>&lt;body&gt;</a:t>
            </a:r>
          </a:p>
          <a:p>
            <a:endParaRPr lang="en-US" sz="2000" dirty="0">
              <a:solidFill>
                <a:srgbClr val="002060"/>
              </a:solidFill>
              <a:latin typeface="Consolas" panose="020B0609020204030204" pitchFamily="49" charset="0"/>
            </a:endParaRPr>
          </a:p>
          <a:p>
            <a:r>
              <a:rPr lang="en-US" sz="2000" dirty="0">
                <a:solidFill>
                  <a:srgbClr val="002060"/>
                </a:solidFill>
                <a:latin typeface="Consolas" panose="020B0609020204030204" pitchFamily="49" charset="0"/>
              </a:rPr>
              <a:t>&lt;h1&gt;Home Page&lt;/h1&gt;</a:t>
            </a:r>
          </a:p>
          <a:p>
            <a:endParaRPr lang="en-US" sz="2000" dirty="0">
              <a:solidFill>
                <a:srgbClr val="002060"/>
              </a:solidFill>
              <a:latin typeface="Consolas" panose="020B0609020204030204" pitchFamily="49" charset="0"/>
            </a:endParaRPr>
          </a:p>
          <a:p>
            <a:r>
              <a:rPr lang="en-US" sz="2000" dirty="0">
                <a:solidFill>
                  <a:srgbClr val="002060"/>
                </a:solidFill>
                <a:latin typeface="Consolas" panose="020B0609020204030204" pitchFamily="49" charset="0"/>
              </a:rPr>
              <a:t>&lt;p&gt;Welcome to Home Page.&lt;/p&gt;</a:t>
            </a:r>
          </a:p>
          <a:p>
            <a:endParaRPr lang="en-US" sz="2000" dirty="0">
              <a:solidFill>
                <a:srgbClr val="002060"/>
              </a:solidFill>
              <a:latin typeface="Consolas" panose="020B0609020204030204" pitchFamily="49" charset="0"/>
            </a:endParaRPr>
          </a:p>
          <a:p>
            <a:r>
              <a:rPr lang="en-US" sz="2000" dirty="0">
                <a:solidFill>
                  <a:srgbClr val="002060"/>
                </a:solidFill>
                <a:latin typeface="Consolas" panose="020B0609020204030204" pitchFamily="49" charset="0"/>
              </a:rPr>
              <a:t>&lt;/body&gt;</a:t>
            </a:r>
          </a:p>
          <a:p>
            <a:r>
              <a:rPr lang="en-US" sz="2000" dirty="0">
                <a:solidFill>
                  <a:srgbClr val="002060"/>
                </a:solidFill>
                <a:latin typeface="Consolas" panose="020B0609020204030204" pitchFamily="49" charset="0"/>
              </a:rPr>
              <a:t>&lt;/html&gt;</a:t>
            </a:r>
            <a:endParaRPr lang="en-US" sz="2000" b="0" dirty="0">
              <a:solidFill>
                <a:srgbClr val="002060"/>
              </a:solidFill>
              <a:effectLst/>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24</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smtClean="0">
                <a:solidFill>
                  <a:srgbClr val="0070C0"/>
                </a:solidFill>
                <a:latin typeface="+mj-lt"/>
              </a:rPr>
              <a:t>Create a home Page</a:t>
            </a:r>
            <a:endParaRPr lang="en-US" sz="4400" b="1" dirty="0">
              <a:solidFill>
                <a:srgbClr val="0070C0"/>
              </a:solidFill>
              <a:latin typeface="+mj-lt"/>
            </a:endParaRPr>
          </a:p>
        </p:txBody>
      </p:sp>
    </p:spTree>
    <p:extLst>
      <p:ext uri="{BB962C8B-B14F-4D97-AF65-F5344CB8AC3E}">
        <p14:creationId xmlns:p14="http://schemas.microsoft.com/office/powerpoint/2010/main" val="2694304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25</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smtClean="0">
                <a:solidFill>
                  <a:srgbClr val="0070C0"/>
                </a:solidFill>
                <a:latin typeface="+mj-lt"/>
              </a:rPr>
              <a:t>Routing: Returning </a:t>
            </a:r>
            <a:r>
              <a:rPr lang="en-US" sz="4400" b="1" dirty="0" smtClean="0">
                <a:solidFill>
                  <a:srgbClr val="C00000"/>
                </a:solidFill>
                <a:latin typeface="+mj-lt"/>
              </a:rPr>
              <a:t>a View</a:t>
            </a:r>
            <a:endParaRPr lang="en-US" sz="4400" b="1" dirty="0">
              <a:solidFill>
                <a:srgbClr val="C00000"/>
              </a:solidFill>
              <a:latin typeface="+mj-lt"/>
            </a:endParaRPr>
          </a:p>
        </p:txBody>
      </p:sp>
      <p:pic>
        <p:nvPicPr>
          <p:cNvPr id="4" name="Picture 3"/>
          <p:cNvPicPr>
            <a:picLocks noChangeAspect="1"/>
          </p:cNvPicPr>
          <p:nvPr/>
        </p:nvPicPr>
        <p:blipFill>
          <a:blip r:embed="rId2"/>
          <a:stretch>
            <a:fillRect/>
          </a:stretch>
        </p:blipFill>
        <p:spPr>
          <a:xfrm>
            <a:off x="2777286" y="4038600"/>
            <a:ext cx="3741828" cy="1346673"/>
          </a:xfrm>
          <a:prstGeom prst="rect">
            <a:avLst/>
          </a:prstGeom>
        </p:spPr>
      </p:pic>
      <p:sp>
        <p:nvSpPr>
          <p:cNvPr id="6" name="Rectangle 5"/>
          <p:cNvSpPr/>
          <p:nvPr/>
        </p:nvSpPr>
        <p:spPr>
          <a:xfrm>
            <a:off x="2286000" y="2388277"/>
            <a:ext cx="6019800" cy="1200329"/>
          </a:xfrm>
          <a:prstGeom prst="rect">
            <a:avLst/>
          </a:prstGeom>
        </p:spPr>
        <p:txBody>
          <a:bodyPr wrap="square">
            <a:spAutoFit/>
          </a:bodyPr>
          <a:lstStyle/>
          <a:p>
            <a:r>
              <a:rPr lang="en-US" dirty="0">
                <a:solidFill>
                  <a:srgbClr val="6A9955"/>
                </a:solidFill>
                <a:latin typeface="Consolas" panose="020B0609020204030204" pitchFamily="49" charset="0"/>
              </a:rPr>
              <a:t>//Route that sends back a view</a:t>
            </a:r>
            <a:endParaRPr lang="en-US" dirty="0">
              <a:solidFill>
                <a:srgbClr val="D4D4D4"/>
              </a:solidFill>
              <a:latin typeface="Consolas" panose="020B0609020204030204" pitchFamily="49" charset="0"/>
            </a:endParaRPr>
          </a:p>
          <a:p>
            <a:r>
              <a:rPr lang="en-US" dirty="0">
                <a:solidFill>
                  <a:srgbClr val="4EC9B0"/>
                </a:solidFill>
                <a:latin typeface="Consolas" panose="020B0609020204030204" pitchFamily="49" charset="0"/>
              </a:rPr>
              <a:t>Route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 {</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view</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'home'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923243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327151"/>
            <a:ext cx="7467600" cy="5029200"/>
          </a:xfrm>
        </p:spPr>
        <p:txBody>
          <a:bodyPr>
            <a:normAutofit/>
          </a:bodyPr>
          <a:lstStyle/>
          <a:p>
            <a:endParaRPr lang="en-US" sz="1600" dirty="0" smtClean="0">
              <a:solidFill>
                <a:srgbClr val="4EC9B0"/>
              </a:solidFill>
              <a:latin typeface="Consolas" panose="020B0609020204030204" pitchFamily="49" charset="0"/>
              <a:hlinkClick r:id="rId2"/>
            </a:endParaRPr>
          </a:p>
          <a:p>
            <a:r>
              <a:rPr lang="en-US" sz="1600" dirty="0" smtClean="0">
                <a:solidFill>
                  <a:srgbClr val="4EC9B0"/>
                </a:solidFill>
                <a:latin typeface="Consolas" panose="020B0609020204030204" pitchFamily="49" charset="0"/>
                <a:hlinkClick r:id="rId2"/>
              </a:rPr>
              <a:t>www.tum.ac.ke ==/</a:t>
            </a:r>
            <a:endParaRPr lang="en-US" sz="1600" dirty="0" smtClean="0">
              <a:solidFill>
                <a:srgbClr val="4EC9B0"/>
              </a:solidFill>
              <a:latin typeface="Consolas" panose="020B0609020204030204" pitchFamily="49" charset="0"/>
            </a:endParaRPr>
          </a:p>
          <a:p>
            <a:r>
              <a:rPr lang="en-US" sz="1600" dirty="0" smtClean="0">
                <a:solidFill>
                  <a:srgbClr val="4EC9B0"/>
                </a:solidFill>
                <a:latin typeface="Consolas" panose="020B0609020204030204" pitchFamily="49" charset="0"/>
                <a:hlinkClick r:id="rId3"/>
              </a:rPr>
              <a:t>www.tum.ac.ke/users</a:t>
            </a:r>
            <a:r>
              <a:rPr lang="en-US" sz="1600" dirty="0" smtClean="0">
                <a:solidFill>
                  <a:srgbClr val="4EC9B0"/>
                </a:solidFill>
                <a:latin typeface="Consolas" panose="020B0609020204030204" pitchFamily="49" charset="0"/>
              </a:rPr>
              <a:t> ==/users</a:t>
            </a:r>
          </a:p>
          <a:p>
            <a:endParaRPr lang="en-US" sz="1600" dirty="0" smtClean="0">
              <a:solidFill>
                <a:srgbClr val="4EC9B0"/>
              </a:solidFill>
              <a:latin typeface="Consolas" panose="020B0609020204030204" pitchFamily="49" charset="0"/>
            </a:endParaRPr>
          </a:p>
          <a:p>
            <a:r>
              <a:rPr lang="en-US" sz="1600" dirty="0" smtClean="0">
                <a:solidFill>
                  <a:srgbClr val="4EC9B0"/>
                </a:solidFill>
                <a:latin typeface="Consolas" panose="020B0609020204030204" pitchFamily="49" charset="0"/>
              </a:rPr>
              <a:t>Route</a:t>
            </a:r>
            <a:r>
              <a:rPr lang="en-US" sz="1600" dirty="0">
                <a:solidFill>
                  <a:srgbClr val="D4D4D4"/>
                </a:solidFill>
                <a:latin typeface="Consolas" panose="020B0609020204030204" pitchFamily="49" charset="0"/>
              </a:rPr>
              <a:t>::</a:t>
            </a:r>
            <a:r>
              <a:rPr lang="en-US" sz="1600" dirty="0">
                <a:solidFill>
                  <a:srgbClr val="DCDCAA"/>
                </a:solidFill>
                <a:latin typeface="Consolas" panose="020B0609020204030204" pitchFamily="49" charset="0"/>
              </a:rPr>
              <a:t>get</a:t>
            </a:r>
            <a:r>
              <a:rPr lang="en-US" sz="1600" dirty="0" smtClean="0">
                <a:solidFill>
                  <a:srgbClr val="D4D4D4"/>
                </a:solidFill>
                <a:latin typeface="Consolas" panose="020B0609020204030204" pitchFamily="49" charset="0"/>
              </a:rPr>
              <a:t>(</a:t>
            </a:r>
            <a:r>
              <a:rPr lang="en-US" sz="1600" dirty="0" smtClean="0">
                <a:solidFill>
                  <a:srgbClr val="CE9178"/>
                </a:solidFill>
                <a:latin typeface="Consolas" panose="020B0609020204030204" pitchFamily="49" charset="0"/>
              </a:rPr>
              <a:t>'/users'</a:t>
            </a:r>
            <a:r>
              <a:rPr lang="en-US" sz="1600" dirty="0" smtClean="0">
                <a:solidFill>
                  <a:srgbClr val="D4D4D4"/>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function</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smtClean="0">
                <a:solidFill>
                  <a:srgbClr val="D4D4D4"/>
                </a:solidFill>
                <a:latin typeface="Consolas" panose="020B0609020204030204" pitchFamily="49" charset="0"/>
              </a:rPr>
              <a:t>’Welcome to users Page’;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r>
              <a:rPr lang="en-US" sz="1600" i="1" dirty="0" smtClean="0">
                <a:latin typeface="Consolas" panose="020B0609020204030204" pitchFamily="49" charset="0"/>
              </a:rPr>
              <a:t>start the server</a:t>
            </a:r>
          </a:p>
          <a:p>
            <a:r>
              <a:rPr lang="en-US" altLang="en-US" sz="1600" dirty="0">
                <a:latin typeface="+mj-lt"/>
              </a:rPr>
              <a:t>PS F:\wampserver\apache2\htdocs\lcms&gt; </a:t>
            </a:r>
            <a:r>
              <a:rPr lang="en-US" altLang="en-US" sz="1600" dirty="0">
                <a:solidFill>
                  <a:srgbClr val="0070C0"/>
                </a:solidFill>
                <a:latin typeface="+mj-lt"/>
              </a:rPr>
              <a:t>php artisan serve</a:t>
            </a:r>
          </a:p>
          <a:p>
            <a:r>
              <a:rPr lang="en-US" altLang="en-US" sz="1600" dirty="0">
                <a:latin typeface="+mj-lt"/>
              </a:rPr>
              <a:t>Starting Laravel development server: http://</a:t>
            </a:r>
            <a:r>
              <a:rPr lang="en-US" altLang="en-US" sz="1600" dirty="0" smtClean="0">
                <a:latin typeface="+mj-lt"/>
              </a:rPr>
              <a:t>127.0.0.1:8000</a:t>
            </a:r>
            <a:endParaRPr lang="en-US" altLang="en-US" sz="1600" dirty="0">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26</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smtClean="0">
                <a:latin typeface="+mj-lt"/>
              </a:rPr>
              <a:t>Routing: Returning a </a:t>
            </a:r>
            <a:r>
              <a:rPr lang="en-US" sz="4400" b="1" dirty="0" smtClean="0">
                <a:solidFill>
                  <a:srgbClr val="0070C0"/>
                </a:solidFill>
                <a:latin typeface="+mj-lt"/>
              </a:rPr>
              <a:t>String</a:t>
            </a:r>
            <a:endParaRPr lang="en-US" sz="4400" b="1" i="1" dirty="0">
              <a:solidFill>
                <a:srgbClr val="0070C0"/>
              </a:solidFill>
              <a:latin typeface="+mj-lt"/>
            </a:endParaRPr>
          </a:p>
        </p:txBody>
      </p:sp>
      <p:pic>
        <p:nvPicPr>
          <p:cNvPr id="5" name="Picture 4"/>
          <p:cNvPicPr>
            <a:picLocks noChangeAspect="1"/>
          </p:cNvPicPr>
          <p:nvPr/>
        </p:nvPicPr>
        <p:blipFill>
          <a:blip r:embed="rId4"/>
          <a:stretch>
            <a:fillRect/>
          </a:stretch>
        </p:blipFill>
        <p:spPr>
          <a:xfrm>
            <a:off x="1408578" y="4800600"/>
            <a:ext cx="4490198" cy="1068523"/>
          </a:xfrm>
          <a:prstGeom prst="rect">
            <a:avLst/>
          </a:prstGeom>
        </p:spPr>
      </p:pic>
    </p:spTree>
    <p:extLst>
      <p:ext uri="{BB962C8B-B14F-4D97-AF65-F5344CB8AC3E}">
        <p14:creationId xmlns:p14="http://schemas.microsoft.com/office/powerpoint/2010/main" val="2837253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327151"/>
            <a:ext cx="7924800" cy="5029200"/>
          </a:xfrm>
        </p:spPr>
        <p:txBody>
          <a:bodyPr>
            <a:normAutofit/>
          </a:bodyPr>
          <a:lstStyle/>
          <a:p>
            <a:endParaRPr lang="en-US" sz="2400" dirty="0" smtClean="0">
              <a:solidFill>
                <a:srgbClr val="4EC9B0"/>
              </a:solidFill>
              <a:latin typeface="Consolas" panose="020B0609020204030204" pitchFamily="49" charset="0"/>
            </a:endParaRPr>
          </a:p>
          <a:p>
            <a:r>
              <a:rPr lang="en-US" sz="2000" dirty="0">
                <a:solidFill>
                  <a:srgbClr val="6A9955"/>
                </a:solidFill>
                <a:latin typeface="Consolas" panose="020B0609020204030204" pitchFamily="49" charset="0"/>
              </a:rPr>
              <a:t>//Route to Users-sends back an Array </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r>
            <a:br>
              <a:rPr lang="en-US" sz="2000" dirty="0">
                <a:solidFill>
                  <a:srgbClr val="D4D4D4"/>
                </a:solidFill>
                <a:latin typeface="Consolas" panose="020B0609020204030204" pitchFamily="49" charset="0"/>
              </a:rPr>
            </a:br>
            <a:r>
              <a:rPr lang="en-US" sz="2000" dirty="0">
                <a:solidFill>
                  <a:srgbClr val="4EC9B0"/>
                </a:solidFill>
                <a:latin typeface="Consolas" panose="020B0609020204030204" pitchFamily="49" charset="0"/>
              </a:rPr>
              <a:t>Route</a:t>
            </a:r>
            <a:r>
              <a:rPr lang="en-US" sz="2000" dirty="0">
                <a:solidFill>
                  <a:srgbClr val="D4D4D4"/>
                </a:solidFill>
                <a:latin typeface="Consolas" panose="020B0609020204030204" pitchFamily="49" charset="0"/>
              </a:rPr>
              <a:t>::</a:t>
            </a:r>
            <a:r>
              <a:rPr lang="en-US" sz="2000" dirty="0">
                <a:solidFill>
                  <a:srgbClr val="DCDCAA"/>
                </a:solidFill>
                <a:latin typeface="Consolas" panose="020B0609020204030204" pitchFamily="49" charset="0"/>
              </a:rPr>
              <a:t>get</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'/users'</a:t>
            </a:r>
            <a:r>
              <a:rPr lang="en-US" sz="2000" dirty="0">
                <a:solidFill>
                  <a:srgbClr val="D4D4D4"/>
                </a:solidFill>
                <a:latin typeface="Consolas" panose="020B0609020204030204" pitchFamily="49" charset="0"/>
              </a:rPr>
              <a:t>, </a:t>
            </a:r>
            <a:r>
              <a:rPr lang="en-US" sz="2000" dirty="0">
                <a:solidFill>
                  <a:srgbClr val="569CD6"/>
                </a:solidFill>
                <a:latin typeface="Consolas" panose="020B0609020204030204" pitchFamily="49" charset="0"/>
              </a:rPr>
              <a:t>function</a:t>
            </a:r>
            <a:r>
              <a:rPr lang="en-US" sz="2000" dirty="0">
                <a:solidFill>
                  <a:srgbClr val="D4D4D4"/>
                </a:solidFill>
                <a:latin typeface="Consolas" panose="020B0609020204030204" pitchFamily="49" charset="0"/>
              </a:rPr>
              <a:t> () {</a:t>
            </a:r>
          </a:p>
          <a:p>
            <a:r>
              <a:rPr lang="en-US" sz="2000" dirty="0">
                <a:solidFill>
                  <a:srgbClr val="D4D4D4"/>
                </a:solidFill>
                <a:latin typeface="Consolas" panose="020B0609020204030204" pitchFamily="49" charset="0"/>
              </a:rPr>
              <a:t>    </a:t>
            </a:r>
            <a:r>
              <a:rPr lang="en-US" sz="2000" dirty="0">
                <a:solidFill>
                  <a:srgbClr val="C586C0"/>
                </a:solidFill>
                <a:latin typeface="Consolas" panose="020B0609020204030204" pitchFamily="49" charset="0"/>
              </a:rPr>
              <a:t>return</a:t>
            </a:r>
            <a:r>
              <a:rPr lang="en-US" sz="2000" dirty="0">
                <a:solidFill>
                  <a:srgbClr val="D4D4D4"/>
                </a:solidFill>
                <a:latin typeface="Consolas" panose="020B0609020204030204" pitchFamily="49" charset="0"/>
              </a:rPr>
              <a:t> [</a:t>
            </a:r>
            <a:r>
              <a:rPr lang="en-US" sz="2000" dirty="0">
                <a:solidFill>
                  <a:srgbClr val="CE9178"/>
                </a:solidFill>
                <a:latin typeface="Consolas" panose="020B0609020204030204" pitchFamily="49" charset="0"/>
              </a:rPr>
              <a:t>'HTML'</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'PHP'</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'CSS'</a:t>
            </a:r>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a:t>
            </a:r>
            <a:endParaRPr lang="en-US" sz="2000" b="0" dirty="0">
              <a:solidFill>
                <a:srgbClr val="D4D4D4"/>
              </a:solidFill>
              <a:effectLst/>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27</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smtClean="0">
                <a:latin typeface="+mj-lt"/>
              </a:rPr>
              <a:t>Routing: Returning an </a:t>
            </a:r>
            <a:r>
              <a:rPr lang="en-US" sz="4400" b="1" dirty="0" smtClean="0">
                <a:solidFill>
                  <a:srgbClr val="0070C0"/>
                </a:solidFill>
                <a:latin typeface="+mj-lt"/>
              </a:rPr>
              <a:t>Array</a:t>
            </a:r>
            <a:endParaRPr lang="en-US" sz="4400" b="1" i="1" dirty="0">
              <a:solidFill>
                <a:srgbClr val="0070C0"/>
              </a:solidFill>
              <a:latin typeface="+mj-lt"/>
            </a:endParaRPr>
          </a:p>
        </p:txBody>
      </p:sp>
      <p:pic>
        <p:nvPicPr>
          <p:cNvPr id="4" name="Picture 3"/>
          <p:cNvPicPr>
            <a:picLocks noChangeAspect="1"/>
          </p:cNvPicPr>
          <p:nvPr/>
        </p:nvPicPr>
        <p:blipFill>
          <a:blip r:embed="rId2"/>
          <a:stretch>
            <a:fillRect/>
          </a:stretch>
        </p:blipFill>
        <p:spPr>
          <a:xfrm>
            <a:off x="2174421" y="4038600"/>
            <a:ext cx="5303520" cy="1219200"/>
          </a:xfrm>
          <a:prstGeom prst="rect">
            <a:avLst/>
          </a:prstGeom>
        </p:spPr>
      </p:pic>
    </p:spTree>
    <p:extLst>
      <p:ext uri="{BB962C8B-B14F-4D97-AF65-F5344CB8AC3E}">
        <p14:creationId xmlns:p14="http://schemas.microsoft.com/office/powerpoint/2010/main" val="2031056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762000" y="1327151"/>
            <a:ext cx="7315200" cy="5029200"/>
          </a:xfrm>
        </p:spPr>
        <p:txBody>
          <a:bodyPr>
            <a:normAutofit/>
          </a:bodyPr>
          <a:lstStyle/>
          <a:p>
            <a:r>
              <a:rPr lang="en-US" sz="2000" dirty="0">
                <a:solidFill>
                  <a:srgbClr val="D4D4D4"/>
                </a:solidFill>
                <a:latin typeface="Consolas" panose="020B0609020204030204" pitchFamily="49" charset="0"/>
              </a:rPr>
              <a:t/>
            </a:r>
            <a:br>
              <a:rPr lang="en-US" sz="2000" dirty="0">
                <a:solidFill>
                  <a:srgbClr val="D4D4D4"/>
                </a:solidFill>
                <a:latin typeface="Consolas" panose="020B0609020204030204" pitchFamily="49" charset="0"/>
              </a:rPr>
            </a:br>
            <a:r>
              <a:rPr lang="en-US" sz="1800" dirty="0">
                <a:solidFill>
                  <a:srgbClr val="6A9955"/>
                </a:solidFill>
                <a:latin typeface="Consolas" panose="020B0609020204030204" pitchFamily="49" charset="0"/>
              </a:rPr>
              <a:t>//Route to Users-JSON Object</a:t>
            </a:r>
            <a:endParaRPr lang="en-US" sz="1800" dirty="0">
              <a:solidFill>
                <a:srgbClr val="D4D4D4"/>
              </a:solidFill>
              <a:latin typeface="Consolas" panose="020B0609020204030204" pitchFamily="49" charset="0"/>
            </a:endParaRPr>
          </a:p>
          <a:p>
            <a:r>
              <a:rPr lang="en-US" sz="1800" dirty="0">
                <a:solidFill>
                  <a:srgbClr val="D4D4D4"/>
                </a:solidFill>
                <a:latin typeface="Consolas" panose="020B0609020204030204" pitchFamily="49" charset="0"/>
              </a:rPr>
              <a:t/>
            </a:r>
            <a:br>
              <a:rPr lang="en-US" sz="1800" dirty="0">
                <a:solidFill>
                  <a:srgbClr val="D4D4D4"/>
                </a:solidFill>
                <a:latin typeface="Consolas" panose="020B0609020204030204" pitchFamily="49" charset="0"/>
              </a:rPr>
            </a:br>
            <a:r>
              <a:rPr lang="en-US" sz="1800" dirty="0">
                <a:solidFill>
                  <a:srgbClr val="4EC9B0"/>
                </a:solidFill>
                <a:latin typeface="Consolas" panose="020B0609020204030204" pitchFamily="49" charset="0"/>
              </a:rPr>
              <a:t>Route</a:t>
            </a:r>
            <a:r>
              <a:rPr lang="en-US" sz="1800" dirty="0">
                <a:solidFill>
                  <a:srgbClr val="D4D4D4"/>
                </a:solidFill>
                <a:latin typeface="Consolas" panose="020B0609020204030204" pitchFamily="49" charset="0"/>
              </a:rPr>
              <a:t>::</a:t>
            </a:r>
            <a:r>
              <a:rPr lang="en-US" sz="1800" dirty="0">
                <a:solidFill>
                  <a:srgbClr val="DCDCAA"/>
                </a:solidFill>
                <a:latin typeface="Consolas" panose="020B0609020204030204" pitchFamily="49" charset="0"/>
              </a:rPr>
              <a:t>get</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'/users'</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function</a:t>
            </a:r>
            <a:r>
              <a:rPr lang="en-US" sz="1800" dirty="0">
                <a:solidFill>
                  <a:srgbClr val="D4D4D4"/>
                </a:solidFill>
                <a:latin typeface="Consolas" panose="020B0609020204030204" pitchFamily="49" charset="0"/>
              </a:rPr>
              <a:t> () {</a:t>
            </a:r>
          </a:p>
          <a:p>
            <a:r>
              <a:rPr lang="en-US" sz="1800" dirty="0">
                <a:solidFill>
                  <a:srgbClr val="D4D4D4"/>
                </a:solidFill>
                <a:latin typeface="Consolas" panose="020B0609020204030204" pitchFamily="49" charset="0"/>
              </a:rPr>
              <a:t>    </a:t>
            </a:r>
            <a:r>
              <a:rPr lang="en-US" sz="1800" dirty="0">
                <a:solidFill>
                  <a:srgbClr val="C586C0"/>
                </a:solidFill>
                <a:latin typeface="Consolas" panose="020B0609020204030204" pitchFamily="49" charset="0"/>
              </a:rPr>
              <a:t>return</a:t>
            </a:r>
            <a:r>
              <a:rPr lang="en-US" sz="1800" dirty="0">
                <a:solidFill>
                  <a:srgbClr val="D4D4D4"/>
                </a:solidFill>
                <a:latin typeface="Consolas" panose="020B0609020204030204" pitchFamily="49" charset="0"/>
              </a:rPr>
              <a:t> </a:t>
            </a:r>
            <a:r>
              <a:rPr lang="en-US" sz="1800" dirty="0">
                <a:solidFill>
                  <a:srgbClr val="DCDCAA"/>
                </a:solidFill>
                <a:latin typeface="Consolas" panose="020B0609020204030204" pitchFamily="49" charset="0"/>
              </a:rPr>
              <a:t>response</a:t>
            </a:r>
            <a:r>
              <a:rPr lang="en-US" sz="1800" dirty="0">
                <a:solidFill>
                  <a:srgbClr val="D4D4D4"/>
                </a:solidFill>
                <a:latin typeface="Consolas" panose="020B0609020204030204" pitchFamily="49" charset="0"/>
              </a:rPr>
              <a:t>()-&gt;</a:t>
            </a:r>
            <a:r>
              <a:rPr lang="en-US" sz="1800" dirty="0" err="1">
                <a:solidFill>
                  <a:srgbClr val="DCDCAA"/>
                </a:solidFill>
                <a:latin typeface="Consolas" panose="020B0609020204030204" pitchFamily="49" charset="0"/>
              </a:rPr>
              <a:t>json</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a:solidFill>
                  <a:srgbClr val="CE9178"/>
                </a:solidFill>
                <a:latin typeface="Consolas" panose="020B0609020204030204" pitchFamily="49" charset="0"/>
              </a:rPr>
              <a:t>'name'</a:t>
            </a:r>
            <a:r>
              <a:rPr lang="en-US" sz="1800" dirty="0">
                <a:solidFill>
                  <a:srgbClr val="D4D4D4"/>
                </a:solidFill>
                <a:latin typeface="Consolas" panose="020B0609020204030204" pitchFamily="49" charset="0"/>
              </a:rPr>
              <a:t> =&gt; </a:t>
            </a:r>
            <a:r>
              <a:rPr lang="en-US" sz="1800" dirty="0">
                <a:solidFill>
                  <a:srgbClr val="CE9178"/>
                </a:solidFill>
                <a:latin typeface="Consolas" panose="020B0609020204030204" pitchFamily="49" charset="0"/>
              </a:rPr>
              <a:t>'</a:t>
            </a:r>
            <a:r>
              <a:rPr lang="en-US" sz="1800" dirty="0" err="1">
                <a:solidFill>
                  <a:srgbClr val="CE9178"/>
                </a:solidFill>
                <a:latin typeface="Consolas" panose="020B0609020204030204" pitchFamily="49" charset="0"/>
              </a:rPr>
              <a:t>Hadullo</a:t>
            </a:r>
            <a:r>
              <a:rPr lang="en-US" sz="1800" dirty="0">
                <a:solidFill>
                  <a:srgbClr val="CE9178"/>
                </a:solidFill>
                <a:latin typeface="Consolas" panose="020B0609020204030204" pitchFamily="49" charset="0"/>
              </a:rPr>
              <a:t>'</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a:solidFill>
                  <a:srgbClr val="CE9178"/>
                </a:solidFill>
                <a:latin typeface="Consolas" panose="020B0609020204030204" pitchFamily="49" charset="0"/>
              </a:rPr>
              <a:t>'course'</a:t>
            </a:r>
            <a:r>
              <a:rPr lang="en-US" sz="1800" dirty="0">
                <a:solidFill>
                  <a:srgbClr val="D4D4D4"/>
                </a:solidFill>
                <a:latin typeface="Consolas" panose="020B0609020204030204" pitchFamily="49" charset="0"/>
              </a:rPr>
              <a:t> =&gt; </a:t>
            </a:r>
            <a:r>
              <a:rPr lang="en-US" sz="1800" dirty="0">
                <a:solidFill>
                  <a:srgbClr val="CE9178"/>
                </a:solidFill>
                <a:latin typeface="Consolas" panose="020B0609020204030204" pitchFamily="49" charset="0"/>
              </a:rPr>
              <a:t>'Computer Programing'</a:t>
            </a:r>
            <a:endParaRPr lang="en-US" sz="1800" dirty="0">
              <a:solidFill>
                <a:srgbClr val="D4D4D4"/>
              </a:solidFill>
              <a:latin typeface="Consolas" panose="020B0609020204030204" pitchFamily="49" charset="0"/>
            </a:endParaRPr>
          </a:p>
          <a:p>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a:t>
            </a:r>
            <a:endParaRPr lang="en-US" sz="1800" b="0" dirty="0">
              <a:solidFill>
                <a:srgbClr val="D4D4D4"/>
              </a:solidFill>
              <a:effectLst/>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28</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smtClean="0">
                <a:latin typeface="+mj-lt"/>
              </a:rPr>
              <a:t>Routing: Returning </a:t>
            </a:r>
            <a:r>
              <a:rPr lang="en-US" sz="4400" b="1" dirty="0" smtClean="0">
                <a:solidFill>
                  <a:srgbClr val="C00000"/>
                </a:solidFill>
                <a:latin typeface="+mj-lt"/>
              </a:rPr>
              <a:t>a JSON Object</a:t>
            </a:r>
            <a:endParaRPr lang="en-US" sz="4400" b="1" i="1" dirty="0">
              <a:solidFill>
                <a:srgbClr val="C00000"/>
              </a:solidFill>
              <a:latin typeface="+mj-lt"/>
            </a:endParaRPr>
          </a:p>
        </p:txBody>
      </p:sp>
      <p:pic>
        <p:nvPicPr>
          <p:cNvPr id="4" name="Picture 3"/>
          <p:cNvPicPr>
            <a:picLocks noChangeAspect="1"/>
          </p:cNvPicPr>
          <p:nvPr/>
        </p:nvPicPr>
        <p:blipFill>
          <a:blip r:embed="rId2"/>
          <a:stretch>
            <a:fillRect/>
          </a:stretch>
        </p:blipFill>
        <p:spPr>
          <a:xfrm>
            <a:off x="2695575" y="4191000"/>
            <a:ext cx="5173266" cy="1676400"/>
          </a:xfrm>
          <a:prstGeom prst="rect">
            <a:avLst/>
          </a:prstGeom>
        </p:spPr>
      </p:pic>
    </p:spTree>
    <p:extLst>
      <p:ext uri="{BB962C8B-B14F-4D97-AF65-F5344CB8AC3E}">
        <p14:creationId xmlns:p14="http://schemas.microsoft.com/office/powerpoint/2010/main" val="15267239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762000" y="1327151"/>
            <a:ext cx="7315200" cy="5029200"/>
          </a:xfrm>
        </p:spPr>
        <p:txBody>
          <a:bodyPr>
            <a:normAutofit fontScale="77500" lnSpcReduction="20000"/>
          </a:bodyPr>
          <a:lstStyle/>
          <a:p>
            <a:r>
              <a:rPr lang="en-US" sz="2000" dirty="0">
                <a:solidFill>
                  <a:srgbClr val="6A9955"/>
                </a:solidFill>
                <a:latin typeface="Consolas" panose="020B0609020204030204" pitchFamily="49" charset="0"/>
              </a:rPr>
              <a:t>//Route to Users-sends back a string </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r>
            <a:br>
              <a:rPr lang="en-US" sz="2000" dirty="0">
                <a:solidFill>
                  <a:srgbClr val="D4D4D4"/>
                </a:solidFill>
                <a:latin typeface="Consolas" panose="020B0609020204030204" pitchFamily="49" charset="0"/>
              </a:rPr>
            </a:br>
            <a:r>
              <a:rPr lang="en-US" sz="2000" dirty="0">
                <a:solidFill>
                  <a:srgbClr val="4EC9B0"/>
                </a:solidFill>
                <a:latin typeface="Consolas" panose="020B0609020204030204" pitchFamily="49" charset="0"/>
              </a:rPr>
              <a:t>Route</a:t>
            </a:r>
            <a:r>
              <a:rPr lang="en-US" sz="2000" dirty="0">
                <a:solidFill>
                  <a:srgbClr val="D4D4D4"/>
                </a:solidFill>
                <a:latin typeface="Consolas" panose="020B0609020204030204" pitchFamily="49" charset="0"/>
              </a:rPr>
              <a:t>::</a:t>
            </a:r>
            <a:r>
              <a:rPr lang="en-US" sz="2000" dirty="0">
                <a:solidFill>
                  <a:srgbClr val="DCDCAA"/>
                </a:solidFill>
                <a:latin typeface="Consolas" panose="020B0609020204030204" pitchFamily="49" charset="0"/>
              </a:rPr>
              <a:t>get</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'/users'</a:t>
            </a:r>
            <a:r>
              <a:rPr lang="en-US" sz="2000" dirty="0">
                <a:solidFill>
                  <a:srgbClr val="D4D4D4"/>
                </a:solidFill>
                <a:latin typeface="Consolas" panose="020B0609020204030204" pitchFamily="49" charset="0"/>
              </a:rPr>
              <a:t>, </a:t>
            </a:r>
            <a:r>
              <a:rPr lang="en-US" sz="2000" dirty="0">
                <a:solidFill>
                  <a:srgbClr val="569CD6"/>
                </a:solidFill>
                <a:latin typeface="Consolas" panose="020B0609020204030204" pitchFamily="49" charset="0"/>
              </a:rPr>
              <a:t>function</a:t>
            </a:r>
            <a:r>
              <a:rPr lang="en-US" sz="2000" dirty="0">
                <a:solidFill>
                  <a:srgbClr val="D4D4D4"/>
                </a:solidFill>
                <a:latin typeface="Consolas" panose="020B0609020204030204" pitchFamily="49" charset="0"/>
              </a:rPr>
              <a:t> () {</a:t>
            </a:r>
          </a:p>
          <a:p>
            <a:r>
              <a:rPr lang="en-US" sz="2000" dirty="0">
                <a:solidFill>
                  <a:srgbClr val="D4D4D4"/>
                </a:solidFill>
                <a:latin typeface="Consolas" panose="020B0609020204030204" pitchFamily="49" charset="0"/>
              </a:rPr>
              <a:t>    </a:t>
            </a:r>
            <a:r>
              <a:rPr lang="en-US" sz="2000" dirty="0">
                <a:solidFill>
                  <a:srgbClr val="C586C0"/>
                </a:solidFill>
                <a:latin typeface="Consolas" panose="020B0609020204030204" pitchFamily="49" charset="0"/>
              </a:rPr>
              <a:t>return</a:t>
            </a:r>
            <a:r>
              <a:rPr lang="en-US" sz="2000" dirty="0">
                <a:solidFill>
                  <a:srgbClr val="D4D4D4"/>
                </a:solidFill>
                <a:latin typeface="Consolas" panose="020B0609020204030204" pitchFamily="49" charset="0"/>
              </a:rPr>
              <a:t> </a:t>
            </a:r>
            <a:r>
              <a:rPr lang="en-US" sz="2000" dirty="0">
                <a:solidFill>
                  <a:srgbClr val="CE9178"/>
                </a:solidFill>
                <a:latin typeface="Consolas" panose="020B0609020204030204" pitchFamily="49" charset="0"/>
              </a:rPr>
              <a:t>'Welcome to the users Page'</a:t>
            </a:r>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
            </a:r>
            <a:br>
              <a:rPr lang="en-US" sz="2000" dirty="0">
                <a:solidFill>
                  <a:srgbClr val="D4D4D4"/>
                </a:solidFill>
                <a:latin typeface="Consolas" panose="020B0609020204030204" pitchFamily="49" charset="0"/>
              </a:rPr>
            </a:br>
            <a:r>
              <a:rPr lang="en-US" sz="2000" dirty="0">
                <a:solidFill>
                  <a:srgbClr val="6A9955"/>
                </a:solidFill>
                <a:latin typeface="Consolas" panose="020B0609020204030204" pitchFamily="49" charset="0"/>
              </a:rPr>
              <a:t>//Route to Users-sends back an Array </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r>
            <a:br>
              <a:rPr lang="en-US" sz="2000" dirty="0">
                <a:solidFill>
                  <a:srgbClr val="D4D4D4"/>
                </a:solidFill>
                <a:latin typeface="Consolas" panose="020B0609020204030204" pitchFamily="49" charset="0"/>
              </a:rPr>
            </a:br>
            <a:r>
              <a:rPr lang="en-US" sz="2000" dirty="0">
                <a:solidFill>
                  <a:srgbClr val="4EC9B0"/>
                </a:solidFill>
                <a:latin typeface="Consolas" panose="020B0609020204030204" pitchFamily="49" charset="0"/>
              </a:rPr>
              <a:t>Route</a:t>
            </a:r>
            <a:r>
              <a:rPr lang="en-US" sz="2000" dirty="0">
                <a:solidFill>
                  <a:srgbClr val="D4D4D4"/>
                </a:solidFill>
                <a:latin typeface="Consolas" panose="020B0609020204030204" pitchFamily="49" charset="0"/>
              </a:rPr>
              <a:t>::</a:t>
            </a:r>
            <a:r>
              <a:rPr lang="en-US" sz="2000" dirty="0">
                <a:solidFill>
                  <a:srgbClr val="DCDCAA"/>
                </a:solidFill>
                <a:latin typeface="Consolas" panose="020B0609020204030204" pitchFamily="49" charset="0"/>
              </a:rPr>
              <a:t>get</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'/users'</a:t>
            </a:r>
            <a:r>
              <a:rPr lang="en-US" sz="2000" dirty="0">
                <a:solidFill>
                  <a:srgbClr val="D4D4D4"/>
                </a:solidFill>
                <a:latin typeface="Consolas" panose="020B0609020204030204" pitchFamily="49" charset="0"/>
              </a:rPr>
              <a:t>, </a:t>
            </a:r>
            <a:r>
              <a:rPr lang="en-US" sz="2000" dirty="0">
                <a:solidFill>
                  <a:srgbClr val="569CD6"/>
                </a:solidFill>
                <a:latin typeface="Consolas" panose="020B0609020204030204" pitchFamily="49" charset="0"/>
              </a:rPr>
              <a:t>function</a:t>
            </a:r>
            <a:r>
              <a:rPr lang="en-US" sz="2000" dirty="0">
                <a:solidFill>
                  <a:srgbClr val="D4D4D4"/>
                </a:solidFill>
                <a:latin typeface="Consolas" panose="020B0609020204030204" pitchFamily="49" charset="0"/>
              </a:rPr>
              <a:t> () {</a:t>
            </a:r>
          </a:p>
          <a:p>
            <a:r>
              <a:rPr lang="en-US" sz="2000" dirty="0">
                <a:solidFill>
                  <a:srgbClr val="D4D4D4"/>
                </a:solidFill>
                <a:latin typeface="Consolas" panose="020B0609020204030204" pitchFamily="49" charset="0"/>
              </a:rPr>
              <a:t>    </a:t>
            </a:r>
            <a:r>
              <a:rPr lang="en-US" sz="2000" dirty="0">
                <a:solidFill>
                  <a:srgbClr val="C586C0"/>
                </a:solidFill>
                <a:latin typeface="Consolas" panose="020B0609020204030204" pitchFamily="49" charset="0"/>
              </a:rPr>
              <a:t>return</a:t>
            </a:r>
            <a:r>
              <a:rPr lang="en-US" sz="2000" dirty="0">
                <a:solidFill>
                  <a:srgbClr val="D4D4D4"/>
                </a:solidFill>
                <a:latin typeface="Consolas" panose="020B0609020204030204" pitchFamily="49" charset="0"/>
              </a:rPr>
              <a:t> [</a:t>
            </a:r>
            <a:r>
              <a:rPr lang="en-US" sz="2000" dirty="0">
                <a:solidFill>
                  <a:srgbClr val="CE9178"/>
                </a:solidFill>
                <a:latin typeface="Consolas" panose="020B0609020204030204" pitchFamily="49" charset="0"/>
              </a:rPr>
              <a:t>'HTML'</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'PHP'</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'CSS'</a:t>
            </a:r>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
            </a:r>
            <a:br>
              <a:rPr lang="en-US" sz="2000" dirty="0">
                <a:solidFill>
                  <a:srgbClr val="D4D4D4"/>
                </a:solidFill>
                <a:latin typeface="Consolas" panose="020B0609020204030204" pitchFamily="49" charset="0"/>
              </a:rPr>
            </a:br>
            <a:r>
              <a:rPr lang="en-US" sz="2000" dirty="0">
                <a:solidFill>
                  <a:srgbClr val="6A9955"/>
                </a:solidFill>
                <a:latin typeface="Consolas" panose="020B0609020204030204" pitchFamily="49" charset="0"/>
              </a:rPr>
              <a:t>//Route to Users-JSON Object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r>
            <a:br>
              <a:rPr lang="en-US" sz="2000" dirty="0">
                <a:solidFill>
                  <a:srgbClr val="D4D4D4"/>
                </a:solidFill>
                <a:latin typeface="Consolas" panose="020B0609020204030204" pitchFamily="49" charset="0"/>
              </a:rPr>
            </a:br>
            <a:r>
              <a:rPr lang="en-US" sz="2000" dirty="0">
                <a:solidFill>
                  <a:srgbClr val="4EC9B0"/>
                </a:solidFill>
                <a:latin typeface="Consolas" panose="020B0609020204030204" pitchFamily="49" charset="0"/>
              </a:rPr>
              <a:t>Route</a:t>
            </a:r>
            <a:r>
              <a:rPr lang="en-US" sz="2000" dirty="0">
                <a:solidFill>
                  <a:srgbClr val="D4D4D4"/>
                </a:solidFill>
                <a:latin typeface="Consolas" panose="020B0609020204030204" pitchFamily="49" charset="0"/>
              </a:rPr>
              <a:t>::</a:t>
            </a:r>
            <a:r>
              <a:rPr lang="en-US" sz="2000" dirty="0">
                <a:solidFill>
                  <a:srgbClr val="DCDCAA"/>
                </a:solidFill>
                <a:latin typeface="Consolas" panose="020B0609020204030204" pitchFamily="49" charset="0"/>
              </a:rPr>
              <a:t>get</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'/users'</a:t>
            </a:r>
            <a:r>
              <a:rPr lang="en-US" sz="2000" dirty="0">
                <a:solidFill>
                  <a:srgbClr val="D4D4D4"/>
                </a:solidFill>
                <a:latin typeface="Consolas" panose="020B0609020204030204" pitchFamily="49" charset="0"/>
              </a:rPr>
              <a:t>, </a:t>
            </a:r>
            <a:r>
              <a:rPr lang="en-US" sz="2000" dirty="0">
                <a:solidFill>
                  <a:srgbClr val="569CD6"/>
                </a:solidFill>
                <a:latin typeface="Consolas" panose="020B0609020204030204" pitchFamily="49" charset="0"/>
              </a:rPr>
              <a:t>function</a:t>
            </a:r>
            <a:r>
              <a:rPr lang="en-US" sz="2000" dirty="0">
                <a:solidFill>
                  <a:srgbClr val="D4D4D4"/>
                </a:solidFill>
                <a:latin typeface="Consolas" panose="020B0609020204030204" pitchFamily="49" charset="0"/>
              </a:rPr>
              <a:t> () {</a:t>
            </a:r>
          </a:p>
          <a:p>
            <a:r>
              <a:rPr lang="en-US" sz="2000" dirty="0">
                <a:solidFill>
                  <a:srgbClr val="D4D4D4"/>
                </a:solidFill>
                <a:latin typeface="Consolas" panose="020B0609020204030204" pitchFamily="49" charset="0"/>
              </a:rPr>
              <a:t>    </a:t>
            </a:r>
            <a:r>
              <a:rPr lang="en-US" sz="2000" dirty="0">
                <a:solidFill>
                  <a:srgbClr val="C586C0"/>
                </a:solidFill>
                <a:latin typeface="Consolas" panose="020B0609020204030204" pitchFamily="49" charset="0"/>
              </a:rPr>
              <a:t>return</a:t>
            </a:r>
            <a:r>
              <a:rPr lang="en-US" sz="2000" dirty="0">
                <a:solidFill>
                  <a:srgbClr val="D4D4D4"/>
                </a:solidFill>
                <a:latin typeface="Consolas" panose="020B0609020204030204" pitchFamily="49" charset="0"/>
              </a:rPr>
              <a:t> </a:t>
            </a:r>
            <a:r>
              <a:rPr lang="en-US" sz="2000" dirty="0">
                <a:solidFill>
                  <a:srgbClr val="DCDCAA"/>
                </a:solidFill>
                <a:latin typeface="Consolas" panose="020B0609020204030204" pitchFamily="49" charset="0"/>
              </a:rPr>
              <a:t>response</a:t>
            </a:r>
            <a:r>
              <a:rPr lang="en-US" sz="2000" dirty="0">
                <a:solidFill>
                  <a:srgbClr val="D4D4D4"/>
                </a:solidFill>
                <a:latin typeface="Consolas" panose="020B0609020204030204" pitchFamily="49" charset="0"/>
              </a:rPr>
              <a:t>()-&gt;</a:t>
            </a:r>
            <a:r>
              <a:rPr lang="en-US" sz="2000" dirty="0" err="1">
                <a:solidFill>
                  <a:srgbClr val="DCDCAA"/>
                </a:solidFill>
                <a:latin typeface="Consolas" panose="020B0609020204030204" pitchFamily="49" charset="0"/>
              </a:rPr>
              <a:t>json</a:t>
            </a:r>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        </a:t>
            </a:r>
            <a:r>
              <a:rPr lang="en-US" sz="2000" dirty="0">
                <a:solidFill>
                  <a:srgbClr val="CE9178"/>
                </a:solidFill>
                <a:latin typeface="Consolas" panose="020B0609020204030204" pitchFamily="49" charset="0"/>
              </a:rPr>
              <a:t>'name'</a:t>
            </a:r>
            <a:r>
              <a:rPr lang="en-US" sz="2000" dirty="0">
                <a:solidFill>
                  <a:srgbClr val="D4D4D4"/>
                </a:solidFill>
                <a:latin typeface="Consolas" panose="020B0609020204030204" pitchFamily="49" charset="0"/>
              </a:rPr>
              <a:t> =&gt; </a:t>
            </a:r>
            <a:r>
              <a:rPr lang="en-US" sz="2000" dirty="0">
                <a:solidFill>
                  <a:srgbClr val="CE9178"/>
                </a:solidFill>
                <a:latin typeface="Consolas" panose="020B0609020204030204" pitchFamily="49" charset="0"/>
              </a:rPr>
              <a:t>'</a:t>
            </a:r>
            <a:r>
              <a:rPr lang="en-US" sz="2000" dirty="0" err="1">
                <a:solidFill>
                  <a:srgbClr val="CE9178"/>
                </a:solidFill>
                <a:latin typeface="Consolas" panose="020B0609020204030204" pitchFamily="49" charset="0"/>
              </a:rPr>
              <a:t>Hadullo</a:t>
            </a:r>
            <a:r>
              <a:rPr lang="en-US" sz="2000" dirty="0">
                <a:solidFill>
                  <a:srgbClr val="CE9178"/>
                </a:solidFill>
                <a:latin typeface="Consolas" panose="020B0609020204030204" pitchFamily="49" charset="0"/>
              </a:rPr>
              <a:t>'</a:t>
            </a:r>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        </a:t>
            </a:r>
            <a:r>
              <a:rPr lang="en-US" sz="2000" dirty="0">
                <a:solidFill>
                  <a:srgbClr val="CE9178"/>
                </a:solidFill>
                <a:latin typeface="Consolas" panose="020B0609020204030204" pitchFamily="49" charset="0"/>
              </a:rPr>
              <a:t>'course'</a:t>
            </a:r>
            <a:r>
              <a:rPr lang="en-US" sz="2000" dirty="0">
                <a:solidFill>
                  <a:srgbClr val="D4D4D4"/>
                </a:solidFill>
                <a:latin typeface="Consolas" panose="020B0609020204030204" pitchFamily="49" charset="0"/>
              </a:rPr>
              <a:t> =&gt; </a:t>
            </a:r>
            <a:r>
              <a:rPr lang="en-US" sz="2000" dirty="0">
                <a:solidFill>
                  <a:srgbClr val="CE9178"/>
                </a:solidFill>
                <a:latin typeface="Consolas" panose="020B0609020204030204" pitchFamily="49" charset="0"/>
              </a:rPr>
              <a:t>'Computer Programing'</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p>
          <a:p>
            <a:r>
              <a:rPr lang="en-US" sz="2000" dirty="0">
                <a:solidFill>
                  <a:srgbClr val="D4D4D4"/>
                </a:solidFill>
                <a:latin typeface="Consolas" panose="020B0609020204030204" pitchFamily="49" charset="0"/>
              </a:rPr>
              <a:t>});</a:t>
            </a:r>
            <a:endParaRPr lang="en-US" sz="2000" b="0" dirty="0">
              <a:solidFill>
                <a:srgbClr val="D4D4D4"/>
              </a:solidFill>
              <a:effectLst/>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29</a:t>
            </a:fld>
            <a:endParaRPr lang="en-US"/>
          </a:p>
        </p:txBody>
      </p:sp>
      <p:sp>
        <p:nvSpPr>
          <p:cNvPr id="2" name="Rectangle 1"/>
          <p:cNvSpPr/>
          <p:nvPr/>
        </p:nvSpPr>
        <p:spPr>
          <a:xfrm>
            <a:off x="438150" y="643890"/>
            <a:ext cx="8077200" cy="769441"/>
          </a:xfrm>
          <a:prstGeom prst="rect">
            <a:avLst/>
          </a:prstGeom>
        </p:spPr>
        <p:txBody>
          <a:bodyPr wrap="square">
            <a:spAutoFit/>
          </a:bodyPr>
          <a:lstStyle/>
          <a:p>
            <a:pPr algn="ctr"/>
            <a:r>
              <a:rPr lang="en-US" sz="4400" b="1" dirty="0" smtClean="0">
                <a:latin typeface="+mj-lt"/>
              </a:rPr>
              <a:t>Types of </a:t>
            </a:r>
            <a:r>
              <a:rPr lang="en-US" sz="4400" b="1" dirty="0" smtClean="0">
                <a:solidFill>
                  <a:srgbClr val="0070C0"/>
                </a:solidFill>
                <a:latin typeface="+mj-lt"/>
              </a:rPr>
              <a:t>Routes</a:t>
            </a:r>
            <a:endParaRPr lang="en-US" sz="4400" b="1" i="1" dirty="0">
              <a:solidFill>
                <a:srgbClr val="0070C0"/>
              </a:solidFill>
              <a:latin typeface="+mj-lt"/>
            </a:endParaRPr>
          </a:p>
        </p:txBody>
      </p:sp>
    </p:spTree>
    <p:extLst>
      <p:ext uri="{BB962C8B-B14F-4D97-AF65-F5344CB8AC3E}">
        <p14:creationId xmlns:p14="http://schemas.microsoft.com/office/powerpoint/2010/main" val="3586821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951038"/>
            <a:ext cx="7772400" cy="4405313"/>
          </a:xfrm>
        </p:spPr>
        <p:txBody>
          <a:bodyPr>
            <a:normAutofit/>
          </a:bodyPr>
          <a:lstStyle/>
          <a:p>
            <a:pPr algn="just"/>
            <a:r>
              <a:rPr lang="en-US" sz="2000" dirty="0">
                <a:solidFill>
                  <a:srgbClr val="002060"/>
                </a:solidFill>
                <a:latin typeface="+mj-lt"/>
              </a:rPr>
              <a:t>All Laravel routes are defined inside the route files located in the routes directory</a:t>
            </a:r>
            <a:r>
              <a:rPr lang="en-US" sz="2000" dirty="0" smtClean="0">
                <a:solidFill>
                  <a:srgbClr val="002060"/>
                </a:solidFill>
                <a:latin typeface="+mj-lt"/>
              </a:rPr>
              <a:t>.</a:t>
            </a:r>
          </a:p>
          <a:p>
            <a:pPr algn="just"/>
            <a:r>
              <a:rPr lang="en-US" sz="2000" dirty="0" smtClean="0">
                <a:solidFill>
                  <a:srgbClr val="002060"/>
                </a:solidFill>
                <a:latin typeface="+mj-lt"/>
              </a:rPr>
              <a:t> </a:t>
            </a:r>
            <a:r>
              <a:rPr lang="en-US" sz="2000" dirty="0">
                <a:solidFill>
                  <a:srgbClr val="002060"/>
                </a:solidFill>
                <a:latin typeface="+mj-lt"/>
              </a:rPr>
              <a:t>When we create a project, then a route directory is created inside the project. </a:t>
            </a:r>
            <a:endParaRPr lang="en-US" sz="2000" dirty="0" smtClean="0">
              <a:solidFill>
                <a:srgbClr val="002060"/>
              </a:solidFill>
              <a:latin typeface="+mj-lt"/>
            </a:endParaRPr>
          </a:p>
          <a:p>
            <a:pPr algn="just"/>
            <a:r>
              <a:rPr lang="en-US" sz="2000" dirty="0" smtClean="0">
                <a:solidFill>
                  <a:srgbClr val="002060"/>
                </a:solidFill>
                <a:latin typeface="+mj-lt"/>
              </a:rPr>
              <a:t>The </a:t>
            </a:r>
            <a:r>
              <a:rPr lang="en-US" sz="2000" dirty="0">
                <a:solidFill>
                  <a:srgbClr val="002060"/>
                </a:solidFill>
                <a:latin typeface="+mj-lt"/>
              </a:rPr>
              <a:t>route/</a:t>
            </a:r>
            <a:r>
              <a:rPr lang="en-US" sz="2000" dirty="0" err="1">
                <a:solidFill>
                  <a:srgbClr val="002060"/>
                </a:solidFill>
                <a:latin typeface="+mj-lt"/>
              </a:rPr>
              <a:t>web.php</a:t>
            </a:r>
            <a:r>
              <a:rPr lang="en-US" sz="2000" dirty="0">
                <a:solidFill>
                  <a:srgbClr val="002060"/>
                </a:solidFill>
                <a:latin typeface="+mj-lt"/>
              </a:rPr>
              <a:t> directory contains the definition of route files for your web interface. </a:t>
            </a:r>
            <a:endParaRPr lang="en-US" sz="2000" dirty="0" smtClean="0">
              <a:solidFill>
                <a:srgbClr val="002060"/>
              </a:solidFill>
              <a:latin typeface="+mj-lt"/>
            </a:endParaRPr>
          </a:p>
          <a:p>
            <a:pPr algn="just"/>
            <a:r>
              <a:rPr lang="en-US" sz="2000" dirty="0" smtClean="0">
                <a:solidFill>
                  <a:srgbClr val="002060"/>
                </a:solidFill>
                <a:latin typeface="+mj-lt"/>
              </a:rPr>
              <a:t>The </a:t>
            </a:r>
            <a:r>
              <a:rPr lang="en-US" sz="2000" dirty="0">
                <a:solidFill>
                  <a:srgbClr val="002060"/>
                </a:solidFill>
                <a:latin typeface="+mj-lt"/>
              </a:rPr>
              <a:t>routes in </a:t>
            </a:r>
            <a:r>
              <a:rPr lang="en-US" sz="2000" dirty="0" err="1">
                <a:solidFill>
                  <a:srgbClr val="002060"/>
                </a:solidFill>
                <a:latin typeface="+mj-lt"/>
              </a:rPr>
              <a:t>web.php</a:t>
            </a:r>
            <a:r>
              <a:rPr lang="en-US" sz="2000" dirty="0">
                <a:solidFill>
                  <a:srgbClr val="002060"/>
                </a:solidFill>
                <a:latin typeface="+mj-lt"/>
              </a:rPr>
              <a:t> are assigned with the web middleware group that provides the features like session state and CSRF protection</a:t>
            </a:r>
            <a:r>
              <a:rPr lang="en-US" sz="2000" dirty="0" smtClean="0">
                <a:solidFill>
                  <a:srgbClr val="002060"/>
                </a:solidFill>
                <a:latin typeface="+mj-lt"/>
              </a:rPr>
              <a:t>.</a:t>
            </a:r>
          </a:p>
          <a:p>
            <a:pPr algn="just"/>
            <a:r>
              <a:rPr lang="en-US" sz="2000" dirty="0" smtClean="0">
                <a:solidFill>
                  <a:srgbClr val="002060"/>
                </a:solidFill>
                <a:latin typeface="+mj-lt"/>
              </a:rPr>
              <a:t>The </a:t>
            </a:r>
            <a:r>
              <a:rPr lang="en-US" sz="2000" dirty="0">
                <a:solidFill>
                  <a:srgbClr val="002060"/>
                </a:solidFill>
                <a:latin typeface="+mj-lt"/>
              </a:rPr>
              <a:t>routes defined in routes/</a:t>
            </a:r>
            <a:r>
              <a:rPr lang="en-US" sz="2000" dirty="0" err="1">
                <a:solidFill>
                  <a:srgbClr val="002060"/>
                </a:solidFill>
                <a:latin typeface="+mj-lt"/>
              </a:rPr>
              <a:t>api.php</a:t>
            </a:r>
            <a:r>
              <a:rPr lang="en-US" sz="2000" dirty="0">
                <a:solidFill>
                  <a:srgbClr val="002060"/>
                </a:solidFill>
                <a:latin typeface="+mj-lt"/>
              </a:rPr>
              <a:t> are assigned with the API middleware group, and they are stateless</a:t>
            </a:r>
            <a:r>
              <a:rPr lang="en-US" sz="2000" dirty="0" smtClean="0">
                <a:solidFill>
                  <a:srgbClr val="002060"/>
                </a:solidFill>
                <a:latin typeface="+mj-lt"/>
              </a:rPr>
              <a:t>.</a:t>
            </a:r>
            <a:endParaRPr lang="en-US" sz="2000" dirty="0">
              <a:solidFill>
                <a:srgbClr val="002060"/>
              </a:solidFill>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a:solidFill>
                  <a:srgbClr val="0070C0"/>
                </a:solidFill>
                <a:latin typeface="+mj-lt"/>
              </a:rPr>
              <a:t>Default Route files</a:t>
            </a:r>
            <a:endParaRPr lang="en-US" sz="4400" b="1" dirty="0">
              <a:solidFill>
                <a:srgbClr val="C00000"/>
              </a:solidFill>
              <a:latin typeface="+mj-lt"/>
            </a:endParaRPr>
          </a:p>
        </p:txBody>
      </p:sp>
    </p:spTree>
    <p:extLst>
      <p:ext uri="{BB962C8B-B14F-4D97-AF65-F5344CB8AC3E}">
        <p14:creationId xmlns:p14="http://schemas.microsoft.com/office/powerpoint/2010/main" val="3852642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r>
              <a:rPr lang="en-US" sz="2000" dirty="0" smtClean="0">
                <a:solidFill>
                  <a:srgbClr val="002060"/>
                </a:solidFill>
                <a:latin typeface="Consolas" panose="020B0609020204030204" pitchFamily="49" charset="0"/>
              </a:rPr>
              <a:t>Lists all the commands in Laravel</a:t>
            </a:r>
            <a:endParaRPr lang="en-US" sz="2000" b="0" dirty="0">
              <a:solidFill>
                <a:srgbClr val="002060"/>
              </a:solidFill>
              <a:effectLst/>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30</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a:latin typeface="+mj-lt"/>
              </a:rPr>
              <a:t>p</a:t>
            </a:r>
            <a:r>
              <a:rPr lang="en-US" sz="4400" b="1" dirty="0" smtClean="0">
                <a:latin typeface="+mj-lt"/>
              </a:rPr>
              <a:t>hp artisan list command</a:t>
            </a:r>
            <a:endParaRPr lang="en-US" sz="4400" b="1" dirty="0">
              <a:latin typeface="+mj-lt"/>
            </a:endParaRPr>
          </a:p>
        </p:txBody>
      </p:sp>
      <p:pic>
        <p:nvPicPr>
          <p:cNvPr id="5" name="Picture 4"/>
          <p:cNvPicPr>
            <a:picLocks noChangeAspect="1"/>
          </p:cNvPicPr>
          <p:nvPr/>
        </p:nvPicPr>
        <p:blipFill>
          <a:blip r:embed="rId2"/>
          <a:stretch>
            <a:fillRect/>
          </a:stretch>
        </p:blipFill>
        <p:spPr>
          <a:xfrm>
            <a:off x="2590800" y="2921774"/>
            <a:ext cx="4180905" cy="2819400"/>
          </a:xfrm>
          <a:prstGeom prst="rect">
            <a:avLst/>
          </a:prstGeom>
        </p:spPr>
      </p:pic>
    </p:spTree>
    <p:extLst>
      <p:ext uri="{BB962C8B-B14F-4D97-AF65-F5344CB8AC3E}">
        <p14:creationId xmlns:p14="http://schemas.microsoft.com/office/powerpoint/2010/main" val="2694692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743200"/>
            <a:ext cx="7772400" cy="3795712"/>
          </a:xfrm>
        </p:spPr>
        <p:txBody>
          <a:bodyPr>
            <a:normAutofit/>
          </a:bodyPr>
          <a:lstStyle/>
          <a:p>
            <a:r>
              <a:rPr lang="en-US" sz="2000" dirty="0" smtClean="0">
                <a:solidFill>
                  <a:srgbClr val="002060"/>
                </a:solidFill>
                <a:latin typeface="Consolas" panose="020B0609020204030204" pitchFamily="49" charset="0"/>
              </a:rPr>
              <a:t>All controllers are based on the base controller found on the </a:t>
            </a:r>
            <a:r>
              <a:rPr lang="en-US" sz="2000" b="1" dirty="0" smtClean="0">
                <a:solidFill>
                  <a:srgbClr val="C00000"/>
                </a:solidFill>
                <a:latin typeface="Consolas" panose="020B0609020204030204" pitchFamily="49" charset="0"/>
              </a:rPr>
              <a:t>Controller.php</a:t>
            </a:r>
            <a:r>
              <a:rPr lang="en-US" sz="2000" dirty="0" smtClean="0">
                <a:solidFill>
                  <a:srgbClr val="002060"/>
                </a:solidFill>
                <a:latin typeface="Consolas" panose="020B0609020204030204" pitchFamily="49" charset="0"/>
              </a:rPr>
              <a:t> file</a:t>
            </a:r>
          </a:p>
          <a:p>
            <a:r>
              <a:rPr lang="en-US" sz="2000" dirty="0" smtClean="0">
                <a:solidFill>
                  <a:srgbClr val="002060"/>
                </a:solidFill>
                <a:latin typeface="Consolas" panose="020B0609020204030204" pitchFamily="49" charset="0"/>
              </a:rPr>
              <a:t>Lets create a new Controller called </a:t>
            </a:r>
            <a:r>
              <a:rPr lang="en-US" sz="2000" b="1" dirty="0" smtClean="0">
                <a:solidFill>
                  <a:srgbClr val="00B050"/>
                </a:solidFill>
                <a:latin typeface="Consolas" panose="020B0609020204030204" pitchFamily="49" charset="0"/>
              </a:rPr>
              <a:t>ProductsController</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31</a:t>
            </a:fld>
            <a:endParaRPr lang="en-US"/>
          </a:p>
        </p:txBody>
      </p:sp>
      <p:sp>
        <p:nvSpPr>
          <p:cNvPr id="2" name="Rectangle 1"/>
          <p:cNvSpPr/>
          <p:nvPr/>
        </p:nvSpPr>
        <p:spPr>
          <a:xfrm>
            <a:off x="609600" y="914400"/>
            <a:ext cx="8077200" cy="1446550"/>
          </a:xfrm>
          <a:prstGeom prst="rect">
            <a:avLst/>
          </a:prstGeom>
        </p:spPr>
        <p:txBody>
          <a:bodyPr wrap="square">
            <a:spAutoFit/>
          </a:bodyPr>
          <a:lstStyle/>
          <a:p>
            <a:pPr algn="ctr"/>
            <a:r>
              <a:rPr lang="en-US" sz="4400" b="1" dirty="0" smtClean="0">
                <a:solidFill>
                  <a:srgbClr val="C00000"/>
                </a:solidFill>
                <a:latin typeface="+mj-lt"/>
              </a:rPr>
              <a:t>How to Create a new Controller called </a:t>
            </a:r>
            <a:r>
              <a:rPr lang="en-US" sz="4400" b="1" i="1" dirty="0" smtClean="0">
                <a:solidFill>
                  <a:srgbClr val="00B050"/>
                </a:solidFill>
                <a:latin typeface="+mj-lt"/>
              </a:rPr>
              <a:t>ProductsController</a:t>
            </a:r>
            <a:endParaRPr lang="en-US" sz="4400" b="1" i="1" dirty="0">
              <a:solidFill>
                <a:srgbClr val="00B050"/>
              </a:solidFill>
              <a:latin typeface="+mj-lt"/>
            </a:endParaRPr>
          </a:p>
        </p:txBody>
      </p:sp>
    </p:spTree>
    <p:extLst>
      <p:ext uri="{BB962C8B-B14F-4D97-AF65-F5344CB8AC3E}">
        <p14:creationId xmlns:p14="http://schemas.microsoft.com/office/powerpoint/2010/main" val="32418263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r>
              <a:rPr lang="en-US" sz="2000" b="1" dirty="0">
                <a:solidFill>
                  <a:srgbClr val="002060"/>
                </a:solidFill>
                <a:latin typeface="Consolas" panose="020B0609020204030204" pitchFamily="49" charset="0"/>
              </a:rPr>
              <a:t>php artisan make:controller </a:t>
            </a:r>
            <a:r>
              <a:rPr lang="en-US" sz="2000" b="1" dirty="0" smtClean="0">
                <a:solidFill>
                  <a:srgbClr val="0070C0"/>
                </a:solidFill>
                <a:latin typeface="Consolas" panose="020B0609020204030204" pitchFamily="49" charset="0"/>
              </a:rPr>
              <a:t>ProductsController</a:t>
            </a:r>
            <a:endParaRPr lang="en-US" sz="2000" b="1" dirty="0">
              <a:solidFill>
                <a:srgbClr val="002060"/>
              </a:solidFill>
              <a:effectLst/>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32</a:t>
            </a:fld>
            <a:endParaRPr lang="en-US"/>
          </a:p>
        </p:txBody>
      </p:sp>
      <p:sp>
        <p:nvSpPr>
          <p:cNvPr id="2" name="Rectangle 1"/>
          <p:cNvSpPr/>
          <p:nvPr/>
        </p:nvSpPr>
        <p:spPr>
          <a:xfrm>
            <a:off x="609600" y="718501"/>
            <a:ext cx="8077200" cy="1446550"/>
          </a:xfrm>
          <a:prstGeom prst="rect">
            <a:avLst/>
          </a:prstGeom>
        </p:spPr>
        <p:txBody>
          <a:bodyPr wrap="square">
            <a:spAutoFit/>
          </a:bodyPr>
          <a:lstStyle/>
          <a:p>
            <a:pPr algn="ctr"/>
            <a:r>
              <a:rPr lang="en-US" sz="4400" b="1" dirty="0" smtClean="0">
                <a:solidFill>
                  <a:srgbClr val="C00000"/>
                </a:solidFill>
                <a:latin typeface="+mj-lt"/>
              </a:rPr>
              <a:t>Step 1:Creating a new Controller(cont.)</a:t>
            </a:r>
            <a:endParaRPr lang="en-US" sz="4400" b="1" dirty="0">
              <a:solidFill>
                <a:srgbClr val="C00000"/>
              </a:solidFill>
              <a:latin typeface="+mj-lt"/>
            </a:endParaRPr>
          </a:p>
        </p:txBody>
      </p:sp>
      <p:sp>
        <p:nvSpPr>
          <p:cNvPr id="4" name="Rectangle 3"/>
          <p:cNvSpPr/>
          <p:nvPr/>
        </p:nvSpPr>
        <p:spPr>
          <a:xfrm>
            <a:off x="762000" y="2721817"/>
            <a:ext cx="7753350" cy="1200329"/>
          </a:xfrm>
          <a:prstGeom prst="rect">
            <a:avLst/>
          </a:prstGeom>
        </p:spPr>
        <p:txBody>
          <a:bodyPr wrap="square">
            <a:spAutoFit/>
          </a:bodyPr>
          <a:lstStyle/>
          <a:p>
            <a:r>
              <a:rPr lang="en-US" i="1" dirty="0">
                <a:solidFill>
                  <a:srgbClr val="C00000"/>
                </a:solidFill>
              </a:rPr>
              <a:t>PS F:\wampserver\apache2\htdocs\lcms&gt; php artisan make:controller ProductsController</a:t>
            </a:r>
          </a:p>
          <a:p>
            <a:r>
              <a:rPr lang="en-US" i="1" dirty="0">
                <a:solidFill>
                  <a:srgbClr val="0070C0"/>
                </a:solidFill>
              </a:rPr>
              <a:t>Controller created successfully.</a:t>
            </a:r>
          </a:p>
          <a:p>
            <a:r>
              <a:rPr lang="en-US" i="1" dirty="0">
                <a:solidFill>
                  <a:srgbClr val="C00000"/>
                </a:solidFill>
              </a:rPr>
              <a:t>PS F:\wampserver\apache2\htdocs\lcms&gt;</a:t>
            </a:r>
          </a:p>
        </p:txBody>
      </p:sp>
      <p:pic>
        <p:nvPicPr>
          <p:cNvPr id="5" name="Picture 4"/>
          <p:cNvPicPr>
            <a:picLocks noChangeAspect="1"/>
          </p:cNvPicPr>
          <p:nvPr/>
        </p:nvPicPr>
        <p:blipFill>
          <a:blip r:embed="rId2"/>
          <a:stretch>
            <a:fillRect/>
          </a:stretch>
        </p:blipFill>
        <p:spPr>
          <a:xfrm>
            <a:off x="2819400" y="4201829"/>
            <a:ext cx="2209800" cy="1158536"/>
          </a:xfrm>
          <a:prstGeom prst="rect">
            <a:avLst/>
          </a:prstGeom>
        </p:spPr>
      </p:pic>
    </p:spTree>
    <p:extLst>
      <p:ext uri="{BB962C8B-B14F-4D97-AF65-F5344CB8AC3E}">
        <p14:creationId xmlns:p14="http://schemas.microsoft.com/office/powerpoint/2010/main" val="5820320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33</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smtClean="0">
                <a:solidFill>
                  <a:srgbClr val="C00000"/>
                </a:solidFill>
                <a:latin typeface="+mj-lt"/>
              </a:rPr>
              <a:t>Creating a new Controller(cont.)</a:t>
            </a:r>
            <a:endParaRPr lang="en-US" sz="4400" b="1" dirty="0">
              <a:solidFill>
                <a:srgbClr val="C00000"/>
              </a:solidFill>
              <a:latin typeface="+mj-lt"/>
            </a:endParaRPr>
          </a:p>
        </p:txBody>
      </p:sp>
      <p:pic>
        <p:nvPicPr>
          <p:cNvPr id="6" name="Picture 5"/>
          <p:cNvPicPr>
            <a:picLocks noChangeAspect="1"/>
          </p:cNvPicPr>
          <p:nvPr/>
        </p:nvPicPr>
        <p:blipFill>
          <a:blip r:embed="rId2"/>
          <a:stretch>
            <a:fillRect/>
          </a:stretch>
        </p:blipFill>
        <p:spPr>
          <a:xfrm>
            <a:off x="1219200" y="1828800"/>
            <a:ext cx="6876691" cy="3633788"/>
          </a:xfrm>
          <a:prstGeom prst="rect">
            <a:avLst/>
          </a:prstGeom>
        </p:spPr>
      </p:pic>
    </p:spTree>
    <p:extLst>
      <p:ext uri="{BB962C8B-B14F-4D97-AF65-F5344CB8AC3E}">
        <p14:creationId xmlns:p14="http://schemas.microsoft.com/office/powerpoint/2010/main" val="4269106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r>
              <a:rPr lang="en-US" sz="1800" b="1" dirty="0">
                <a:solidFill>
                  <a:srgbClr val="002060"/>
                </a:solidFill>
                <a:latin typeface="Consolas" panose="020B0609020204030204" pitchFamily="49" charset="0"/>
              </a:rPr>
              <a:t>&lt;?php</a:t>
            </a:r>
          </a:p>
          <a:p>
            <a:r>
              <a:rPr lang="en-US" sz="1800" b="1" dirty="0" smtClean="0">
                <a:solidFill>
                  <a:srgbClr val="002060"/>
                </a:solidFill>
                <a:latin typeface="Consolas" panose="020B0609020204030204" pitchFamily="49" charset="0"/>
              </a:rPr>
              <a:t>use </a:t>
            </a:r>
            <a:r>
              <a:rPr lang="en-US" sz="1800" b="1" dirty="0">
                <a:solidFill>
                  <a:srgbClr val="002060"/>
                </a:solidFill>
                <a:latin typeface="Consolas" panose="020B0609020204030204" pitchFamily="49" charset="0"/>
              </a:rPr>
              <a:t>Illuminate\Support\Facades\Route</a:t>
            </a:r>
            <a:r>
              <a:rPr lang="en-US" sz="1800" b="1" dirty="0" smtClean="0">
                <a:solidFill>
                  <a:srgbClr val="002060"/>
                </a:solidFill>
                <a:latin typeface="Consolas" panose="020B0609020204030204" pitchFamily="49" charset="0"/>
              </a:rPr>
              <a:t>;</a:t>
            </a:r>
          </a:p>
          <a:p>
            <a:r>
              <a:rPr lang="en-US" sz="1800" dirty="0" smtClean="0">
                <a:solidFill>
                  <a:srgbClr val="92D050"/>
                </a:solidFill>
                <a:latin typeface="Consolas" panose="020B0609020204030204" pitchFamily="49" charset="0"/>
              </a:rPr>
              <a:t>//Link to the Controller</a:t>
            </a:r>
            <a:endParaRPr lang="en-US" sz="1800" dirty="0">
              <a:solidFill>
                <a:srgbClr val="92D050"/>
              </a:solidFill>
              <a:latin typeface="Consolas" panose="020B0609020204030204" pitchFamily="49" charset="0"/>
            </a:endParaRPr>
          </a:p>
          <a:p>
            <a:r>
              <a:rPr lang="en-US" sz="1800" b="1" dirty="0">
                <a:solidFill>
                  <a:srgbClr val="FF0000"/>
                </a:solidFill>
                <a:latin typeface="Consolas" panose="020B0609020204030204" pitchFamily="49" charset="0"/>
              </a:rPr>
              <a:t>use App\Http\Controllers\ProductsController;</a:t>
            </a:r>
          </a:p>
          <a:p>
            <a:r>
              <a:rPr lang="en-US" sz="1800" b="1" dirty="0" smtClean="0">
                <a:solidFill>
                  <a:srgbClr val="002060"/>
                </a:solidFill>
                <a:latin typeface="Consolas" panose="020B0609020204030204" pitchFamily="49" charset="0"/>
              </a:rPr>
              <a:t>/*</a:t>
            </a:r>
          </a:p>
          <a:p>
            <a:r>
              <a:rPr lang="en-US" sz="1800" b="1" dirty="0" smtClean="0">
                <a:solidFill>
                  <a:srgbClr val="002060"/>
                </a:solidFill>
                <a:latin typeface="Consolas" panose="020B0609020204030204" pitchFamily="49" charset="0"/>
              </a:rPr>
              <a:t>| Web Routes</a:t>
            </a:r>
          </a:p>
          <a:p>
            <a:r>
              <a:rPr lang="en-US" sz="1800" b="1" dirty="0" smtClean="0">
                <a:solidFill>
                  <a:srgbClr val="002060"/>
                </a:solidFill>
                <a:latin typeface="Consolas" panose="020B0609020204030204" pitchFamily="49" charset="0"/>
              </a:rPr>
              <a:t>|------------------------------------------------------*/</a:t>
            </a:r>
            <a:endParaRPr lang="en-US" sz="1800" b="1" dirty="0">
              <a:solidFill>
                <a:srgbClr val="002060"/>
              </a:solidFill>
              <a:latin typeface="Consolas" panose="020B0609020204030204" pitchFamily="49" charset="0"/>
            </a:endParaRPr>
          </a:p>
          <a:p>
            <a:r>
              <a:rPr lang="en-US" sz="1800" b="1" dirty="0" smtClean="0">
                <a:solidFill>
                  <a:srgbClr val="002060"/>
                </a:solidFill>
                <a:latin typeface="Consolas" panose="020B0609020204030204" pitchFamily="49" charset="0"/>
              </a:rPr>
              <a:t>Route</a:t>
            </a:r>
            <a:r>
              <a:rPr lang="en-US" sz="1800" b="1" dirty="0">
                <a:solidFill>
                  <a:srgbClr val="002060"/>
                </a:solidFill>
                <a:latin typeface="Consolas" panose="020B0609020204030204" pitchFamily="49" charset="0"/>
              </a:rPr>
              <a:t>::get('/', function () {</a:t>
            </a:r>
          </a:p>
          <a:p>
            <a:r>
              <a:rPr lang="en-US" sz="1800" b="1" dirty="0">
                <a:solidFill>
                  <a:srgbClr val="002060"/>
                </a:solidFill>
                <a:latin typeface="Consolas" panose="020B0609020204030204" pitchFamily="49" charset="0"/>
              </a:rPr>
              <a:t>    return view('home');</a:t>
            </a:r>
          </a:p>
          <a:p>
            <a:r>
              <a:rPr lang="en-US" sz="1800" b="1" dirty="0">
                <a:solidFill>
                  <a:srgbClr val="002060"/>
                </a:solidFill>
                <a:latin typeface="Consolas" panose="020B0609020204030204" pitchFamily="49" charset="0"/>
              </a:rPr>
              <a: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34</a:t>
            </a:fld>
            <a:endParaRPr lang="en-US"/>
          </a:p>
        </p:txBody>
      </p:sp>
      <p:sp>
        <p:nvSpPr>
          <p:cNvPr id="2" name="Rectangle 1"/>
          <p:cNvSpPr/>
          <p:nvPr/>
        </p:nvSpPr>
        <p:spPr>
          <a:xfrm>
            <a:off x="609600" y="718501"/>
            <a:ext cx="8077200" cy="1323439"/>
          </a:xfrm>
          <a:prstGeom prst="rect">
            <a:avLst/>
          </a:prstGeom>
        </p:spPr>
        <p:txBody>
          <a:bodyPr wrap="square">
            <a:spAutoFit/>
          </a:bodyPr>
          <a:lstStyle/>
          <a:p>
            <a:pPr algn="ctr"/>
            <a:r>
              <a:rPr lang="en-US" sz="4000" b="1" dirty="0" smtClean="0">
                <a:solidFill>
                  <a:srgbClr val="C00000"/>
                </a:solidFill>
                <a:latin typeface="+mj-lt"/>
              </a:rPr>
              <a:t>Step 2: Add the link to the Controller in the </a:t>
            </a:r>
            <a:r>
              <a:rPr lang="en-US" sz="4000" b="1" dirty="0" smtClean="0">
                <a:solidFill>
                  <a:srgbClr val="00B050"/>
                </a:solidFill>
                <a:latin typeface="+mj-lt"/>
              </a:rPr>
              <a:t>web.php</a:t>
            </a:r>
            <a:r>
              <a:rPr lang="en-US" sz="4000" b="1" dirty="0" smtClean="0">
                <a:solidFill>
                  <a:srgbClr val="C00000"/>
                </a:solidFill>
                <a:latin typeface="+mj-lt"/>
              </a:rPr>
              <a:t> File</a:t>
            </a:r>
            <a:endParaRPr lang="en-US" sz="4000" b="1" dirty="0">
              <a:solidFill>
                <a:srgbClr val="C00000"/>
              </a:solidFill>
              <a:latin typeface="+mj-lt"/>
            </a:endParaRPr>
          </a:p>
        </p:txBody>
      </p:sp>
    </p:spTree>
    <p:extLst>
      <p:ext uri="{BB962C8B-B14F-4D97-AF65-F5344CB8AC3E}">
        <p14:creationId xmlns:p14="http://schemas.microsoft.com/office/powerpoint/2010/main" val="17936588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r>
              <a:rPr lang="en-US" sz="1800" b="1" dirty="0">
                <a:solidFill>
                  <a:srgbClr val="002060"/>
                </a:solidFill>
                <a:latin typeface="Consolas" panose="020B0609020204030204" pitchFamily="49" charset="0"/>
              </a:rPr>
              <a:t>&lt;?php</a:t>
            </a:r>
          </a:p>
          <a:p>
            <a:r>
              <a:rPr lang="en-US" sz="1800" b="1" dirty="0" smtClean="0">
                <a:solidFill>
                  <a:srgbClr val="002060"/>
                </a:solidFill>
                <a:latin typeface="Consolas" panose="020B0609020204030204" pitchFamily="49" charset="0"/>
              </a:rPr>
              <a:t>use </a:t>
            </a:r>
            <a:r>
              <a:rPr lang="en-US" sz="1800" b="1" dirty="0">
                <a:solidFill>
                  <a:srgbClr val="002060"/>
                </a:solidFill>
                <a:latin typeface="Consolas" panose="020B0609020204030204" pitchFamily="49" charset="0"/>
              </a:rPr>
              <a:t>Illuminate\Support\Facades\Route</a:t>
            </a:r>
            <a:r>
              <a:rPr lang="en-US" sz="1800" b="1" dirty="0" smtClean="0">
                <a:solidFill>
                  <a:srgbClr val="002060"/>
                </a:solidFill>
                <a:latin typeface="Consolas" panose="020B0609020204030204" pitchFamily="49" charset="0"/>
              </a:rPr>
              <a:t>;</a:t>
            </a:r>
          </a:p>
          <a:p>
            <a:r>
              <a:rPr lang="en-US" sz="1800" dirty="0" smtClean="0">
                <a:solidFill>
                  <a:srgbClr val="92D050"/>
                </a:solidFill>
                <a:latin typeface="Consolas" panose="020B0609020204030204" pitchFamily="49" charset="0"/>
              </a:rPr>
              <a:t>//Link to the Controller</a:t>
            </a:r>
            <a:endParaRPr lang="en-US" sz="1800" dirty="0">
              <a:solidFill>
                <a:srgbClr val="92D050"/>
              </a:solidFill>
              <a:latin typeface="Consolas" panose="020B0609020204030204" pitchFamily="49" charset="0"/>
            </a:endParaRPr>
          </a:p>
          <a:p>
            <a:r>
              <a:rPr lang="en-US" sz="1800" b="1" dirty="0">
                <a:solidFill>
                  <a:srgbClr val="FF0000"/>
                </a:solidFill>
                <a:latin typeface="Consolas" panose="020B0609020204030204" pitchFamily="49" charset="0"/>
              </a:rPr>
              <a:t>use App\Http\Controllers\ProductsController;</a:t>
            </a:r>
          </a:p>
          <a:p>
            <a:r>
              <a:rPr lang="en-US" sz="1800" b="1" dirty="0" smtClean="0">
                <a:solidFill>
                  <a:srgbClr val="002060"/>
                </a:solidFill>
                <a:latin typeface="Consolas" panose="020B0609020204030204" pitchFamily="49" charset="0"/>
              </a:rPr>
              <a:t>/*</a:t>
            </a:r>
          </a:p>
          <a:p>
            <a:r>
              <a:rPr lang="en-US" sz="1800" b="1" dirty="0" smtClean="0">
                <a:solidFill>
                  <a:srgbClr val="002060"/>
                </a:solidFill>
                <a:latin typeface="Consolas" panose="020B0609020204030204" pitchFamily="49" charset="0"/>
              </a:rPr>
              <a:t>| Web Routes</a:t>
            </a:r>
          </a:p>
          <a:p>
            <a:r>
              <a:rPr lang="en-US" sz="1800" b="1" dirty="0" smtClean="0">
                <a:solidFill>
                  <a:srgbClr val="002060"/>
                </a:solidFill>
                <a:latin typeface="Consolas" panose="020B0609020204030204" pitchFamily="49" charset="0"/>
              </a:rPr>
              <a:t>|------------------------------------------------------*/</a:t>
            </a:r>
          </a:p>
          <a:p>
            <a:endParaRPr lang="en-US" sz="1800" b="1" dirty="0">
              <a:solidFill>
                <a:srgbClr val="002060"/>
              </a:solidFill>
              <a:latin typeface="Consolas" panose="020B0609020204030204" pitchFamily="49" charset="0"/>
            </a:endParaRPr>
          </a:p>
          <a:p>
            <a:r>
              <a:rPr lang="en-US" sz="1600" b="1" dirty="0">
                <a:solidFill>
                  <a:srgbClr val="002060"/>
                </a:solidFill>
                <a:latin typeface="Consolas" panose="020B0609020204030204" pitchFamily="49" charset="0"/>
              </a:rPr>
              <a:t>Route::get('/products', [ProductsController::class, 'index']);</a:t>
            </a:r>
            <a:endParaRPr lang="en-US" sz="1600" b="1" dirty="0">
              <a:solidFill>
                <a:srgbClr val="002060"/>
              </a:solidFill>
              <a:effectLst/>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35</a:t>
            </a:fld>
            <a:endParaRPr lang="en-US"/>
          </a:p>
        </p:txBody>
      </p:sp>
      <p:sp>
        <p:nvSpPr>
          <p:cNvPr id="2" name="Rectangle 1"/>
          <p:cNvSpPr/>
          <p:nvPr/>
        </p:nvSpPr>
        <p:spPr>
          <a:xfrm>
            <a:off x="609600" y="718501"/>
            <a:ext cx="8077200" cy="1323439"/>
          </a:xfrm>
          <a:prstGeom prst="rect">
            <a:avLst/>
          </a:prstGeom>
        </p:spPr>
        <p:txBody>
          <a:bodyPr wrap="square">
            <a:spAutoFit/>
          </a:bodyPr>
          <a:lstStyle/>
          <a:p>
            <a:pPr algn="ctr"/>
            <a:r>
              <a:rPr lang="en-US" sz="4000" b="1" dirty="0" smtClean="0">
                <a:solidFill>
                  <a:srgbClr val="C00000"/>
                </a:solidFill>
                <a:latin typeface="+mj-lt"/>
              </a:rPr>
              <a:t>Step 3: Rewrite the Code in </a:t>
            </a:r>
            <a:r>
              <a:rPr lang="en-US" sz="4000" b="1" dirty="0" smtClean="0">
                <a:solidFill>
                  <a:srgbClr val="00B050"/>
                </a:solidFill>
                <a:latin typeface="+mj-lt"/>
              </a:rPr>
              <a:t>web.php</a:t>
            </a:r>
            <a:r>
              <a:rPr lang="en-US" sz="4000" b="1" dirty="0" smtClean="0">
                <a:solidFill>
                  <a:srgbClr val="C00000"/>
                </a:solidFill>
                <a:latin typeface="+mj-lt"/>
              </a:rPr>
              <a:t> File as shown</a:t>
            </a:r>
            <a:endParaRPr lang="en-US" sz="4000" b="1" dirty="0">
              <a:solidFill>
                <a:srgbClr val="C00000"/>
              </a:solidFill>
              <a:latin typeface="+mj-lt"/>
            </a:endParaRPr>
          </a:p>
        </p:txBody>
      </p:sp>
    </p:spTree>
    <p:extLst>
      <p:ext uri="{BB962C8B-B14F-4D97-AF65-F5344CB8AC3E}">
        <p14:creationId xmlns:p14="http://schemas.microsoft.com/office/powerpoint/2010/main" val="39849643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r>
              <a:rPr lang="en-US" sz="1800" b="1" dirty="0">
                <a:solidFill>
                  <a:srgbClr val="002060"/>
                </a:solidFill>
                <a:latin typeface="Consolas" panose="020B0609020204030204" pitchFamily="49" charset="0"/>
              </a:rPr>
              <a:t>&lt;?php</a:t>
            </a:r>
          </a:p>
          <a:p>
            <a:endParaRPr lang="en-US" sz="1800" b="1" dirty="0">
              <a:solidFill>
                <a:srgbClr val="002060"/>
              </a:solidFill>
              <a:latin typeface="Consolas" panose="020B0609020204030204" pitchFamily="49" charset="0"/>
            </a:endParaRPr>
          </a:p>
          <a:p>
            <a:r>
              <a:rPr lang="en-US" sz="1800" b="1" dirty="0">
                <a:solidFill>
                  <a:srgbClr val="002060"/>
                </a:solidFill>
                <a:latin typeface="Consolas" panose="020B0609020204030204" pitchFamily="49" charset="0"/>
              </a:rPr>
              <a:t>namespace App\Http\Controllers;</a:t>
            </a:r>
          </a:p>
          <a:p>
            <a:r>
              <a:rPr lang="en-US" sz="1800" b="1" dirty="0" smtClean="0">
                <a:solidFill>
                  <a:srgbClr val="002060"/>
                </a:solidFill>
                <a:latin typeface="Consolas" panose="020B0609020204030204" pitchFamily="49" charset="0"/>
              </a:rPr>
              <a:t>use </a:t>
            </a:r>
            <a:r>
              <a:rPr lang="en-US" sz="1800" b="1" dirty="0">
                <a:solidFill>
                  <a:srgbClr val="002060"/>
                </a:solidFill>
                <a:latin typeface="Consolas" panose="020B0609020204030204" pitchFamily="49" charset="0"/>
              </a:rPr>
              <a:t>Illuminate\Http\Request</a:t>
            </a:r>
            <a:r>
              <a:rPr lang="en-US" sz="1800" b="1" dirty="0" smtClean="0">
                <a:solidFill>
                  <a:srgbClr val="002060"/>
                </a:solidFill>
                <a:latin typeface="Consolas" panose="020B0609020204030204" pitchFamily="49" charset="0"/>
              </a:rPr>
              <a:t>;</a:t>
            </a:r>
          </a:p>
          <a:p>
            <a:pPr marL="0" indent="0">
              <a:buNone/>
            </a:pPr>
            <a:endParaRPr lang="en-US" sz="1800" b="1" dirty="0">
              <a:solidFill>
                <a:srgbClr val="002060"/>
              </a:solidFill>
              <a:latin typeface="Consolas" panose="020B0609020204030204" pitchFamily="49" charset="0"/>
            </a:endParaRPr>
          </a:p>
          <a:p>
            <a:r>
              <a:rPr lang="en-US" sz="1800" b="1" dirty="0" smtClean="0">
                <a:solidFill>
                  <a:srgbClr val="002060"/>
                </a:solidFill>
                <a:latin typeface="Consolas" panose="020B0609020204030204" pitchFamily="49" charset="0"/>
              </a:rPr>
              <a:t>class </a:t>
            </a:r>
            <a:r>
              <a:rPr lang="en-US" sz="1800" b="1" dirty="0">
                <a:solidFill>
                  <a:srgbClr val="002060"/>
                </a:solidFill>
                <a:latin typeface="Consolas" panose="020B0609020204030204" pitchFamily="49" charset="0"/>
              </a:rPr>
              <a:t>ProductsController extends Controller</a:t>
            </a:r>
          </a:p>
          <a:p>
            <a:r>
              <a:rPr lang="en-US" sz="1800" b="1" dirty="0">
                <a:solidFill>
                  <a:srgbClr val="002060"/>
                </a:solidFill>
                <a:latin typeface="Consolas" panose="020B0609020204030204" pitchFamily="49" charset="0"/>
              </a:rPr>
              <a:t>{</a:t>
            </a:r>
          </a:p>
          <a:p>
            <a:r>
              <a:rPr lang="en-US" sz="1800" b="1" dirty="0">
                <a:solidFill>
                  <a:srgbClr val="002060"/>
                </a:solidFill>
                <a:latin typeface="Consolas" panose="020B0609020204030204" pitchFamily="49" charset="0"/>
              </a:rPr>
              <a:t>    </a:t>
            </a:r>
            <a:r>
              <a:rPr lang="en-US" sz="1800" b="1" dirty="0">
                <a:solidFill>
                  <a:srgbClr val="FF0000"/>
                </a:solidFill>
                <a:latin typeface="Consolas" panose="020B0609020204030204" pitchFamily="49" charset="0"/>
              </a:rPr>
              <a:t>public function index()</a:t>
            </a:r>
          </a:p>
          <a:p>
            <a:r>
              <a:rPr lang="en-US" sz="1800" b="1" dirty="0">
                <a:solidFill>
                  <a:srgbClr val="002060"/>
                </a:solidFill>
                <a:latin typeface="Consolas" panose="020B0609020204030204" pitchFamily="49" charset="0"/>
              </a:rPr>
              <a:t>    return view();</a:t>
            </a:r>
          </a:p>
          <a:p>
            <a:r>
              <a:rPr lang="en-US" sz="1800" b="1" dirty="0">
                <a:solidFill>
                  <a:srgbClr val="002060"/>
                </a:solidFill>
                <a:latin typeface="Consolas" panose="020B0609020204030204" pitchFamily="49" charset="0"/>
              </a:rPr>
              <a: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36</a:t>
            </a:fld>
            <a:endParaRPr lang="en-US"/>
          </a:p>
        </p:txBody>
      </p:sp>
      <p:sp>
        <p:nvSpPr>
          <p:cNvPr id="2" name="Rectangle 1"/>
          <p:cNvSpPr/>
          <p:nvPr/>
        </p:nvSpPr>
        <p:spPr>
          <a:xfrm>
            <a:off x="609600" y="718501"/>
            <a:ext cx="8077200" cy="1323439"/>
          </a:xfrm>
          <a:prstGeom prst="rect">
            <a:avLst/>
          </a:prstGeom>
        </p:spPr>
        <p:txBody>
          <a:bodyPr wrap="square">
            <a:spAutoFit/>
          </a:bodyPr>
          <a:lstStyle/>
          <a:p>
            <a:pPr algn="ctr"/>
            <a:r>
              <a:rPr lang="en-US" sz="4000" b="1" dirty="0" smtClean="0">
                <a:solidFill>
                  <a:srgbClr val="C00000"/>
                </a:solidFill>
                <a:latin typeface="+mj-lt"/>
              </a:rPr>
              <a:t>Step 4: add the </a:t>
            </a:r>
            <a:r>
              <a:rPr lang="en-US" sz="4000" b="1" dirty="0" smtClean="0">
                <a:solidFill>
                  <a:srgbClr val="0070C0"/>
                </a:solidFill>
                <a:latin typeface="+mj-lt"/>
              </a:rPr>
              <a:t>function "index” </a:t>
            </a:r>
            <a:r>
              <a:rPr lang="en-US" sz="4000" b="1" dirty="0" smtClean="0">
                <a:solidFill>
                  <a:srgbClr val="C00000"/>
                </a:solidFill>
                <a:latin typeface="+mj-lt"/>
              </a:rPr>
              <a:t>to the </a:t>
            </a:r>
            <a:r>
              <a:rPr lang="en-US" sz="4000" b="1" dirty="0" smtClean="0">
                <a:solidFill>
                  <a:srgbClr val="00B050"/>
                </a:solidFill>
                <a:latin typeface="+mj-lt"/>
              </a:rPr>
              <a:t>ProductsController</a:t>
            </a:r>
            <a:endParaRPr lang="en-US" sz="4000" b="1" dirty="0">
              <a:solidFill>
                <a:srgbClr val="00B050"/>
              </a:solidFill>
              <a:latin typeface="+mj-lt"/>
            </a:endParaRPr>
          </a:p>
        </p:txBody>
      </p:sp>
    </p:spTree>
    <p:extLst>
      <p:ext uri="{BB962C8B-B14F-4D97-AF65-F5344CB8AC3E}">
        <p14:creationId xmlns:p14="http://schemas.microsoft.com/office/powerpoint/2010/main" val="8274999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37</a:t>
            </a:fld>
            <a:endParaRPr lang="en-US"/>
          </a:p>
        </p:txBody>
      </p:sp>
      <p:sp>
        <p:nvSpPr>
          <p:cNvPr id="2" name="Rectangle 1"/>
          <p:cNvSpPr/>
          <p:nvPr/>
        </p:nvSpPr>
        <p:spPr>
          <a:xfrm>
            <a:off x="609600" y="718501"/>
            <a:ext cx="8077200" cy="1323439"/>
          </a:xfrm>
          <a:prstGeom prst="rect">
            <a:avLst/>
          </a:prstGeom>
        </p:spPr>
        <p:txBody>
          <a:bodyPr wrap="square">
            <a:spAutoFit/>
          </a:bodyPr>
          <a:lstStyle/>
          <a:p>
            <a:pPr algn="ctr"/>
            <a:r>
              <a:rPr lang="en-US" sz="4000" b="1" dirty="0" smtClean="0">
                <a:solidFill>
                  <a:srgbClr val="0070C0"/>
                </a:solidFill>
                <a:latin typeface="+mj-lt"/>
              </a:rPr>
              <a:t>Step 5: Add the products Folder to the views Directory</a:t>
            </a:r>
            <a:endParaRPr lang="en-US" sz="4000" b="1" dirty="0">
              <a:solidFill>
                <a:srgbClr val="0070C0"/>
              </a:solidFill>
              <a:latin typeface="+mj-lt"/>
            </a:endParaRPr>
          </a:p>
        </p:txBody>
      </p:sp>
      <p:pic>
        <p:nvPicPr>
          <p:cNvPr id="4" name="Picture 3"/>
          <p:cNvPicPr>
            <a:picLocks noChangeAspect="1"/>
          </p:cNvPicPr>
          <p:nvPr/>
        </p:nvPicPr>
        <p:blipFill>
          <a:blip r:embed="rId2"/>
          <a:stretch>
            <a:fillRect/>
          </a:stretch>
        </p:blipFill>
        <p:spPr>
          <a:xfrm>
            <a:off x="1371600" y="2590800"/>
            <a:ext cx="2514600" cy="2376435"/>
          </a:xfrm>
          <a:prstGeom prst="rect">
            <a:avLst/>
          </a:prstGeom>
        </p:spPr>
      </p:pic>
      <p:pic>
        <p:nvPicPr>
          <p:cNvPr id="6" name="Picture 5"/>
          <p:cNvPicPr>
            <a:picLocks noChangeAspect="1"/>
          </p:cNvPicPr>
          <p:nvPr/>
        </p:nvPicPr>
        <p:blipFill>
          <a:blip r:embed="rId3"/>
          <a:stretch>
            <a:fillRect/>
          </a:stretch>
        </p:blipFill>
        <p:spPr>
          <a:xfrm>
            <a:off x="5410200" y="3962400"/>
            <a:ext cx="2381250" cy="1200150"/>
          </a:xfrm>
          <a:prstGeom prst="rect">
            <a:avLst/>
          </a:prstGeom>
        </p:spPr>
      </p:pic>
      <p:sp>
        <p:nvSpPr>
          <p:cNvPr id="7" name="Rectangle 6"/>
          <p:cNvSpPr/>
          <p:nvPr/>
        </p:nvSpPr>
        <p:spPr>
          <a:xfrm>
            <a:off x="4419600" y="3180834"/>
            <a:ext cx="4572000" cy="369332"/>
          </a:xfrm>
          <a:prstGeom prst="rect">
            <a:avLst/>
          </a:prstGeom>
        </p:spPr>
        <p:txBody>
          <a:bodyPr>
            <a:spAutoFit/>
          </a:bodyPr>
          <a:lstStyle/>
          <a:p>
            <a:r>
              <a:rPr lang="en-US" dirty="0" smtClean="0"/>
              <a:t>Add a new File:index.blade.php in products</a:t>
            </a:r>
            <a:endParaRPr lang="en-US" dirty="0"/>
          </a:p>
        </p:txBody>
      </p:sp>
    </p:spTree>
    <p:extLst>
      <p:ext uri="{BB962C8B-B14F-4D97-AF65-F5344CB8AC3E}">
        <p14:creationId xmlns:p14="http://schemas.microsoft.com/office/powerpoint/2010/main" val="41621233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r>
              <a:rPr lang="en-US" sz="1800" b="1" dirty="0">
                <a:solidFill>
                  <a:srgbClr val="002060"/>
                </a:solidFill>
                <a:latin typeface="Consolas" panose="020B0609020204030204" pitchFamily="49" charset="0"/>
              </a:rPr>
              <a:t>&lt;!DOCTYPE html&gt;</a:t>
            </a:r>
          </a:p>
          <a:p>
            <a:r>
              <a:rPr lang="en-US" sz="1800" b="1" dirty="0">
                <a:solidFill>
                  <a:srgbClr val="002060"/>
                </a:solidFill>
                <a:latin typeface="Consolas" panose="020B0609020204030204" pitchFamily="49" charset="0"/>
              </a:rPr>
              <a:t>&lt;html&gt;</a:t>
            </a:r>
          </a:p>
          <a:p>
            <a:r>
              <a:rPr lang="en-US" sz="1800" b="1" dirty="0">
                <a:solidFill>
                  <a:srgbClr val="002060"/>
                </a:solidFill>
                <a:latin typeface="Consolas" panose="020B0609020204030204" pitchFamily="49" charset="0"/>
              </a:rPr>
              <a:t>&lt;body&gt;</a:t>
            </a:r>
          </a:p>
          <a:p>
            <a:endParaRPr lang="en-US" sz="1800" b="1" dirty="0">
              <a:solidFill>
                <a:srgbClr val="002060"/>
              </a:solidFill>
              <a:latin typeface="Consolas" panose="020B0609020204030204" pitchFamily="49" charset="0"/>
            </a:endParaRPr>
          </a:p>
          <a:p>
            <a:r>
              <a:rPr lang="en-US" sz="1800" b="1" dirty="0">
                <a:solidFill>
                  <a:srgbClr val="002060"/>
                </a:solidFill>
                <a:latin typeface="Consolas" panose="020B0609020204030204" pitchFamily="49" charset="0"/>
              </a:rPr>
              <a:t>&lt;h1&gt;products&lt;/h1&gt;</a:t>
            </a:r>
          </a:p>
          <a:p>
            <a:r>
              <a:rPr lang="en-US" sz="1800" b="1" dirty="0">
                <a:solidFill>
                  <a:srgbClr val="002060"/>
                </a:solidFill>
                <a:latin typeface="Consolas" panose="020B0609020204030204" pitchFamily="49" charset="0"/>
              </a:rPr>
              <a:t>&lt;p&gt;My Products.&lt;/p&gt;</a:t>
            </a:r>
          </a:p>
          <a:p>
            <a:endParaRPr lang="en-US" sz="1800" b="1" dirty="0">
              <a:solidFill>
                <a:srgbClr val="002060"/>
              </a:solidFill>
              <a:latin typeface="Consolas" panose="020B0609020204030204" pitchFamily="49" charset="0"/>
            </a:endParaRPr>
          </a:p>
          <a:p>
            <a:r>
              <a:rPr lang="en-US" sz="1800" b="1" dirty="0">
                <a:solidFill>
                  <a:srgbClr val="002060"/>
                </a:solidFill>
                <a:latin typeface="Consolas" panose="020B0609020204030204" pitchFamily="49" charset="0"/>
              </a:rPr>
              <a:t>&lt;/body&gt;</a:t>
            </a:r>
          </a:p>
          <a:p>
            <a:r>
              <a:rPr lang="en-US" sz="1800" b="1" dirty="0">
                <a:solidFill>
                  <a:srgbClr val="002060"/>
                </a:solidFill>
                <a:latin typeface="Consolas" panose="020B0609020204030204" pitchFamily="49" charset="0"/>
              </a:rPr>
              <a:t>&lt;/html&gt;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38</a:t>
            </a:fld>
            <a:endParaRPr lang="en-US"/>
          </a:p>
        </p:txBody>
      </p:sp>
      <p:sp>
        <p:nvSpPr>
          <p:cNvPr id="2" name="Rectangle 1"/>
          <p:cNvSpPr/>
          <p:nvPr/>
        </p:nvSpPr>
        <p:spPr>
          <a:xfrm>
            <a:off x="609600" y="718501"/>
            <a:ext cx="8077200" cy="1323439"/>
          </a:xfrm>
          <a:prstGeom prst="rect">
            <a:avLst/>
          </a:prstGeom>
        </p:spPr>
        <p:txBody>
          <a:bodyPr wrap="square">
            <a:spAutoFit/>
          </a:bodyPr>
          <a:lstStyle/>
          <a:p>
            <a:pPr algn="ctr"/>
            <a:r>
              <a:rPr lang="en-US" sz="4000" b="1" dirty="0" smtClean="0">
                <a:solidFill>
                  <a:srgbClr val="0070C0"/>
                </a:solidFill>
                <a:latin typeface="+mj-lt"/>
              </a:rPr>
              <a:t>Step 6: Create index File in products Directory</a:t>
            </a:r>
            <a:endParaRPr lang="en-US" sz="4000" b="1" dirty="0">
              <a:solidFill>
                <a:srgbClr val="0070C0"/>
              </a:solidFill>
              <a:latin typeface="+mj-lt"/>
            </a:endParaRPr>
          </a:p>
        </p:txBody>
      </p:sp>
    </p:spTree>
    <p:extLst>
      <p:ext uri="{BB962C8B-B14F-4D97-AF65-F5344CB8AC3E}">
        <p14:creationId xmlns:p14="http://schemas.microsoft.com/office/powerpoint/2010/main" val="14546393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lnSpcReduction="10000"/>
          </a:bodyPr>
          <a:lstStyle/>
          <a:p>
            <a:r>
              <a:rPr lang="en-US" sz="1800" b="1" dirty="0">
                <a:solidFill>
                  <a:srgbClr val="002060"/>
                </a:solidFill>
                <a:latin typeface="Consolas" panose="020B0609020204030204" pitchFamily="49" charset="0"/>
              </a:rPr>
              <a:t>&lt;?php</a:t>
            </a:r>
          </a:p>
          <a:p>
            <a:endParaRPr lang="en-US" sz="1800" b="1" dirty="0">
              <a:solidFill>
                <a:srgbClr val="002060"/>
              </a:solidFill>
              <a:latin typeface="Consolas" panose="020B0609020204030204" pitchFamily="49" charset="0"/>
            </a:endParaRPr>
          </a:p>
          <a:p>
            <a:r>
              <a:rPr lang="en-US" sz="1800" b="1" dirty="0">
                <a:solidFill>
                  <a:srgbClr val="002060"/>
                </a:solidFill>
                <a:latin typeface="Consolas" panose="020B0609020204030204" pitchFamily="49" charset="0"/>
              </a:rPr>
              <a:t>namespace App\Http\Controllers;</a:t>
            </a:r>
          </a:p>
          <a:p>
            <a:endParaRPr lang="en-US" sz="1800" b="1" dirty="0">
              <a:solidFill>
                <a:srgbClr val="002060"/>
              </a:solidFill>
              <a:latin typeface="Consolas" panose="020B0609020204030204" pitchFamily="49" charset="0"/>
            </a:endParaRPr>
          </a:p>
          <a:p>
            <a:r>
              <a:rPr lang="en-US" sz="1800" b="1" dirty="0">
                <a:solidFill>
                  <a:srgbClr val="002060"/>
                </a:solidFill>
                <a:latin typeface="Consolas" panose="020B0609020204030204" pitchFamily="49" charset="0"/>
              </a:rPr>
              <a:t>use Illuminate\Http\Request;</a:t>
            </a:r>
          </a:p>
          <a:p>
            <a:endParaRPr lang="en-US" sz="1800" b="1" dirty="0">
              <a:solidFill>
                <a:srgbClr val="002060"/>
              </a:solidFill>
              <a:latin typeface="Consolas" panose="020B0609020204030204" pitchFamily="49" charset="0"/>
            </a:endParaRPr>
          </a:p>
          <a:p>
            <a:r>
              <a:rPr lang="en-US" sz="1800" b="1" dirty="0">
                <a:solidFill>
                  <a:srgbClr val="002060"/>
                </a:solidFill>
                <a:latin typeface="Consolas" panose="020B0609020204030204" pitchFamily="49" charset="0"/>
              </a:rPr>
              <a:t>class ProductsController extends Controller</a:t>
            </a:r>
          </a:p>
          <a:p>
            <a:r>
              <a:rPr lang="en-US" sz="1800" b="1" dirty="0">
                <a:solidFill>
                  <a:srgbClr val="002060"/>
                </a:solidFill>
                <a:latin typeface="Consolas" panose="020B0609020204030204" pitchFamily="49" charset="0"/>
              </a:rPr>
              <a:t>{</a:t>
            </a:r>
          </a:p>
          <a:p>
            <a:r>
              <a:rPr lang="en-US" sz="1800" b="1" dirty="0">
                <a:solidFill>
                  <a:srgbClr val="002060"/>
                </a:solidFill>
                <a:latin typeface="Consolas" panose="020B0609020204030204" pitchFamily="49" charset="0"/>
              </a:rPr>
              <a:t>    public function index(){</a:t>
            </a:r>
          </a:p>
          <a:p>
            <a:r>
              <a:rPr lang="en-US" sz="1800" b="1" dirty="0">
                <a:solidFill>
                  <a:srgbClr val="002060"/>
                </a:solidFill>
                <a:latin typeface="Consolas" panose="020B0609020204030204" pitchFamily="49" charset="0"/>
              </a:rPr>
              <a:t>    return view('</a:t>
            </a:r>
            <a:r>
              <a:rPr lang="en-US" sz="1800" b="1" dirty="0" err="1">
                <a:solidFill>
                  <a:srgbClr val="002060"/>
                </a:solidFill>
                <a:latin typeface="Consolas" panose="020B0609020204030204" pitchFamily="49" charset="0"/>
              </a:rPr>
              <a:t>products.index</a:t>
            </a:r>
            <a:r>
              <a:rPr lang="en-US" sz="1800" b="1" dirty="0">
                <a:solidFill>
                  <a:srgbClr val="002060"/>
                </a:solidFill>
                <a:latin typeface="Consolas" panose="020B0609020204030204" pitchFamily="49" charset="0"/>
              </a:rPr>
              <a:t>');</a:t>
            </a:r>
          </a:p>
          <a:p>
            <a:r>
              <a:rPr lang="en-US" sz="1800" b="1" dirty="0">
                <a:solidFill>
                  <a:srgbClr val="002060"/>
                </a:solidFill>
                <a:latin typeface="Consolas" panose="020B0609020204030204" pitchFamily="49" charset="0"/>
              </a:rPr>
              <a:t>}</a:t>
            </a:r>
          </a:p>
          <a:p>
            <a:endParaRPr lang="en-US" sz="1800" b="1" dirty="0">
              <a:solidFill>
                <a:srgbClr val="002060"/>
              </a:solidFill>
              <a:latin typeface="Consolas" panose="020B0609020204030204" pitchFamily="49" charset="0"/>
            </a:endParaRPr>
          </a:p>
          <a:p>
            <a:r>
              <a:rPr lang="en-US" sz="1800" b="1" dirty="0">
                <a:solidFill>
                  <a:srgbClr val="002060"/>
                </a:solidFill>
                <a:latin typeface="Consolas" panose="020B0609020204030204" pitchFamily="49" charset="0"/>
              </a:rPr>
              <a: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39</a:t>
            </a:fld>
            <a:endParaRPr lang="en-US"/>
          </a:p>
        </p:txBody>
      </p:sp>
      <p:sp>
        <p:nvSpPr>
          <p:cNvPr id="2" name="Rectangle 1"/>
          <p:cNvSpPr/>
          <p:nvPr/>
        </p:nvSpPr>
        <p:spPr>
          <a:xfrm>
            <a:off x="609600" y="718501"/>
            <a:ext cx="8077200" cy="1323439"/>
          </a:xfrm>
          <a:prstGeom prst="rect">
            <a:avLst/>
          </a:prstGeom>
        </p:spPr>
        <p:txBody>
          <a:bodyPr wrap="square">
            <a:spAutoFit/>
          </a:bodyPr>
          <a:lstStyle/>
          <a:p>
            <a:pPr algn="ctr"/>
            <a:r>
              <a:rPr lang="en-US" sz="4000" b="1" dirty="0" smtClean="0">
                <a:solidFill>
                  <a:srgbClr val="0070C0"/>
                </a:solidFill>
                <a:latin typeface="+mj-lt"/>
              </a:rPr>
              <a:t>Step 7: Edit the ProductsController as Shown</a:t>
            </a:r>
            <a:endParaRPr lang="en-US" sz="4000" b="1" dirty="0">
              <a:solidFill>
                <a:srgbClr val="0070C0"/>
              </a:solidFill>
              <a:latin typeface="+mj-lt"/>
            </a:endParaRPr>
          </a:p>
        </p:txBody>
      </p:sp>
    </p:spTree>
    <p:extLst>
      <p:ext uri="{BB962C8B-B14F-4D97-AF65-F5344CB8AC3E}">
        <p14:creationId xmlns:p14="http://schemas.microsoft.com/office/powerpoint/2010/main" val="3244832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951038"/>
            <a:ext cx="7772400" cy="4405313"/>
          </a:xfrm>
        </p:spPr>
        <p:txBody>
          <a:bodyPr>
            <a:normAutofit/>
          </a:bodyPr>
          <a:lstStyle/>
          <a:p>
            <a:pPr algn="just"/>
            <a:r>
              <a:rPr lang="en-US" sz="2000" dirty="0" smtClean="0">
                <a:solidFill>
                  <a:srgbClr val="002060"/>
                </a:solidFill>
                <a:latin typeface="+mj-lt"/>
              </a:rPr>
              <a:t>We </a:t>
            </a:r>
            <a:r>
              <a:rPr lang="en-US" sz="2000" dirty="0">
                <a:solidFill>
                  <a:srgbClr val="002060"/>
                </a:solidFill>
                <a:latin typeface="+mj-lt"/>
              </a:rPr>
              <a:t>will start by defining the routes in routes/</a:t>
            </a:r>
            <a:r>
              <a:rPr lang="en-US" sz="2000" dirty="0" err="1">
                <a:solidFill>
                  <a:srgbClr val="002060"/>
                </a:solidFill>
                <a:latin typeface="+mj-lt"/>
              </a:rPr>
              <a:t>web.api</a:t>
            </a:r>
            <a:r>
              <a:rPr lang="en-US" sz="2000" dirty="0">
                <a:solidFill>
                  <a:srgbClr val="002060"/>
                </a:solidFill>
                <a:latin typeface="+mj-lt"/>
              </a:rPr>
              <a:t> file</a:t>
            </a:r>
            <a:r>
              <a:rPr lang="en-US" sz="2000" dirty="0" smtClean="0">
                <a:solidFill>
                  <a:srgbClr val="002060"/>
                </a:solidFill>
                <a:latin typeface="+mj-lt"/>
              </a:rPr>
              <a:t>.</a:t>
            </a:r>
          </a:p>
          <a:p>
            <a:pPr algn="just"/>
            <a:r>
              <a:rPr lang="en-US" sz="2000" dirty="0" smtClean="0">
                <a:solidFill>
                  <a:srgbClr val="002060"/>
                </a:solidFill>
                <a:latin typeface="+mj-lt"/>
              </a:rPr>
              <a:t> </a:t>
            </a:r>
            <a:r>
              <a:rPr lang="en-US" sz="2000" dirty="0">
                <a:solidFill>
                  <a:srgbClr val="002060"/>
                </a:solidFill>
                <a:latin typeface="+mj-lt"/>
              </a:rPr>
              <a:t>The routes defined in the routes/</a:t>
            </a:r>
            <a:r>
              <a:rPr lang="en-US" sz="2000" dirty="0" err="1">
                <a:solidFill>
                  <a:srgbClr val="002060"/>
                </a:solidFill>
                <a:latin typeface="+mj-lt"/>
              </a:rPr>
              <a:t>web.php</a:t>
            </a:r>
            <a:r>
              <a:rPr lang="en-US" sz="2000" dirty="0">
                <a:solidFill>
                  <a:srgbClr val="002060"/>
                </a:solidFill>
                <a:latin typeface="+mj-lt"/>
              </a:rPr>
              <a:t> can be accessed by entering the defined URL to the browser</a:t>
            </a:r>
            <a:r>
              <a:rPr lang="en-US" sz="2000" dirty="0" smtClean="0">
                <a:solidFill>
                  <a:srgbClr val="002060"/>
                </a:solidFill>
                <a:latin typeface="+mj-lt"/>
              </a:rPr>
              <a:t>.</a:t>
            </a:r>
          </a:p>
          <a:p>
            <a:pPr algn="just"/>
            <a:r>
              <a:rPr lang="en-US" sz="2000" dirty="0" smtClean="0">
                <a:solidFill>
                  <a:srgbClr val="002060"/>
                </a:solidFill>
                <a:latin typeface="+mj-lt"/>
              </a:rPr>
              <a:t> </a:t>
            </a:r>
            <a:r>
              <a:rPr lang="en-US" sz="2000" dirty="0">
                <a:solidFill>
                  <a:srgbClr val="002060"/>
                </a:solidFill>
                <a:latin typeface="+mj-lt"/>
              </a:rPr>
              <a:t>Let's understand this through an example.</a:t>
            </a:r>
            <a:endParaRPr lang="en-US" sz="2000" b="0" dirty="0">
              <a:solidFill>
                <a:srgbClr val="002060"/>
              </a:solidFill>
              <a:effectLst/>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a:solidFill>
                  <a:srgbClr val="0070C0"/>
                </a:solidFill>
                <a:latin typeface="+mj-lt"/>
              </a:rPr>
              <a:t>Default Route </a:t>
            </a:r>
            <a:r>
              <a:rPr lang="en-US" sz="4400" b="1" dirty="0" smtClean="0">
                <a:solidFill>
                  <a:srgbClr val="0070C0"/>
                </a:solidFill>
                <a:latin typeface="+mj-lt"/>
              </a:rPr>
              <a:t>files(cont.)</a:t>
            </a:r>
            <a:endParaRPr lang="en-US" sz="4400" b="1" dirty="0">
              <a:solidFill>
                <a:srgbClr val="C00000"/>
              </a:solidFill>
              <a:latin typeface="+mj-lt"/>
            </a:endParaRPr>
          </a:p>
        </p:txBody>
      </p:sp>
      <p:sp>
        <p:nvSpPr>
          <p:cNvPr id="4" name="Rectangle 3"/>
          <p:cNvSpPr/>
          <p:nvPr/>
        </p:nvSpPr>
        <p:spPr>
          <a:xfrm>
            <a:off x="784528" y="3368148"/>
            <a:ext cx="3711272" cy="369332"/>
          </a:xfrm>
          <a:prstGeom prst="rect">
            <a:avLst/>
          </a:prstGeom>
        </p:spPr>
        <p:txBody>
          <a:bodyPr wrap="none">
            <a:spAutoFit/>
          </a:bodyPr>
          <a:lstStyle/>
          <a:p>
            <a:r>
              <a:rPr lang="en-US" dirty="0"/>
              <a:t>The definition of default route files.</a:t>
            </a:r>
          </a:p>
        </p:txBody>
      </p:sp>
      <p:sp>
        <p:nvSpPr>
          <p:cNvPr id="5" name="Rectangle 4"/>
          <p:cNvSpPr/>
          <p:nvPr/>
        </p:nvSpPr>
        <p:spPr>
          <a:xfrm>
            <a:off x="2914650" y="4140337"/>
            <a:ext cx="4572000" cy="1477328"/>
          </a:xfrm>
          <a:prstGeom prst="rect">
            <a:avLst/>
          </a:prstGeom>
        </p:spPr>
        <p:txBody>
          <a:bodyPr>
            <a:spAutoFit/>
          </a:bodyPr>
          <a:lstStyle/>
          <a:p>
            <a:r>
              <a:rPr lang="en-US" b="1" dirty="0">
                <a:solidFill>
                  <a:srgbClr val="0070C0"/>
                </a:solidFill>
                <a:latin typeface="+mj-lt"/>
              </a:rPr>
              <a:t>&lt;?</a:t>
            </a:r>
            <a:r>
              <a:rPr lang="en-US" b="1" dirty="0" err="1">
                <a:solidFill>
                  <a:srgbClr val="0070C0"/>
                </a:solidFill>
                <a:latin typeface="+mj-lt"/>
              </a:rPr>
              <a:t>php</a:t>
            </a:r>
            <a:endParaRPr lang="en-US" b="1" dirty="0">
              <a:solidFill>
                <a:srgbClr val="0070C0"/>
              </a:solidFill>
              <a:latin typeface="+mj-lt"/>
            </a:endParaRPr>
          </a:p>
          <a:p>
            <a:r>
              <a:rPr lang="en-US" b="1" dirty="0">
                <a:solidFill>
                  <a:srgbClr val="0070C0"/>
                </a:solidFill>
                <a:latin typeface="+mj-lt"/>
              </a:rPr>
              <a:t>Route::get('/', function ()</a:t>
            </a:r>
          </a:p>
          <a:p>
            <a:r>
              <a:rPr lang="en-US" b="1" dirty="0">
                <a:solidFill>
                  <a:srgbClr val="0070C0"/>
                </a:solidFill>
                <a:latin typeface="+mj-lt"/>
              </a:rPr>
              <a:t> {    </a:t>
            </a:r>
          </a:p>
          <a:p>
            <a:r>
              <a:rPr lang="en-US" b="1" dirty="0">
                <a:solidFill>
                  <a:srgbClr val="0070C0"/>
                </a:solidFill>
                <a:latin typeface="+mj-lt"/>
              </a:rPr>
              <a:t>return view ('welcome');</a:t>
            </a:r>
          </a:p>
          <a:p>
            <a:r>
              <a:rPr lang="en-US" b="1" dirty="0">
                <a:solidFill>
                  <a:srgbClr val="0070C0"/>
                </a:solidFill>
                <a:latin typeface="+mj-lt"/>
              </a:rPr>
              <a:t>});</a:t>
            </a:r>
          </a:p>
        </p:txBody>
      </p:sp>
    </p:spTree>
    <p:extLst>
      <p:ext uri="{BB962C8B-B14F-4D97-AF65-F5344CB8AC3E}">
        <p14:creationId xmlns:p14="http://schemas.microsoft.com/office/powerpoint/2010/main" val="37379929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40</a:t>
            </a:fld>
            <a:endParaRPr lang="en-US"/>
          </a:p>
        </p:txBody>
      </p:sp>
      <p:sp>
        <p:nvSpPr>
          <p:cNvPr id="2" name="Rectangle 1"/>
          <p:cNvSpPr/>
          <p:nvPr/>
        </p:nvSpPr>
        <p:spPr>
          <a:xfrm>
            <a:off x="609600" y="718501"/>
            <a:ext cx="8077200" cy="707886"/>
          </a:xfrm>
          <a:prstGeom prst="rect">
            <a:avLst/>
          </a:prstGeom>
        </p:spPr>
        <p:txBody>
          <a:bodyPr wrap="square">
            <a:spAutoFit/>
          </a:bodyPr>
          <a:lstStyle/>
          <a:p>
            <a:pPr algn="ctr"/>
            <a:r>
              <a:rPr lang="en-US" sz="4000" b="1" dirty="0" smtClean="0">
                <a:solidFill>
                  <a:srgbClr val="0070C0"/>
                </a:solidFill>
                <a:latin typeface="+mj-lt"/>
              </a:rPr>
              <a:t>Step 8: Run the Server</a:t>
            </a:r>
            <a:endParaRPr lang="en-US" sz="4000" b="1" dirty="0">
              <a:solidFill>
                <a:srgbClr val="0070C0"/>
              </a:solidFill>
              <a:latin typeface="+mj-lt"/>
            </a:endParaRPr>
          </a:p>
        </p:txBody>
      </p:sp>
      <p:pic>
        <p:nvPicPr>
          <p:cNvPr id="4" name="Picture 3"/>
          <p:cNvPicPr>
            <a:picLocks noChangeAspect="1"/>
          </p:cNvPicPr>
          <p:nvPr/>
        </p:nvPicPr>
        <p:blipFill>
          <a:blip r:embed="rId2"/>
          <a:stretch>
            <a:fillRect/>
          </a:stretch>
        </p:blipFill>
        <p:spPr>
          <a:xfrm>
            <a:off x="1524000" y="2362200"/>
            <a:ext cx="5790999" cy="1814513"/>
          </a:xfrm>
          <a:prstGeom prst="rect">
            <a:avLst/>
          </a:prstGeom>
        </p:spPr>
      </p:pic>
    </p:spTree>
    <p:extLst>
      <p:ext uri="{BB962C8B-B14F-4D97-AF65-F5344CB8AC3E}">
        <p14:creationId xmlns:p14="http://schemas.microsoft.com/office/powerpoint/2010/main" val="42875178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r>
              <a:rPr lang="en-US" sz="1800" b="1" dirty="0">
                <a:solidFill>
                  <a:srgbClr val="002060"/>
                </a:solidFill>
                <a:latin typeface="Consolas" panose="020B0609020204030204" pitchFamily="49" charset="0"/>
              </a:rPr>
              <a:t>// Method 1</a:t>
            </a:r>
          </a:p>
          <a:p>
            <a:r>
              <a:rPr lang="en-US" sz="1800" b="1" dirty="0">
                <a:solidFill>
                  <a:schemeClr val="accent3">
                    <a:lumMod val="60000"/>
                    <a:lumOff val="40000"/>
                  </a:schemeClr>
                </a:solidFill>
                <a:latin typeface="Consolas" panose="020B0609020204030204" pitchFamily="49" charset="0"/>
              </a:rPr>
              <a:t>//Route::get('/products', [ProductsController::class, 'index']);</a:t>
            </a:r>
          </a:p>
          <a:p>
            <a:endParaRPr lang="en-US" sz="1800" b="1" dirty="0">
              <a:solidFill>
                <a:srgbClr val="002060"/>
              </a:solidFill>
              <a:latin typeface="Consolas" panose="020B0609020204030204" pitchFamily="49" charset="0"/>
            </a:endParaRPr>
          </a:p>
          <a:p>
            <a:r>
              <a:rPr lang="en-US" sz="1800" b="1" dirty="0">
                <a:solidFill>
                  <a:srgbClr val="002060"/>
                </a:solidFill>
                <a:latin typeface="Consolas" panose="020B0609020204030204" pitchFamily="49" charset="0"/>
              </a:rPr>
              <a:t>//Method 2</a:t>
            </a:r>
          </a:p>
          <a:p>
            <a:r>
              <a:rPr lang="en-US" sz="1800" b="1" dirty="0">
                <a:solidFill>
                  <a:srgbClr val="002060"/>
                </a:solidFill>
                <a:latin typeface="Consolas" panose="020B0609020204030204" pitchFamily="49" charset="0"/>
              </a:rPr>
              <a:t>Route::get('/</a:t>
            </a:r>
            <a:r>
              <a:rPr lang="en-US" sz="1800" b="1" dirty="0" err="1">
                <a:solidFill>
                  <a:srgbClr val="002060"/>
                </a:solidFill>
                <a:latin typeface="Consolas" panose="020B0609020204030204" pitchFamily="49" charset="0"/>
              </a:rPr>
              <a:t>products','App</a:t>
            </a:r>
            <a:r>
              <a:rPr lang="en-US" sz="1800" b="1" dirty="0">
                <a:solidFill>
                  <a:srgbClr val="002060"/>
                </a:solidFill>
                <a:latin typeface="Consolas" panose="020B0609020204030204" pitchFamily="49" charset="0"/>
              </a:rPr>
              <a:t>\Http\Controllers\</a:t>
            </a:r>
            <a:r>
              <a:rPr lang="en-US" sz="1800" b="1" dirty="0" err="1">
                <a:solidFill>
                  <a:srgbClr val="002060"/>
                </a:solidFill>
                <a:latin typeface="Consolas" panose="020B0609020204030204" pitchFamily="49" charset="0"/>
              </a:rPr>
              <a:t>ProductsController@index</a:t>
            </a:r>
            <a:r>
              <a:rPr lang="en-US" sz="1800" b="1" dirty="0">
                <a:solidFill>
                  <a:srgbClr val="002060"/>
                </a:solidFill>
                <a:latin typeface="Consolas" panose="020B0609020204030204" pitchFamily="49" charset="0"/>
              </a:rPr>
              <a: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41</a:t>
            </a:fld>
            <a:endParaRPr lang="en-US"/>
          </a:p>
        </p:txBody>
      </p:sp>
      <p:sp>
        <p:nvSpPr>
          <p:cNvPr id="2" name="Rectangle 1"/>
          <p:cNvSpPr/>
          <p:nvPr/>
        </p:nvSpPr>
        <p:spPr>
          <a:xfrm>
            <a:off x="609600" y="718501"/>
            <a:ext cx="8077200" cy="707886"/>
          </a:xfrm>
          <a:prstGeom prst="rect">
            <a:avLst/>
          </a:prstGeom>
        </p:spPr>
        <p:txBody>
          <a:bodyPr wrap="square">
            <a:spAutoFit/>
          </a:bodyPr>
          <a:lstStyle/>
          <a:p>
            <a:pPr algn="ctr"/>
            <a:r>
              <a:rPr lang="en-US" sz="4000" b="1" dirty="0" smtClean="0">
                <a:solidFill>
                  <a:srgbClr val="0070C0"/>
                </a:solidFill>
                <a:latin typeface="+mj-lt"/>
              </a:rPr>
              <a:t>Option 2: web.php File</a:t>
            </a:r>
            <a:endParaRPr lang="en-US" sz="4000" b="1" dirty="0">
              <a:solidFill>
                <a:srgbClr val="0070C0"/>
              </a:solidFill>
              <a:latin typeface="+mj-lt"/>
            </a:endParaRPr>
          </a:p>
        </p:txBody>
      </p:sp>
      <p:pic>
        <p:nvPicPr>
          <p:cNvPr id="4" name="Picture 3"/>
          <p:cNvPicPr>
            <a:picLocks noChangeAspect="1"/>
          </p:cNvPicPr>
          <p:nvPr/>
        </p:nvPicPr>
        <p:blipFill>
          <a:blip r:embed="rId2"/>
          <a:stretch>
            <a:fillRect/>
          </a:stretch>
        </p:blipFill>
        <p:spPr>
          <a:xfrm>
            <a:off x="1752600" y="4797026"/>
            <a:ext cx="3895725" cy="1220661"/>
          </a:xfrm>
          <a:prstGeom prst="rect">
            <a:avLst/>
          </a:prstGeom>
        </p:spPr>
      </p:pic>
    </p:spTree>
    <p:extLst>
      <p:ext uri="{BB962C8B-B14F-4D97-AF65-F5344CB8AC3E}">
        <p14:creationId xmlns:p14="http://schemas.microsoft.com/office/powerpoint/2010/main" val="10847397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828800"/>
            <a:ext cx="7772400" cy="4405313"/>
          </a:xfrm>
        </p:spPr>
        <p:txBody>
          <a:bodyPr>
            <a:normAutofit/>
          </a:bodyPr>
          <a:lstStyle/>
          <a:p>
            <a:r>
              <a:rPr lang="en-US" sz="1800" b="1" dirty="0">
                <a:solidFill>
                  <a:srgbClr val="002060"/>
                </a:solidFill>
                <a:latin typeface="Consolas" panose="020B0609020204030204" pitchFamily="49" charset="0"/>
              </a:rPr>
              <a:t>// Method 3-Before Laravel 8</a:t>
            </a:r>
          </a:p>
          <a:p>
            <a:r>
              <a:rPr lang="en-US" sz="1800" b="1" dirty="0">
                <a:solidFill>
                  <a:srgbClr val="002060"/>
                </a:solidFill>
                <a:latin typeface="Consolas" panose="020B0609020204030204" pitchFamily="49" charset="0"/>
              </a:rPr>
              <a:t>Route::get('/</a:t>
            </a:r>
            <a:r>
              <a:rPr lang="en-US" sz="1800" b="1" dirty="0" smtClean="0">
                <a:solidFill>
                  <a:srgbClr val="002060"/>
                </a:solidFill>
                <a:latin typeface="Consolas" panose="020B0609020204030204" pitchFamily="49" charset="0"/>
              </a:rPr>
              <a:t>products</a:t>
            </a:r>
            <a:r>
              <a:rPr lang="en-US" sz="1800" b="1" dirty="0">
                <a:solidFill>
                  <a:srgbClr val="002060"/>
                </a:solidFill>
                <a:latin typeface="Consolas" panose="020B0609020204030204" pitchFamily="49" charset="0"/>
              </a:rPr>
              <a:t>', '</a:t>
            </a:r>
            <a:r>
              <a:rPr lang="en-US" sz="1800" b="1" dirty="0" err="1">
                <a:solidFill>
                  <a:srgbClr val="002060"/>
                </a:solidFill>
                <a:latin typeface="Consolas" panose="020B0609020204030204" pitchFamily="49" charset="0"/>
              </a:rPr>
              <a:t>ProductsController@index</a:t>
            </a:r>
            <a:r>
              <a:rPr lang="en-US" sz="1800" b="1" dirty="0" smtClean="0">
                <a:solidFill>
                  <a:srgbClr val="002060"/>
                </a:solidFill>
                <a:latin typeface="Consolas" panose="020B0609020204030204" pitchFamily="49" charset="0"/>
              </a:rPr>
              <a:t>');</a:t>
            </a:r>
          </a:p>
          <a:p>
            <a:endParaRPr lang="en-US" sz="1800" b="1" dirty="0">
              <a:solidFill>
                <a:srgbClr val="002060"/>
              </a:solidFill>
              <a:latin typeface="Consolas" panose="020B0609020204030204" pitchFamily="49" charset="0"/>
            </a:endParaRPr>
          </a:p>
          <a:p>
            <a:r>
              <a:rPr lang="en-US" sz="1800" b="1" dirty="0" smtClean="0">
                <a:solidFill>
                  <a:srgbClr val="002060"/>
                </a:solidFill>
                <a:latin typeface="Consolas" panose="020B0609020204030204" pitchFamily="49" charset="0"/>
              </a:rPr>
              <a:t>This does not work anymore and brings an error</a:t>
            </a:r>
            <a:endParaRPr lang="en-US" sz="1800" b="1" dirty="0">
              <a:solidFill>
                <a:srgbClr val="002060"/>
              </a:solidFill>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42</a:t>
            </a:fld>
            <a:endParaRPr lang="en-US"/>
          </a:p>
        </p:txBody>
      </p:sp>
      <p:sp>
        <p:nvSpPr>
          <p:cNvPr id="2" name="Rectangle 1"/>
          <p:cNvSpPr/>
          <p:nvPr/>
        </p:nvSpPr>
        <p:spPr>
          <a:xfrm>
            <a:off x="609600" y="718501"/>
            <a:ext cx="8077200" cy="707886"/>
          </a:xfrm>
          <a:prstGeom prst="rect">
            <a:avLst/>
          </a:prstGeom>
        </p:spPr>
        <p:txBody>
          <a:bodyPr wrap="square">
            <a:spAutoFit/>
          </a:bodyPr>
          <a:lstStyle/>
          <a:p>
            <a:pPr algn="ctr"/>
            <a:r>
              <a:rPr lang="en-US" sz="4000" b="1" dirty="0" smtClean="0">
                <a:solidFill>
                  <a:srgbClr val="0070C0"/>
                </a:solidFill>
                <a:latin typeface="+mj-lt"/>
              </a:rPr>
              <a:t>Option 3: web.php File</a:t>
            </a:r>
            <a:endParaRPr lang="en-US" sz="4000" b="1" dirty="0">
              <a:solidFill>
                <a:srgbClr val="0070C0"/>
              </a:solidFill>
              <a:latin typeface="+mj-lt"/>
            </a:endParaRPr>
          </a:p>
        </p:txBody>
      </p:sp>
      <p:pic>
        <p:nvPicPr>
          <p:cNvPr id="5" name="Picture 4"/>
          <p:cNvPicPr>
            <a:picLocks noChangeAspect="1"/>
          </p:cNvPicPr>
          <p:nvPr/>
        </p:nvPicPr>
        <p:blipFill>
          <a:blip r:embed="rId2"/>
          <a:stretch>
            <a:fillRect/>
          </a:stretch>
        </p:blipFill>
        <p:spPr>
          <a:xfrm>
            <a:off x="1885950" y="3657600"/>
            <a:ext cx="4572000" cy="2212731"/>
          </a:xfrm>
          <a:prstGeom prst="rect">
            <a:avLst/>
          </a:prstGeom>
        </p:spPr>
      </p:pic>
    </p:spTree>
    <p:extLst>
      <p:ext uri="{BB962C8B-B14F-4D97-AF65-F5344CB8AC3E}">
        <p14:creationId xmlns:p14="http://schemas.microsoft.com/office/powerpoint/2010/main" val="27148537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828800"/>
            <a:ext cx="7772400" cy="4405313"/>
          </a:xfrm>
        </p:spPr>
        <p:txBody>
          <a:bodyPr>
            <a:normAutofit/>
          </a:bodyPr>
          <a:lstStyle/>
          <a:p>
            <a:r>
              <a:rPr lang="en-US" sz="1800" b="1" dirty="0">
                <a:solidFill>
                  <a:srgbClr val="002060"/>
                </a:solidFill>
                <a:latin typeface="Consolas" panose="020B0609020204030204" pitchFamily="49" charset="0"/>
              </a:rPr>
              <a:t>// Method 1</a:t>
            </a:r>
          </a:p>
          <a:p>
            <a:r>
              <a:rPr lang="en-US" sz="1800" b="1" dirty="0">
                <a:solidFill>
                  <a:srgbClr val="002060"/>
                </a:solidFill>
                <a:latin typeface="Consolas" panose="020B0609020204030204" pitchFamily="49" charset="0"/>
              </a:rPr>
              <a:t>Route::get('/products', [ProductsController::class, 'index']);</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43</a:t>
            </a:fld>
            <a:endParaRPr lang="en-US"/>
          </a:p>
        </p:txBody>
      </p:sp>
      <p:sp>
        <p:nvSpPr>
          <p:cNvPr id="2" name="Rectangle 1"/>
          <p:cNvSpPr/>
          <p:nvPr/>
        </p:nvSpPr>
        <p:spPr>
          <a:xfrm>
            <a:off x="609600" y="718501"/>
            <a:ext cx="8077200" cy="707886"/>
          </a:xfrm>
          <a:prstGeom prst="rect">
            <a:avLst/>
          </a:prstGeom>
        </p:spPr>
        <p:txBody>
          <a:bodyPr wrap="square">
            <a:spAutoFit/>
          </a:bodyPr>
          <a:lstStyle/>
          <a:p>
            <a:pPr algn="ctr"/>
            <a:r>
              <a:rPr lang="en-US" sz="4000" b="1" dirty="0" smtClean="0">
                <a:solidFill>
                  <a:srgbClr val="0070C0"/>
                </a:solidFill>
                <a:latin typeface="+mj-lt"/>
              </a:rPr>
              <a:t>Always use Method 1</a:t>
            </a:r>
            <a:endParaRPr lang="en-US" sz="4000" b="1" dirty="0">
              <a:solidFill>
                <a:srgbClr val="0070C0"/>
              </a:solidFill>
              <a:latin typeface="+mj-lt"/>
            </a:endParaRPr>
          </a:p>
        </p:txBody>
      </p:sp>
      <p:pic>
        <p:nvPicPr>
          <p:cNvPr id="4" name="Picture 3"/>
          <p:cNvPicPr>
            <a:picLocks noChangeAspect="1"/>
          </p:cNvPicPr>
          <p:nvPr/>
        </p:nvPicPr>
        <p:blipFill>
          <a:blip r:embed="rId2"/>
          <a:stretch>
            <a:fillRect/>
          </a:stretch>
        </p:blipFill>
        <p:spPr>
          <a:xfrm>
            <a:off x="2286000" y="3657600"/>
            <a:ext cx="3895682" cy="1219306"/>
          </a:xfrm>
          <a:prstGeom prst="rect">
            <a:avLst/>
          </a:prstGeom>
        </p:spPr>
      </p:pic>
    </p:spTree>
    <p:extLst>
      <p:ext uri="{BB962C8B-B14F-4D97-AF65-F5344CB8AC3E}">
        <p14:creationId xmlns:p14="http://schemas.microsoft.com/office/powerpoint/2010/main" val="41699898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362200"/>
            <a:ext cx="7772400" cy="3871913"/>
          </a:xfrm>
        </p:spPr>
        <p:txBody>
          <a:bodyPr>
            <a:normAutofit/>
          </a:bodyPr>
          <a:lstStyle/>
          <a:p>
            <a:r>
              <a:rPr lang="en-US" sz="1800" b="1" dirty="0">
                <a:solidFill>
                  <a:srgbClr val="002060"/>
                </a:solidFill>
                <a:latin typeface="Consolas" panose="020B0609020204030204" pitchFamily="49" charset="0"/>
              </a:rPr>
              <a:t>// Method 1</a:t>
            </a:r>
          </a:p>
          <a:p>
            <a:r>
              <a:rPr lang="en-US" sz="1800" b="1" dirty="0">
                <a:solidFill>
                  <a:srgbClr val="002060"/>
                </a:solidFill>
                <a:latin typeface="Consolas" panose="020B0609020204030204" pitchFamily="49" charset="0"/>
              </a:rPr>
              <a:t>Route::get('/products', [ProductsController::class, 'index']);</a:t>
            </a:r>
          </a:p>
          <a:p>
            <a:endParaRPr lang="en-US" sz="1800" b="1" dirty="0">
              <a:solidFill>
                <a:srgbClr val="002060"/>
              </a:solidFill>
              <a:latin typeface="Consolas" panose="020B0609020204030204" pitchFamily="49" charset="0"/>
            </a:endParaRPr>
          </a:p>
          <a:p>
            <a:r>
              <a:rPr lang="en-US" sz="1800" b="1" dirty="0">
                <a:solidFill>
                  <a:srgbClr val="002060"/>
                </a:solidFill>
                <a:latin typeface="Consolas" panose="020B0609020204030204" pitchFamily="49" charset="0"/>
              </a:rPr>
              <a:t>// Method 1</a:t>
            </a:r>
          </a:p>
          <a:p>
            <a:r>
              <a:rPr lang="en-US" sz="1800" b="1" dirty="0">
                <a:solidFill>
                  <a:srgbClr val="002060"/>
                </a:solidFill>
                <a:latin typeface="Consolas" panose="020B0609020204030204" pitchFamily="49" charset="0"/>
              </a:rPr>
              <a:t>Route::get('/</a:t>
            </a:r>
            <a:r>
              <a:rPr lang="en-US" sz="1800" b="1" dirty="0" smtClean="0">
                <a:solidFill>
                  <a:srgbClr val="002060"/>
                </a:solidFill>
                <a:latin typeface="Consolas" panose="020B0609020204030204" pitchFamily="49" charset="0"/>
              </a:rPr>
              <a:t>products/about', </a:t>
            </a:r>
            <a:r>
              <a:rPr lang="en-US" sz="1800" b="1" dirty="0">
                <a:solidFill>
                  <a:srgbClr val="002060"/>
                </a:solidFill>
                <a:latin typeface="Consolas" panose="020B0609020204030204" pitchFamily="49" charset="0"/>
              </a:rPr>
              <a:t>[ProductsController::class, 'about']);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44</a:t>
            </a:fld>
            <a:endParaRPr lang="en-US"/>
          </a:p>
        </p:txBody>
      </p:sp>
      <p:sp>
        <p:nvSpPr>
          <p:cNvPr id="2" name="Rectangle 1"/>
          <p:cNvSpPr/>
          <p:nvPr/>
        </p:nvSpPr>
        <p:spPr>
          <a:xfrm>
            <a:off x="609600" y="718501"/>
            <a:ext cx="8077200" cy="1323439"/>
          </a:xfrm>
          <a:prstGeom prst="rect">
            <a:avLst/>
          </a:prstGeom>
        </p:spPr>
        <p:txBody>
          <a:bodyPr wrap="square">
            <a:spAutoFit/>
          </a:bodyPr>
          <a:lstStyle/>
          <a:p>
            <a:pPr algn="ctr"/>
            <a:r>
              <a:rPr lang="en-US" sz="4000" b="1" dirty="0" smtClean="0">
                <a:latin typeface="+mj-lt"/>
              </a:rPr>
              <a:t>Adding About Page for Products</a:t>
            </a:r>
          </a:p>
          <a:p>
            <a:pPr algn="ctr"/>
            <a:r>
              <a:rPr lang="en-US" sz="4000" b="1" dirty="0" smtClean="0">
                <a:latin typeface="+mj-lt"/>
              </a:rPr>
              <a:t>Edit </a:t>
            </a:r>
            <a:r>
              <a:rPr lang="en-US" sz="4000" b="1" dirty="0" smtClean="0">
                <a:solidFill>
                  <a:srgbClr val="0070C0"/>
                </a:solidFill>
                <a:latin typeface="+mj-lt"/>
              </a:rPr>
              <a:t>web.php</a:t>
            </a:r>
            <a:r>
              <a:rPr lang="en-US" sz="4000" b="1" dirty="0" smtClean="0">
                <a:latin typeface="+mj-lt"/>
              </a:rPr>
              <a:t> File</a:t>
            </a:r>
            <a:endParaRPr lang="en-US" sz="4000" b="1" dirty="0">
              <a:latin typeface="+mj-lt"/>
            </a:endParaRPr>
          </a:p>
        </p:txBody>
      </p:sp>
    </p:spTree>
    <p:extLst>
      <p:ext uri="{BB962C8B-B14F-4D97-AF65-F5344CB8AC3E}">
        <p14:creationId xmlns:p14="http://schemas.microsoft.com/office/powerpoint/2010/main" val="13938389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362200"/>
            <a:ext cx="7772400" cy="3871913"/>
          </a:xfrm>
        </p:spPr>
        <p:txBody>
          <a:bodyPr>
            <a:normAutofit/>
          </a:bodyPr>
          <a:lstStyle/>
          <a:p>
            <a:r>
              <a:rPr lang="en-US" sz="1800" b="1" dirty="0">
                <a:solidFill>
                  <a:srgbClr val="002060"/>
                </a:solidFill>
                <a:latin typeface="Consolas" panose="020B0609020204030204" pitchFamily="49" charset="0"/>
              </a:rPr>
              <a:t>&lt;!DOCTYPE html&gt;</a:t>
            </a:r>
          </a:p>
          <a:p>
            <a:r>
              <a:rPr lang="en-US" sz="1800" b="1" dirty="0">
                <a:solidFill>
                  <a:srgbClr val="002060"/>
                </a:solidFill>
                <a:latin typeface="Consolas" panose="020B0609020204030204" pitchFamily="49" charset="0"/>
              </a:rPr>
              <a:t>&lt;html&gt;</a:t>
            </a:r>
          </a:p>
          <a:p>
            <a:r>
              <a:rPr lang="en-US" sz="1800" b="1" dirty="0">
                <a:solidFill>
                  <a:srgbClr val="002060"/>
                </a:solidFill>
                <a:latin typeface="Consolas" panose="020B0609020204030204" pitchFamily="49" charset="0"/>
              </a:rPr>
              <a:t>&lt;body&gt;</a:t>
            </a:r>
          </a:p>
          <a:p>
            <a:endParaRPr lang="en-US" sz="1800" b="1" dirty="0">
              <a:solidFill>
                <a:srgbClr val="002060"/>
              </a:solidFill>
              <a:latin typeface="Consolas" panose="020B0609020204030204" pitchFamily="49" charset="0"/>
            </a:endParaRPr>
          </a:p>
          <a:p>
            <a:r>
              <a:rPr lang="en-US" sz="1800" b="1" dirty="0">
                <a:solidFill>
                  <a:srgbClr val="002060"/>
                </a:solidFill>
                <a:latin typeface="Consolas" panose="020B0609020204030204" pitchFamily="49" charset="0"/>
              </a:rPr>
              <a:t>&lt;h1&gt;About Us&lt;/h1&gt;</a:t>
            </a:r>
          </a:p>
          <a:p>
            <a:r>
              <a:rPr lang="en-US" sz="1800" b="1" dirty="0">
                <a:solidFill>
                  <a:srgbClr val="002060"/>
                </a:solidFill>
                <a:latin typeface="Consolas" panose="020B0609020204030204" pitchFamily="49" charset="0"/>
              </a:rPr>
              <a:t>&lt;p&gt;About Our Products.&lt;/p&gt;</a:t>
            </a:r>
          </a:p>
          <a:p>
            <a:endParaRPr lang="en-US" sz="1800" b="1" dirty="0">
              <a:solidFill>
                <a:srgbClr val="002060"/>
              </a:solidFill>
              <a:latin typeface="Consolas" panose="020B0609020204030204" pitchFamily="49" charset="0"/>
            </a:endParaRPr>
          </a:p>
          <a:p>
            <a:r>
              <a:rPr lang="en-US" sz="1800" b="1" dirty="0">
                <a:solidFill>
                  <a:srgbClr val="002060"/>
                </a:solidFill>
                <a:latin typeface="Consolas" panose="020B0609020204030204" pitchFamily="49" charset="0"/>
              </a:rPr>
              <a:t>&lt;/body&gt;</a:t>
            </a:r>
          </a:p>
          <a:p>
            <a:r>
              <a:rPr lang="en-US" sz="1800" b="1" dirty="0">
                <a:solidFill>
                  <a:srgbClr val="002060"/>
                </a:solidFill>
                <a:latin typeface="Consolas" panose="020B0609020204030204" pitchFamily="49" charset="0"/>
              </a:rPr>
              <a:t>&lt;/html&gt;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45</a:t>
            </a:fld>
            <a:endParaRPr lang="en-US"/>
          </a:p>
        </p:txBody>
      </p:sp>
      <p:sp>
        <p:nvSpPr>
          <p:cNvPr id="2" name="Rectangle 1"/>
          <p:cNvSpPr/>
          <p:nvPr/>
        </p:nvSpPr>
        <p:spPr>
          <a:xfrm>
            <a:off x="609600" y="718501"/>
            <a:ext cx="8077200" cy="1323439"/>
          </a:xfrm>
          <a:prstGeom prst="rect">
            <a:avLst/>
          </a:prstGeom>
        </p:spPr>
        <p:txBody>
          <a:bodyPr wrap="square">
            <a:spAutoFit/>
          </a:bodyPr>
          <a:lstStyle/>
          <a:p>
            <a:pPr algn="ctr"/>
            <a:r>
              <a:rPr lang="en-US" sz="4000" b="1" dirty="0" smtClean="0">
                <a:latin typeface="+mj-lt"/>
              </a:rPr>
              <a:t>Create about Page</a:t>
            </a:r>
          </a:p>
          <a:p>
            <a:pPr algn="ctr"/>
            <a:r>
              <a:rPr lang="en-US" sz="4000" b="1" i="1" dirty="0" err="1">
                <a:solidFill>
                  <a:srgbClr val="0070C0"/>
                </a:solidFill>
                <a:latin typeface="+mj-lt"/>
              </a:rPr>
              <a:t>a</a:t>
            </a:r>
            <a:r>
              <a:rPr lang="en-US" sz="4000" b="1" i="1" dirty="0" err="1" smtClean="0">
                <a:solidFill>
                  <a:srgbClr val="0070C0"/>
                </a:solidFill>
                <a:latin typeface="+mj-lt"/>
              </a:rPr>
              <a:t>bout.blade.php</a:t>
            </a:r>
            <a:endParaRPr lang="en-US" sz="4000" b="1" i="1" dirty="0">
              <a:solidFill>
                <a:srgbClr val="0070C0"/>
              </a:solidFill>
              <a:latin typeface="+mj-lt"/>
            </a:endParaRPr>
          </a:p>
        </p:txBody>
      </p:sp>
    </p:spTree>
    <p:extLst>
      <p:ext uri="{BB962C8B-B14F-4D97-AF65-F5344CB8AC3E}">
        <p14:creationId xmlns:p14="http://schemas.microsoft.com/office/powerpoint/2010/main" val="828703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46</a:t>
            </a:fld>
            <a:endParaRPr lang="en-US"/>
          </a:p>
        </p:txBody>
      </p:sp>
      <p:sp>
        <p:nvSpPr>
          <p:cNvPr id="2" name="Rectangle 1"/>
          <p:cNvSpPr/>
          <p:nvPr/>
        </p:nvSpPr>
        <p:spPr>
          <a:xfrm>
            <a:off x="609600" y="718501"/>
            <a:ext cx="8077200" cy="1323439"/>
          </a:xfrm>
          <a:prstGeom prst="rect">
            <a:avLst/>
          </a:prstGeom>
        </p:spPr>
        <p:txBody>
          <a:bodyPr wrap="square">
            <a:spAutoFit/>
          </a:bodyPr>
          <a:lstStyle/>
          <a:p>
            <a:pPr algn="ctr"/>
            <a:r>
              <a:rPr lang="en-US" sz="4000" b="1" dirty="0" smtClean="0">
                <a:latin typeface="+mj-lt"/>
              </a:rPr>
              <a:t>Create about Page</a:t>
            </a:r>
          </a:p>
          <a:p>
            <a:pPr algn="ctr"/>
            <a:r>
              <a:rPr lang="en-US" sz="4000" b="1" i="1" dirty="0" err="1">
                <a:solidFill>
                  <a:srgbClr val="0070C0"/>
                </a:solidFill>
                <a:latin typeface="+mj-lt"/>
              </a:rPr>
              <a:t>a</a:t>
            </a:r>
            <a:r>
              <a:rPr lang="en-US" sz="4000" b="1" i="1" dirty="0" err="1" smtClean="0">
                <a:solidFill>
                  <a:srgbClr val="0070C0"/>
                </a:solidFill>
                <a:latin typeface="+mj-lt"/>
              </a:rPr>
              <a:t>bout.blade.php</a:t>
            </a:r>
            <a:endParaRPr lang="en-US" sz="4000" b="1" i="1" dirty="0">
              <a:solidFill>
                <a:srgbClr val="0070C0"/>
              </a:solidFill>
              <a:latin typeface="+mj-lt"/>
            </a:endParaRPr>
          </a:p>
        </p:txBody>
      </p:sp>
      <p:pic>
        <p:nvPicPr>
          <p:cNvPr id="4" name="Picture 3"/>
          <p:cNvPicPr>
            <a:picLocks noChangeAspect="1"/>
          </p:cNvPicPr>
          <p:nvPr/>
        </p:nvPicPr>
        <p:blipFill>
          <a:blip r:embed="rId2"/>
          <a:stretch>
            <a:fillRect/>
          </a:stretch>
        </p:blipFill>
        <p:spPr>
          <a:xfrm>
            <a:off x="838200" y="2217945"/>
            <a:ext cx="2209800" cy="1636102"/>
          </a:xfrm>
          <a:prstGeom prst="rect">
            <a:avLst/>
          </a:prstGeom>
        </p:spPr>
      </p:pic>
      <p:pic>
        <p:nvPicPr>
          <p:cNvPr id="6" name="Picture 5"/>
          <p:cNvPicPr>
            <a:picLocks noChangeAspect="1"/>
          </p:cNvPicPr>
          <p:nvPr/>
        </p:nvPicPr>
        <p:blipFill>
          <a:blip r:embed="rId3"/>
          <a:stretch>
            <a:fillRect/>
          </a:stretch>
        </p:blipFill>
        <p:spPr>
          <a:xfrm>
            <a:off x="2819400" y="4267200"/>
            <a:ext cx="4667250" cy="1304925"/>
          </a:xfrm>
          <a:prstGeom prst="rect">
            <a:avLst/>
          </a:prstGeom>
        </p:spPr>
      </p:pic>
    </p:spTree>
    <p:extLst>
      <p:ext uri="{BB962C8B-B14F-4D97-AF65-F5344CB8AC3E}">
        <p14:creationId xmlns:p14="http://schemas.microsoft.com/office/powerpoint/2010/main" val="25269285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906962"/>
          </a:xfrm>
        </p:spPr>
        <p:txBody>
          <a:bodyPr>
            <a:normAutofit/>
          </a:bodyPr>
          <a:lstStyle/>
          <a:p>
            <a:pPr algn="ctr"/>
            <a:r>
              <a:rPr lang="en-US" sz="8800" b="1" dirty="0" smtClean="0">
                <a:solidFill>
                  <a:srgbClr val="002060"/>
                </a:solidFill>
                <a:effectLst/>
              </a:rPr>
              <a:t>The end</a:t>
            </a:r>
            <a:br>
              <a:rPr lang="en-US" sz="8800" b="1" dirty="0" smtClean="0">
                <a:solidFill>
                  <a:srgbClr val="002060"/>
                </a:solidFill>
                <a:effectLst/>
              </a:rPr>
            </a:br>
            <a:r>
              <a:rPr lang="en-US" sz="8800" b="1" dirty="0" smtClean="0">
                <a:solidFill>
                  <a:srgbClr val="002060"/>
                </a:solidFill>
                <a:effectLst/>
              </a:rPr>
              <a:t>Thank you</a:t>
            </a:r>
            <a:endParaRPr lang="en-US" sz="8800" b="1" dirty="0">
              <a:solidFill>
                <a:srgbClr val="002060"/>
              </a:solidFill>
              <a:effectLst/>
            </a:endParaRPr>
          </a:p>
        </p:txBody>
      </p:sp>
      <p:sp>
        <p:nvSpPr>
          <p:cNvPr id="4" name="Slide Number Placeholder 3"/>
          <p:cNvSpPr>
            <a:spLocks noGrp="1"/>
          </p:cNvSpPr>
          <p:nvPr>
            <p:ph type="sldNum" sz="quarter" idx="12"/>
          </p:nvPr>
        </p:nvSpPr>
        <p:spPr/>
        <p:txBody>
          <a:bodyPr/>
          <a:lstStyle/>
          <a:p>
            <a:pPr>
              <a:defRPr/>
            </a:pPr>
            <a:fld id="{3505455A-286B-415E-BE1B-F7B249F54911}"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951038"/>
            <a:ext cx="7772400" cy="4405313"/>
          </a:xfrm>
        </p:spPr>
        <p:txBody>
          <a:bodyPr>
            <a:normAutofit/>
          </a:bodyPr>
          <a:lstStyle/>
          <a:p>
            <a:pPr algn="just"/>
            <a:r>
              <a:rPr lang="en-US" sz="1400" dirty="0">
                <a:solidFill>
                  <a:srgbClr val="002060"/>
                </a:solidFill>
                <a:latin typeface="+mj-lt"/>
              </a:rPr>
              <a:t>In the above case, Route is the class which defines the static method get(). </a:t>
            </a:r>
            <a:endParaRPr lang="en-US" sz="1400" dirty="0" smtClean="0">
              <a:solidFill>
                <a:srgbClr val="002060"/>
              </a:solidFill>
              <a:latin typeface="+mj-lt"/>
            </a:endParaRPr>
          </a:p>
          <a:p>
            <a:pPr algn="just"/>
            <a:r>
              <a:rPr lang="en-US" sz="1400" dirty="0" smtClean="0">
                <a:solidFill>
                  <a:srgbClr val="002060"/>
                </a:solidFill>
                <a:latin typeface="+mj-lt"/>
              </a:rPr>
              <a:t>The </a:t>
            </a:r>
            <a:r>
              <a:rPr lang="en-US" sz="1400" dirty="0">
                <a:solidFill>
                  <a:srgbClr val="002060"/>
                </a:solidFill>
                <a:latin typeface="+mj-lt"/>
              </a:rPr>
              <a:t>get() method contains the parameters '/' and function() closure. The '/' defines the root directory and function() defines the functionality of the get() method.</a:t>
            </a:r>
          </a:p>
          <a:p>
            <a:pPr algn="just"/>
            <a:r>
              <a:rPr lang="en-US" sz="1400" dirty="0" smtClean="0">
                <a:solidFill>
                  <a:srgbClr val="002060"/>
                </a:solidFill>
                <a:latin typeface="+mj-lt"/>
              </a:rPr>
              <a:t>In </a:t>
            </a:r>
            <a:r>
              <a:rPr lang="en-US" sz="1400" dirty="0">
                <a:solidFill>
                  <a:srgbClr val="002060"/>
                </a:solidFill>
                <a:latin typeface="+mj-lt"/>
              </a:rPr>
              <a:t>the above route, the </a:t>
            </a:r>
            <a:r>
              <a:rPr lang="en-US" sz="1400" dirty="0" err="1">
                <a:solidFill>
                  <a:srgbClr val="002060"/>
                </a:solidFill>
                <a:latin typeface="+mj-lt"/>
              </a:rPr>
              <a:t>url</a:t>
            </a:r>
            <a:r>
              <a:rPr lang="en-US" sz="1400" dirty="0">
                <a:solidFill>
                  <a:srgbClr val="002060"/>
                </a:solidFill>
                <a:latin typeface="+mj-lt"/>
              </a:rPr>
              <a:t> is '/'; therefore, we entered the localhost/</a:t>
            </a:r>
            <a:r>
              <a:rPr lang="en-US" sz="1400" dirty="0" err="1">
                <a:solidFill>
                  <a:srgbClr val="002060"/>
                </a:solidFill>
                <a:latin typeface="+mj-lt"/>
              </a:rPr>
              <a:t>laravelproject</a:t>
            </a:r>
            <a:r>
              <a:rPr lang="en-US" sz="1400" dirty="0">
                <a:solidFill>
                  <a:srgbClr val="002060"/>
                </a:solidFill>
                <a:latin typeface="+mj-lt"/>
              </a:rPr>
              <a:t>/public URL in the web browser.</a:t>
            </a:r>
            <a:endParaRPr lang="en-US" sz="1400" b="0" dirty="0">
              <a:solidFill>
                <a:srgbClr val="002060"/>
              </a:solidFill>
              <a:effectLst/>
              <a:latin typeface="+mj-lt"/>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5</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a:solidFill>
                  <a:srgbClr val="0070C0"/>
                </a:solidFill>
                <a:latin typeface="+mj-lt"/>
              </a:rPr>
              <a:t>Default Route </a:t>
            </a:r>
            <a:r>
              <a:rPr lang="en-US" sz="4400" b="1" dirty="0" smtClean="0">
                <a:solidFill>
                  <a:srgbClr val="0070C0"/>
                </a:solidFill>
                <a:latin typeface="+mj-lt"/>
              </a:rPr>
              <a:t>files(cont.)</a:t>
            </a:r>
            <a:endParaRPr lang="en-US" sz="4400" b="1" dirty="0">
              <a:solidFill>
                <a:srgbClr val="C00000"/>
              </a:solidFill>
              <a:latin typeface="+mj-lt"/>
            </a:endParaRPr>
          </a:p>
        </p:txBody>
      </p:sp>
      <p:sp>
        <p:nvSpPr>
          <p:cNvPr id="6" name="Rectangle 5"/>
          <p:cNvSpPr/>
          <p:nvPr/>
        </p:nvSpPr>
        <p:spPr>
          <a:xfrm>
            <a:off x="2209800" y="3368148"/>
            <a:ext cx="941283" cy="369332"/>
          </a:xfrm>
          <a:prstGeom prst="rect">
            <a:avLst/>
          </a:prstGeom>
        </p:spPr>
        <p:txBody>
          <a:bodyPr wrap="none">
            <a:spAutoFit/>
          </a:bodyPr>
          <a:lstStyle/>
          <a:p>
            <a:r>
              <a:rPr lang="en-US" dirty="0"/>
              <a:t>Output:</a:t>
            </a:r>
          </a:p>
        </p:txBody>
      </p:sp>
      <p:pic>
        <p:nvPicPr>
          <p:cNvPr id="7" name="Picture 6"/>
          <p:cNvPicPr>
            <a:picLocks noChangeAspect="1"/>
          </p:cNvPicPr>
          <p:nvPr/>
        </p:nvPicPr>
        <p:blipFill>
          <a:blip r:embed="rId2"/>
          <a:stretch>
            <a:fillRect/>
          </a:stretch>
        </p:blipFill>
        <p:spPr>
          <a:xfrm>
            <a:off x="3429000" y="3855648"/>
            <a:ext cx="3486150" cy="2070264"/>
          </a:xfrm>
          <a:prstGeom prst="rect">
            <a:avLst/>
          </a:prstGeom>
        </p:spPr>
      </p:pic>
    </p:spTree>
    <p:extLst>
      <p:ext uri="{BB962C8B-B14F-4D97-AF65-F5344CB8AC3E}">
        <p14:creationId xmlns:p14="http://schemas.microsoft.com/office/powerpoint/2010/main" val="924506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951038"/>
            <a:ext cx="7772400" cy="4405313"/>
          </a:xfrm>
        </p:spPr>
        <p:txBody>
          <a:bodyPr>
            <a:normAutofit/>
          </a:bodyPr>
          <a:lstStyle/>
          <a:p>
            <a:pPr algn="just"/>
            <a:r>
              <a:rPr lang="en-US" sz="1400" dirty="0">
                <a:solidFill>
                  <a:srgbClr val="002060"/>
                </a:solidFill>
                <a:latin typeface="+mj-lt"/>
              </a:rPr>
              <a:t>&lt;?</a:t>
            </a:r>
            <a:r>
              <a:rPr lang="en-US" sz="1400" dirty="0" err="1">
                <a:solidFill>
                  <a:srgbClr val="002060"/>
                </a:solidFill>
                <a:latin typeface="+mj-lt"/>
              </a:rPr>
              <a:t>php</a:t>
            </a:r>
            <a:endParaRPr lang="en-US" sz="1400" dirty="0">
              <a:solidFill>
                <a:srgbClr val="002060"/>
              </a:solidFill>
              <a:latin typeface="+mj-lt"/>
            </a:endParaRPr>
          </a:p>
          <a:p>
            <a:pPr algn="just"/>
            <a:r>
              <a:rPr lang="en-US" sz="1400" dirty="0">
                <a:solidFill>
                  <a:srgbClr val="002060"/>
                </a:solidFill>
                <a:latin typeface="+mj-lt"/>
              </a:rPr>
              <a:t>Route::get('/example', function ()</a:t>
            </a:r>
          </a:p>
          <a:p>
            <a:pPr algn="just"/>
            <a:r>
              <a:rPr lang="en-US" sz="1400" dirty="0">
                <a:solidFill>
                  <a:srgbClr val="002060"/>
                </a:solidFill>
                <a:latin typeface="+mj-lt"/>
              </a:rPr>
              <a:t> {    </a:t>
            </a:r>
          </a:p>
          <a:p>
            <a:pPr algn="just"/>
            <a:r>
              <a:rPr lang="en-US" sz="1400" dirty="0">
                <a:solidFill>
                  <a:srgbClr val="002060"/>
                </a:solidFill>
                <a:latin typeface="+mj-lt"/>
              </a:rPr>
              <a:t>return "Hello </a:t>
            </a:r>
            <a:r>
              <a:rPr lang="en-US" sz="1400" dirty="0" smtClean="0">
                <a:solidFill>
                  <a:srgbClr val="002060"/>
                </a:solidFill>
                <a:latin typeface="+mj-lt"/>
              </a:rPr>
              <a:t>TUM";</a:t>
            </a:r>
            <a:endParaRPr lang="en-US" sz="1400" dirty="0">
              <a:solidFill>
                <a:srgbClr val="002060"/>
              </a:solidFill>
              <a:latin typeface="+mj-lt"/>
            </a:endParaRPr>
          </a:p>
          <a:p>
            <a:pPr algn="just"/>
            <a:r>
              <a:rPr lang="en-US" sz="1400" dirty="0">
                <a:solidFill>
                  <a:srgbClr val="002060"/>
                </a:solidFill>
                <a:latin typeface="+mj-lt"/>
              </a:rPr>
              <a: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6</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smtClean="0">
                <a:solidFill>
                  <a:srgbClr val="0070C0"/>
                </a:solidFill>
                <a:latin typeface="+mj-lt"/>
              </a:rPr>
              <a:t>Returning Hello TUM</a:t>
            </a:r>
            <a:endParaRPr lang="en-US" sz="4400" b="1" dirty="0">
              <a:solidFill>
                <a:srgbClr val="C00000"/>
              </a:solidFill>
              <a:latin typeface="+mj-lt"/>
            </a:endParaRPr>
          </a:p>
        </p:txBody>
      </p:sp>
      <p:sp>
        <p:nvSpPr>
          <p:cNvPr id="6" name="Rectangle 5"/>
          <p:cNvSpPr/>
          <p:nvPr/>
        </p:nvSpPr>
        <p:spPr>
          <a:xfrm>
            <a:off x="2209800" y="3368148"/>
            <a:ext cx="941283" cy="369332"/>
          </a:xfrm>
          <a:prstGeom prst="rect">
            <a:avLst/>
          </a:prstGeom>
        </p:spPr>
        <p:txBody>
          <a:bodyPr wrap="none">
            <a:spAutoFit/>
          </a:bodyPr>
          <a:lstStyle/>
          <a:p>
            <a:r>
              <a:rPr lang="en-US" dirty="0"/>
              <a:t>Output:</a:t>
            </a:r>
          </a:p>
        </p:txBody>
      </p:sp>
    </p:spTree>
    <p:extLst>
      <p:ext uri="{BB962C8B-B14F-4D97-AF65-F5344CB8AC3E}">
        <p14:creationId xmlns:p14="http://schemas.microsoft.com/office/powerpoint/2010/main" val="1574020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951038"/>
            <a:ext cx="7772400" cy="4405313"/>
          </a:xfrm>
        </p:spPr>
        <p:txBody>
          <a:bodyPr>
            <a:normAutofit/>
          </a:bodyPr>
          <a:lstStyle/>
          <a:p>
            <a:pPr algn="just"/>
            <a:r>
              <a:rPr lang="en-US" sz="2400" dirty="0">
                <a:solidFill>
                  <a:srgbClr val="002060"/>
                </a:solidFill>
                <a:latin typeface="+mj-lt"/>
              </a:rPr>
              <a:t>There are two types of parameters we can use:</a:t>
            </a:r>
          </a:p>
          <a:p>
            <a:pPr lvl="1" algn="just"/>
            <a:r>
              <a:rPr lang="en-US" sz="2100" dirty="0" smtClean="0">
                <a:solidFill>
                  <a:srgbClr val="002060"/>
                </a:solidFill>
                <a:latin typeface="+mj-lt"/>
              </a:rPr>
              <a:t>Required </a:t>
            </a:r>
            <a:r>
              <a:rPr lang="en-US" sz="2100" dirty="0">
                <a:solidFill>
                  <a:srgbClr val="002060"/>
                </a:solidFill>
                <a:latin typeface="+mj-lt"/>
              </a:rPr>
              <a:t>Parameters</a:t>
            </a:r>
          </a:p>
          <a:p>
            <a:pPr lvl="1" algn="just"/>
            <a:r>
              <a:rPr lang="en-US" sz="2100" dirty="0">
                <a:solidFill>
                  <a:srgbClr val="002060"/>
                </a:solidFill>
                <a:latin typeface="+mj-lt"/>
              </a:rPr>
              <a:t>Optional Parameters</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7</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a:solidFill>
                  <a:srgbClr val="0070C0"/>
                </a:solidFill>
                <a:latin typeface="+mj-lt"/>
              </a:rPr>
              <a:t>Laravel Routing Parameters</a:t>
            </a:r>
            <a:endParaRPr lang="en-US" sz="4400" b="1" dirty="0">
              <a:solidFill>
                <a:srgbClr val="C00000"/>
              </a:solidFill>
              <a:latin typeface="+mj-lt"/>
            </a:endParaRPr>
          </a:p>
        </p:txBody>
      </p:sp>
      <p:pic>
        <p:nvPicPr>
          <p:cNvPr id="5" name="Picture 4"/>
          <p:cNvPicPr>
            <a:picLocks noChangeAspect="1"/>
          </p:cNvPicPr>
          <p:nvPr/>
        </p:nvPicPr>
        <p:blipFill>
          <a:blip r:embed="rId2"/>
          <a:stretch>
            <a:fillRect/>
          </a:stretch>
        </p:blipFill>
        <p:spPr>
          <a:xfrm>
            <a:off x="1981200" y="3200400"/>
            <a:ext cx="3933825" cy="2419350"/>
          </a:xfrm>
          <a:prstGeom prst="rect">
            <a:avLst/>
          </a:prstGeom>
        </p:spPr>
      </p:pic>
    </p:spTree>
    <p:extLst>
      <p:ext uri="{BB962C8B-B14F-4D97-AF65-F5344CB8AC3E}">
        <p14:creationId xmlns:p14="http://schemas.microsoft.com/office/powerpoint/2010/main" val="2442169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1219200" y="1736907"/>
            <a:ext cx="7772400" cy="4405313"/>
          </a:xfrm>
        </p:spPr>
        <p:txBody>
          <a:bodyPr>
            <a:normAutofit/>
          </a:bodyPr>
          <a:lstStyle/>
          <a:p>
            <a:r>
              <a:rPr lang="en-US" sz="2400" dirty="0">
                <a:solidFill>
                  <a:srgbClr val="002060"/>
                </a:solidFill>
                <a:latin typeface="Calibri Light" panose="020F0302020204030204" pitchFamily="34" charset="0"/>
                <a:cs typeface="Calibri Light" panose="020F0302020204030204" pitchFamily="34" charset="0"/>
              </a:rPr>
              <a:t>The required parameters are the parameters that we pass in the URL. </a:t>
            </a:r>
            <a:endParaRPr lang="en-US" sz="2400" dirty="0" smtClean="0">
              <a:solidFill>
                <a:srgbClr val="002060"/>
              </a:solidFill>
              <a:latin typeface="Calibri Light" panose="020F0302020204030204" pitchFamily="34" charset="0"/>
              <a:cs typeface="Calibri Light" panose="020F0302020204030204" pitchFamily="34" charset="0"/>
            </a:endParaRPr>
          </a:p>
          <a:p>
            <a:r>
              <a:rPr lang="en-US" sz="2400" dirty="0" smtClean="0">
                <a:solidFill>
                  <a:srgbClr val="002060"/>
                </a:solidFill>
                <a:latin typeface="Calibri Light" panose="020F0302020204030204" pitchFamily="34" charset="0"/>
                <a:cs typeface="Calibri Light" panose="020F0302020204030204" pitchFamily="34" charset="0"/>
              </a:rPr>
              <a:t>Sometimes </a:t>
            </a:r>
            <a:r>
              <a:rPr lang="en-US" sz="2400" dirty="0">
                <a:solidFill>
                  <a:srgbClr val="002060"/>
                </a:solidFill>
                <a:latin typeface="Calibri Light" panose="020F0302020204030204" pitchFamily="34" charset="0"/>
                <a:cs typeface="Calibri Light" panose="020F0302020204030204" pitchFamily="34" charset="0"/>
              </a:rPr>
              <a:t>you want to capture some segments of the URI then this can be done by passing the parameters to the URL. For example, you want to capture the user id from the URL.</a:t>
            </a:r>
            <a:endParaRPr lang="en-US" sz="2400" b="0" dirty="0">
              <a:solidFill>
                <a:srgbClr val="002060"/>
              </a:solidFill>
              <a:effectLst/>
              <a:latin typeface="Calibri Light" panose="020F0302020204030204" pitchFamily="34" charset="0"/>
              <a:cs typeface="Calibri Light" panose="020F0302020204030204" pitchFamily="34"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8</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smtClean="0">
                <a:solidFill>
                  <a:srgbClr val="0070C0"/>
                </a:solidFill>
                <a:latin typeface="+mj-lt"/>
              </a:rPr>
              <a:t>Required Parameters</a:t>
            </a:r>
            <a:endParaRPr lang="en-US" sz="4400" b="1" dirty="0">
              <a:solidFill>
                <a:srgbClr val="C00000"/>
              </a:solidFill>
              <a:latin typeface="+mj-lt"/>
            </a:endParaRPr>
          </a:p>
        </p:txBody>
      </p:sp>
    </p:spTree>
    <p:extLst>
      <p:ext uri="{BB962C8B-B14F-4D97-AF65-F5344CB8AC3E}">
        <p14:creationId xmlns:p14="http://schemas.microsoft.com/office/powerpoint/2010/main" val="135998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1219200" y="1736907"/>
            <a:ext cx="7772400" cy="4405313"/>
          </a:xfrm>
        </p:spPr>
        <p:txBody>
          <a:bodyPr>
            <a:normAutofit fontScale="77500" lnSpcReduction="20000"/>
          </a:bodyPr>
          <a:lstStyle/>
          <a:p>
            <a:r>
              <a:rPr lang="en-US" sz="2000" dirty="0">
                <a:solidFill>
                  <a:srgbClr val="002060"/>
                </a:solidFill>
                <a:latin typeface="Consolas" panose="020B0609020204030204" pitchFamily="49" charset="0"/>
              </a:rPr>
              <a:t>&lt;?</a:t>
            </a:r>
            <a:r>
              <a:rPr lang="en-US" sz="2000" dirty="0" err="1">
                <a:solidFill>
                  <a:srgbClr val="002060"/>
                </a:solidFill>
                <a:latin typeface="Consolas" panose="020B0609020204030204" pitchFamily="49" charset="0"/>
              </a:rPr>
              <a:t>php</a:t>
            </a:r>
            <a:endParaRPr lang="en-US" sz="2000" dirty="0">
              <a:solidFill>
                <a:srgbClr val="002060"/>
              </a:solidFill>
              <a:latin typeface="Consolas" panose="020B0609020204030204" pitchFamily="49" charset="0"/>
            </a:endParaRPr>
          </a:p>
          <a:p>
            <a:r>
              <a:rPr lang="en-US" sz="2000" dirty="0">
                <a:solidFill>
                  <a:srgbClr val="002060"/>
                </a:solidFill>
                <a:latin typeface="Consolas" panose="020B0609020204030204" pitchFamily="49" charset="0"/>
              </a:rPr>
              <a:t>Route::get('/', function()</a:t>
            </a:r>
          </a:p>
          <a:p>
            <a:r>
              <a:rPr lang="en-US" sz="2000" dirty="0">
                <a:solidFill>
                  <a:srgbClr val="002060"/>
                </a:solidFill>
                <a:latin typeface="Consolas" panose="020B0609020204030204" pitchFamily="49" charset="0"/>
              </a:rPr>
              <a:t>{</a:t>
            </a:r>
          </a:p>
          <a:p>
            <a:r>
              <a:rPr lang="en-US" sz="2000" dirty="0">
                <a:solidFill>
                  <a:srgbClr val="002060"/>
                </a:solidFill>
                <a:latin typeface="Consolas" panose="020B0609020204030204" pitchFamily="49" charset="0"/>
              </a:rPr>
              <a:t>  return "This is a home page"; </a:t>
            </a:r>
          </a:p>
          <a:p>
            <a:r>
              <a:rPr lang="en-US" sz="2000" dirty="0">
                <a:solidFill>
                  <a:srgbClr val="002060"/>
                </a:solidFill>
                <a:latin typeface="Consolas" panose="020B0609020204030204" pitchFamily="49" charset="0"/>
              </a:rPr>
              <a:t>}</a:t>
            </a:r>
          </a:p>
          <a:p>
            <a:r>
              <a:rPr lang="en-US" sz="2000" dirty="0">
                <a:solidFill>
                  <a:srgbClr val="002060"/>
                </a:solidFill>
                <a:latin typeface="Consolas" panose="020B0609020204030204" pitchFamily="49" charset="0"/>
              </a:rPr>
              <a:t>);</a:t>
            </a:r>
          </a:p>
          <a:p>
            <a:r>
              <a:rPr lang="en-US" sz="2000" dirty="0">
                <a:solidFill>
                  <a:srgbClr val="002060"/>
                </a:solidFill>
                <a:latin typeface="Consolas" panose="020B0609020204030204" pitchFamily="49" charset="0"/>
              </a:rPr>
              <a:t>Route::get('/about', function()</a:t>
            </a:r>
          </a:p>
          <a:p>
            <a:r>
              <a:rPr lang="en-US" sz="2000" dirty="0">
                <a:solidFill>
                  <a:srgbClr val="002060"/>
                </a:solidFill>
                <a:latin typeface="Consolas" panose="020B0609020204030204" pitchFamily="49" charset="0"/>
              </a:rPr>
              <a:t>{</a:t>
            </a:r>
          </a:p>
          <a:p>
            <a:r>
              <a:rPr lang="en-US" sz="2000" dirty="0">
                <a:solidFill>
                  <a:srgbClr val="002060"/>
                </a:solidFill>
                <a:latin typeface="Consolas" panose="020B0609020204030204" pitchFamily="49" charset="0"/>
              </a:rPr>
              <a:t>  return "This is a about us page"; </a:t>
            </a:r>
          </a:p>
          <a:p>
            <a:r>
              <a:rPr lang="en-US" sz="2000" dirty="0">
                <a:solidFill>
                  <a:srgbClr val="002060"/>
                </a:solidFill>
                <a:latin typeface="Consolas" panose="020B0609020204030204" pitchFamily="49" charset="0"/>
              </a:rPr>
              <a:t>}</a:t>
            </a:r>
          </a:p>
          <a:p>
            <a:r>
              <a:rPr lang="en-US" sz="2000" dirty="0">
                <a:solidFill>
                  <a:srgbClr val="002060"/>
                </a:solidFill>
                <a:latin typeface="Consolas" panose="020B0609020204030204" pitchFamily="49" charset="0"/>
              </a:rPr>
              <a:t>);</a:t>
            </a:r>
          </a:p>
          <a:p>
            <a:r>
              <a:rPr lang="en-US" sz="2000" dirty="0">
                <a:solidFill>
                  <a:srgbClr val="002060"/>
                </a:solidFill>
                <a:latin typeface="Consolas" panose="020B0609020204030204" pitchFamily="49" charset="0"/>
              </a:rPr>
              <a:t>Route::get('/contact', function()</a:t>
            </a:r>
          </a:p>
          <a:p>
            <a:r>
              <a:rPr lang="en-US" sz="2000" dirty="0">
                <a:solidFill>
                  <a:srgbClr val="002060"/>
                </a:solidFill>
                <a:latin typeface="Consolas" panose="020B0609020204030204" pitchFamily="49" charset="0"/>
              </a:rPr>
              <a:t>{</a:t>
            </a:r>
          </a:p>
          <a:p>
            <a:r>
              <a:rPr lang="en-US" sz="2000" dirty="0">
                <a:solidFill>
                  <a:srgbClr val="002060"/>
                </a:solidFill>
                <a:latin typeface="Consolas" panose="020B0609020204030204" pitchFamily="49" charset="0"/>
              </a:rPr>
              <a:t>  return "This is a contact us page"; </a:t>
            </a:r>
          </a:p>
          <a:p>
            <a:r>
              <a:rPr lang="en-US" sz="2000" dirty="0">
                <a:solidFill>
                  <a:srgbClr val="002060"/>
                </a:solidFill>
                <a:latin typeface="Consolas" panose="020B0609020204030204" pitchFamily="49" charset="0"/>
              </a:rPr>
              <a:t>}</a:t>
            </a:r>
          </a:p>
          <a:p>
            <a:r>
              <a:rPr lang="en-US" sz="2000" dirty="0">
                <a:solidFill>
                  <a:srgbClr val="002060"/>
                </a:solidFill>
                <a:latin typeface="Consolas" panose="020B0609020204030204" pitchFamily="49" charset="0"/>
              </a:rPr>
              <a:t>);</a:t>
            </a:r>
            <a:endParaRPr lang="en-US" sz="2000" b="0" dirty="0">
              <a:solidFill>
                <a:srgbClr val="002060"/>
              </a:solidFill>
              <a:effectLst/>
              <a:latin typeface="Consolas" panose="020B0609020204030204" pitchFamily="49"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9</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smtClean="0">
                <a:solidFill>
                  <a:srgbClr val="0070C0"/>
                </a:solidFill>
                <a:latin typeface="+mj-lt"/>
              </a:rPr>
              <a:t>Required </a:t>
            </a:r>
            <a:r>
              <a:rPr lang="en-US" sz="4400" b="1" dirty="0" smtClean="0">
                <a:solidFill>
                  <a:srgbClr val="0070C0"/>
                </a:solidFill>
                <a:latin typeface="+mj-lt"/>
              </a:rPr>
              <a:t>Parameters(cont.)</a:t>
            </a:r>
            <a:endParaRPr lang="en-US" sz="4400" b="1" dirty="0">
              <a:solidFill>
                <a:srgbClr val="C00000"/>
              </a:solidFill>
              <a:latin typeface="+mj-lt"/>
            </a:endParaRPr>
          </a:p>
        </p:txBody>
      </p:sp>
    </p:spTree>
    <p:extLst>
      <p:ext uri="{BB962C8B-B14F-4D97-AF65-F5344CB8AC3E}">
        <p14:creationId xmlns:p14="http://schemas.microsoft.com/office/powerpoint/2010/main" val="3984631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7067</TotalTime>
  <Words>1530</Words>
  <Application>Microsoft Office PowerPoint</Application>
  <PresentationFormat>On-screen Show (4:3)</PresentationFormat>
  <Paragraphs>364</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Consolas</vt:lpstr>
      <vt:lpstr>Garamond</vt:lpstr>
      <vt:lpstr>Times New Roman</vt:lpstr>
      <vt:lpstr>Office Theme</vt:lpstr>
      <vt:lpstr>Lesson 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Thank you</vt:lpstr>
    </vt:vector>
  </TitlesOfParts>
  <Company>CREATIVE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and Importance of  Human Computer Interaction (HCI) in Pervasive Computing</dc:title>
  <dc:creator>SHOP 40</dc:creator>
  <cp:lastModifiedBy>ECS</cp:lastModifiedBy>
  <cp:revision>1198</cp:revision>
  <dcterms:created xsi:type="dcterms:W3CDTF">2014-04-19T14:31:03Z</dcterms:created>
  <dcterms:modified xsi:type="dcterms:W3CDTF">2021-05-30T16:03:08Z</dcterms:modified>
</cp:coreProperties>
</file>