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notesMasterIdLst>
    <p:notesMasterId r:id="rId32"/>
  </p:notesMasterIdLst>
  <p:sldIdLst>
    <p:sldId id="320" r:id="rId2"/>
    <p:sldId id="502" r:id="rId3"/>
    <p:sldId id="524" r:id="rId4"/>
    <p:sldId id="566" r:id="rId5"/>
    <p:sldId id="587" r:id="rId6"/>
    <p:sldId id="588" r:id="rId7"/>
    <p:sldId id="590" r:id="rId8"/>
    <p:sldId id="589" r:id="rId9"/>
    <p:sldId id="493" r:id="rId10"/>
    <p:sldId id="526" r:id="rId11"/>
    <p:sldId id="568" r:id="rId12"/>
    <p:sldId id="567" r:id="rId13"/>
    <p:sldId id="569" r:id="rId14"/>
    <p:sldId id="570" r:id="rId15"/>
    <p:sldId id="571" r:id="rId16"/>
    <p:sldId id="572" r:id="rId17"/>
    <p:sldId id="573" r:id="rId18"/>
    <p:sldId id="574" r:id="rId19"/>
    <p:sldId id="575" r:id="rId20"/>
    <p:sldId id="576" r:id="rId21"/>
    <p:sldId id="577" r:id="rId22"/>
    <p:sldId id="578" r:id="rId23"/>
    <p:sldId id="580" r:id="rId24"/>
    <p:sldId id="579" r:id="rId25"/>
    <p:sldId id="581" r:id="rId26"/>
    <p:sldId id="582" r:id="rId27"/>
    <p:sldId id="583" r:id="rId28"/>
    <p:sldId id="584" r:id="rId29"/>
    <p:sldId id="586" r:id="rId30"/>
    <p:sldId id="404"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A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8530" autoAdjust="0"/>
  </p:normalViewPr>
  <p:slideViewPr>
    <p:cSldViewPr>
      <p:cViewPr varScale="1">
        <p:scale>
          <a:sx n="73" d="100"/>
          <a:sy n="73" d="100"/>
        </p:scale>
        <p:origin x="1320" y="78"/>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F5E4E7-3C5D-4979-BDAA-BA19FB033EC5}" type="datetimeFigureOut">
              <a:rPr lang="en-US" smtClean="0"/>
              <a:pPr/>
              <a:t>6/12/2021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BA0F97-CD07-43AB-90A3-8266D2250A5B}" type="slidenum">
              <a:rPr lang="en-US" smtClean="0"/>
              <a:pPr/>
              <a:t>‹#›</a:t>
            </a:fld>
            <a:endParaRPr lang="en-US"/>
          </a:p>
        </p:txBody>
      </p:sp>
    </p:spTree>
    <p:extLst>
      <p:ext uri="{BB962C8B-B14F-4D97-AF65-F5344CB8AC3E}">
        <p14:creationId xmlns:p14="http://schemas.microsoft.com/office/powerpoint/2010/main" val="4018293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pPr>
              <a:defRPr/>
            </a:pPr>
            <a:fld id="{26FC0B08-8F53-4ACC-927F-7EFFCBB5822C}" type="datetime1">
              <a:rPr lang="en-US" smtClean="0"/>
              <a:t>6/12/2021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9E1A3B7-B948-45C9-8699-11320A9E5761}" type="slidenum">
              <a:rPr lang="en-US" smtClean="0"/>
              <a:pPr>
                <a:defRPr/>
              </a:pPr>
              <a:t>‹#›</a:t>
            </a:fld>
            <a:endParaRPr lang="en-US"/>
          </a:p>
        </p:txBody>
      </p:sp>
    </p:spTree>
    <p:extLst>
      <p:ext uri="{BB962C8B-B14F-4D97-AF65-F5344CB8AC3E}">
        <p14:creationId xmlns:p14="http://schemas.microsoft.com/office/powerpoint/2010/main" val="303724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fld id="{DAF594BE-7EF0-41C8-B194-3A2608F876DA}" type="datetime1">
              <a:rPr lang="en-US" smtClean="0"/>
              <a:t>6/12/2021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3349455-3F9A-426A-B33D-D8700210D5C7}" type="slidenum">
              <a:rPr lang="en-US" smtClean="0"/>
              <a:pPr>
                <a:defRPr/>
              </a:pPr>
              <a:t>‹#›</a:t>
            </a:fld>
            <a:endParaRPr lang="en-US"/>
          </a:p>
        </p:txBody>
      </p:sp>
    </p:spTree>
    <p:extLst>
      <p:ext uri="{BB962C8B-B14F-4D97-AF65-F5344CB8AC3E}">
        <p14:creationId xmlns:p14="http://schemas.microsoft.com/office/powerpoint/2010/main" val="3325241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fld id="{9B7A73CA-1033-45C5-B97A-4ED28890D78F}" type="datetime1">
              <a:rPr lang="en-US" smtClean="0"/>
              <a:t>6/12/2021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014D60F-FD11-4EDB-AC20-A9FC4E287649}" type="slidenum">
              <a:rPr lang="en-US" smtClean="0"/>
              <a:pPr>
                <a:defRPr/>
              </a:pPr>
              <a:t>‹#›</a:t>
            </a:fld>
            <a:endParaRPr lang="en-US"/>
          </a:p>
        </p:txBody>
      </p:sp>
    </p:spTree>
    <p:extLst>
      <p:ext uri="{BB962C8B-B14F-4D97-AF65-F5344CB8AC3E}">
        <p14:creationId xmlns:p14="http://schemas.microsoft.com/office/powerpoint/2010/main" val="1472738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fld id="{F07FAAB1-3541-4FD7-8ECB-A38D23E14E4A}" type="datetime1">
              <a:rPr lang="en-US" smtClean="0"/>
              <a:t>6/12/2021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505455A-286B-415E-BE1B-F7B249F54911}" type="slidenum">
              <a:rPr lang="en-US" smtClean="0"/>
              <a:pPr>
                <a:defRPr/>
              </a:pPr>
              <a:t>‹#›</a:t>
            </a:fld>
            <a:endParaRPr lang="en-US"/>
          </a:p>
        </p:txBody>
      </p:sp>
    </p:spTree>
    <p:extLst>
      <p:ext uri="{BB962C8B-B14F-4D97-AF65-F5344CB8AC3E}">
        <p14:creationId xmlns:p14="http://schemas.microsoft.com/office/powerpoint/2010/main" val="3196595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550317D8-E52C-48E8-A816-E1A5FC01198B}" type="datetime1">
              <a:rPr lang="en-US" smtClean="0"/>
              <a:t>6/12/2021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732276E-4244-403B-87D1-8FB3F6340813}" type="slidenum">
              <a:rPr lang="en-US" smtClean="0"/>
              <a:pPr>
                <a:defRPr/>
              </a:pPr>
              <a:t>‹#›</a:t>
            </a:fld>
            <a:endParaRPr lang="en-US"/>
          </a:p>
        </p:txBody>
      </p:sp>
    </p:spTree>
    <p:extLst>
      <p:ext uri="{BB962C8B-B14F-4D97-AF65-F5344CB8AC3E}">
        <p14:creationId xmlns:p14="http://schemas.microsoft.com/office/powerpoint/2010/main" val="3914267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pPr>
              <a:defRPr/>
            </a:pPr>
            <a:fld id="{4D5C0F36-F598-4A93-BA0D-8FF69A875551}" type="datetime1">
              <a:rPr lang="en-US" smtClean="0"/>
              <a:t>6/12/2021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31EDF12-82B4-4B62-9024-86A31AD1BE28}" type="slidenum">
              <a:rPr lang="en-US" smtClean="0"/>
              <a:pPr>
                <a:defRPr/>
              </a:pPr>
              <a:t>‹#›</a:t>
            </a:fld>
            <a:endParaRPr lang="en-US"/>
          </a:p>
        </p:txBody>
      </p:sp>
    </p:spTree>
    <p:extLst>
      <p:ext uri="{BB962C8B-B14F-4D97-AF65-F5344CB8AC3E}">
        <p14:creationId xmlns:p14="http://schemas.microsoft.com/office/powerpoint/2010/main" val="3753308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pPr>
              <a:defRPr/>
            </a:pPr>
            <a:fld id="{A5C4D213-3574-403A-9AF9-D37FA23E3F6D}" type="datetime1">
              <a:rPr lang="en-US" smtClean="0"/>
              <a:t>6/12/2021</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CE95028E-1E23-4055-96B0-9F2F1446DB1E}" type="slidenum">
              <a:rPr lang="en-US" smtClean="0"/>
              <a:pPr>
                <a:defRPr/>
              </a:pPr>
              <a:t>‹#›</a:t>
            </a:fld>
            <a:endParaRPr lang="en-US"/>
          </a:p>
        </p:txBody>
      </p:sp>
    </p:spTree>
    <p:extLst>
      <p:ext uri="{BB962C8B-B14F-4D97-AF65-F5344CB8AC3E}">
        <p14:creationId xmlns:p14="http://schemas.microsoft.com/office/powerpoint/2010/main" val="1729715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pPr>
              <a:defRPr/>
            </a:pPr>
            <a:fld id="{8DBB8AAF-D2FD-476F-930F-65A1222F6ABE}" type="datetime1">
              <a:rPr lang="en-US" smtClean="0"/>
              <a:t>6/12/2021</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309D2CF1-DFBD-4EC7-863E-8D9913A2BBB6}" type="slidenum">
              <a:rPr lang="en-US" smtClean="0"/>
              <a:pPr>
                <a:defRPr/>
              </a:pPr>
              <a:t>‹#›</a:t>
            </a:fld>
            <a:endParaRPr lang="en-US"/>
          </a:p>
        </p:txBody>
      </p:sp>
    </p:spTree>
    <p:extLst>
      <p:ext uri="{BB962C8B-B14F-4D97-AF65-F5344CB8AC3E}">
        <p14:creationId xmlns:p14="http://schemas.microsoft.com/office/powerpoint/2010/main" val="1074585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8660CC0-E8AA-474F-AA30-83D960D6214D}" type="datetime1">
              <a:rPr lang="en-US" smtClean="0"/>
              <a:t>6/12/2021</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504BD1A-6034-445E-91A1-CD65F41DBC6A}" type="slidenum">
              <a:rPr lang="en-US" smtClean="0"/>
              <a:pPr>
                <a:defRPr/>
              </a:pPr>
              <a:t>‹#›</a:t>
            </a:fld>
            <a:endParaRPr lang="en-US"/>
          </a:p>
        </p:txBody>
      </p:sp>
    </p:spTree>
    <p:extLst>
      <p:ext uri="{BB962C8B-B14F-4D97-AF65-F5344CB8AC3E}">
        <p14:creationId xmlns:p14="http://schemas.microsoft.com/office/powerpoint/2010/main" val="2898771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F0B4E0E2-10C8-4C8D-B72E-1B9D0E8D7A71}" type="datetime1">
              <a:rPr lang="en-US" smtClean="0"/>
              <a:t>6/12/2021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6E7F02A-D40E-4668-8C5E-1AE704F72B99}" type="slidenum">
              <a:rPr lang="en-US" smtClean="0"/>
              <a:pPr>
                <a:defRPr/>
              </a:pPr>
              <a:t>‹#›</a:t>
            </a:fld>
            <a:endParaRPr lang="en-US"/>
          </a:p>
        </p:txBody>
      </p:sp>
    </p:spTree>
    <p:extLst>
      <p:ext uri="{BB962C8B-B14F-4D97-AF65-F5344CB8AC3E}">
        <p14:creationId xmlns:p14="http://schemas.microsoft.com/office/powerpoint/2010/main" val="2402638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E3670267-5208-45A3-8B8F-BA293B37113F}" type="datetime1">
              <a:rPr lang="en-US" smtClean="0"/>
              <a:t>6/12/2021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299C8C1-4D4D-4256-B4E0-3C2553F981F5}" type="slidenum">
              <a:rPr lang="en-US" smtClean="0"/>
              <a:pPr>
                <a:defRPr/>
              </a:pPr>
              <a:t>‹#›</a:t>
            </a:fld>
            <a:endParaRPr lang="en-US"/>
          </a:p>
        </p:txBody>
      </p:sp>
    </p:spTree>
    <p:extLst>
      <p:ext uri="{BB962C8B-B14F-4D97-AF65-F5344CB8AC3E}">
        <p14:creationId xmlns:p14="http://schemas.microsoft.com/office/powerpoint/2010/main" val="3325270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28E68B8A-672B-4E0B-86AE-1C12EB3D623D}" type="datetime1">
              <a:rPr lang="en-US" smtClean="0"/>
              <a:t>6/12/2021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FD663039-4CDA-45BC-AB21-C3918EF103E2}" type="slidenum">
              <a:rPr lang="en-US" smtClean="0"/>
              <a:pPr>
                <a:defRPr/>
              </a:pPr>
              <a:t>‹#›</a:t>
            </a:fld>
            <a:endParaRPr lang="en-US"/>
          </a:p>
        </p:txBody>
      </p:sp>
    </p:spTree>
    <p:extLst>
      <p:ext uri="{BB962C8B-B14F-4D97-AF65-F5344CB8AC3E}">
        <p14:creationId xmlns:p14="http://schemas.microsoft.com/office/powerpoint/2010/main" val="595523122"/>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avatpoint.com/laravel-composer-installa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6531" y="882649"/>
            <a:ext cx="8153400" cy="1219200"/>
          </a:xfrm>
        </p:spPr>
        <p:txBody>
          <a:bodyPr>
            <a:normAutofit/>
          </a:bodyPr>
          <a:lstStyle/>
          <a:p>
            <a:pPr algn="ctr"/>
            <a:r>
              <a:rPr lang="en-US" sz="4000" b="1" smtClean="0">
                <a:effectLst/>
                <a:latin typeface="Garamond" panose="02020404030301010803" pitchFamily="18" charset="0"/>
                <a:cs typeface="Times New Roman" pitchFamily="18" charset="0"/>
              </a:rPr>
              <a:t>Lesson </a:t>
            </a:r>
            <a:r>
              <a:rPr lang="en-US" sz="4000" b="1" smtClean="0">
                <a:effectLst/>
                <a:latin typeface="Garamond" panose="02020404030301010803" pitchFamily="18" charset="0"/>
                <a:cs typeface="Times New Roman" pitchFamily="18" charset="0"/>
              </a:rPr>
              <a:t>5</a:t>
            </a:r>
            <a:r>
              <a:rPr lang="en-US" sz="4000" b="1" dirty="0" smtClean="0">
                <a:effectLst/>
                <a:latin typeface="Garamond" panose="02020404030301010803" pitchFamily="18" charset="0"/>
                <a:cs typeface="Times New Roman" pitchFamily="18" charset="0"/>
              </a:rPr>
              <a:t/>
            </a:r>
            <a:br>
              <a:rPr lang="en-US" sz="4000" b="1" dirty="0" smtClean="0">
                <a:effectLst/>
                <a:latin typeface="Garamond" panose="02020404030301010803" pitchFamily="18" charset="0"/>
                <a:cs typeface="Times New Roman" pitchFamily="18" charset="0"/>
              </a:rPr>
            </a:br>
            <a:endParaRPr lang="en-US" sz="4000" b="1" dirty="0">
              <a:effectLst/>
              <a:latin typeface="Garamond" panose="02020404030301010803" pitchFamily="18" charset="0"/>
            </a:endParaRPr>
          </a:p>
        </p:txBody>
      </p:sp>
      <p:sp>
        <p:nvSpPr>
          <p:cNvPr id="3" name="Subtitle 2"/>
          <p:cNvSpPr>
            <a:spLocks noGrp="1"/>
          </p:cNvSpPr>
          <p:nvPr>
            <p:ph type="subTitle" idx="1"/>
          </p:nvPr>
        </p:nvSpPr>
        <p:spPr>
          <a:xfrm>
            <a:off x="570886" y="1981200"/>
            <a:ext cx="8001000" cy="3886200"/>
          </a:xfrm>
        </p:spPr>
        <p:txBody>
          <a:bodyPr>
            <a:noAutofit/>
          </a:bodyPr>
          <a:lstStyle/>
          <a:p>
            <a:r>
              <a:rPr lang="en-GB" sz="5400" b="1" dirty="0" smtClean="0">
                <a:solidFill>
                  <a:srgbClr val="0070C0"/>
                </a:solidFill>
              </a:rPr>
              <a:t>PHP Introduction</a:t>
            </a:r>
            <a:endParaRPr lang="en-US" sz="5400" b="1" dirty="0" smtClean="0">
              <a:solidFill>
                <a:srgbClr val="0070C0"/>
              </a:solidFill>
            </a:endParaRPr>
          </a:p>
        </p:txBody>
      </p:sp>
      <p:sp>
        <p:nvSpPr>
          <p:cNvPr id="4" name="Slide Number Placeholder 3"/>
          <p:cNvSpPr>
            <a:spLocks noGrp="1"/>
          </p:cNvSpPr>
          <p:nvPr>
            <p:ph type="sldNum" sz="quarter" idx="12"/>
          </p:nvPr>
        </p:nvSpPr>
        <p:spPr/>
        <p:txBody>
          <a:bodyPr/>
          <a:lstStyle/>
          <a:p>
            <a:pPr>
              <a:defRPr/>
            </a:pPr>
            <a:fld id="{19E1A3B7-B948-45C9-8699-11320A9E5761}" type="slidenum">
              <a:rPr lang="en-US" smtClean="0"/>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81000" y="1327151"/>
            <a:ext cx="8134350" cy="5029200"/>
          </a:xfrm>
        </p:spPr>
        <p:txBody>
          <a:bodyPr>
            <a:normAutofit/>
          </a:bodyPr>
          <a:lstStyle/>
          <a:p>
            <a:pPr algn="just"/>
            <a:endParaRPr lang="en-US" sz="2400" dirty="0">
              <a:latin typeface="+mj-lt"/>
              <a:cs typeface="Times New Roman" pitchFamily="18" charset="0"/>
            </a:endParaRPr>
          </a:p>
          <a:p>
            <a:pPr algn="just">
              <a:spcBef>
                <a:spcPct val="0"/>
              </a:spcBef>
              <a:buFont typeface="Wingdings" panose="05000000000000000000" pitchFamily="2" charset="2"/>
              <a:buChar char="§"/>
            </a:pPr>
            <a:r>
              <a:rPr lang="en-US" altLang="en-US" sz="2400" dirty="0">
                <a:latin typeface="+mj-lt"/>
              </a:rPr>
              <a:t>The app directory contains the core code of your application. We'll explore this directory in more detail soon; however, almost all of the classes in your application will be in this directory</a:t>
            </a:r>
            <a:r>
              <a:rPr lang="en-US" altLang="en-US" sz="2400" b="1" dirty="0">
                <a:solidFill>
                  <a:srgbClr val="0070C0"/>
                </a:solidFill>
                <a:latin typeface="+mj-lt"/>
              </a:rPr>
              <a:t>.</a:t>
            </a:r>
            <a:endParaRPr lang="en-US" altLang="en-US" sz="2400" dirty="0">
              <a:solidFill>
                <a:srgbClr val="0070C0"/>
              </a:solidFill>
              <a:latin typeface="+mj-lt"/>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10</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a:latin typeface="+mj-lt"/>
              </a:rPr>
              <a:t>The App Directory</a:t>
            </a:r>
          </a:p>
        </p:txBody>
      </p:sp>
    </p:spTree>
    <p:extLst>
      <p:ext uri="{BB962C8B-B14F-4D97-AF65-F5344CB8AC3E}">
        <p14:creationId xmlns:p14="http://schemas.microsoft.com/office/powerpoint/2010/main" val="30827193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81000" y="1327151"/>
            <a:ext cx="8134350" cy="5029200"/>
          </a:xfrm>
        </p:spPr>
        <p:txBody>
          <a:bodyPr>
            <a:normAutofit/>
          </a:bodyPr>
          <a:lstStyle/>
          <a:p>
            <a:pPr algn="just"/>
            <a:endParaRPr lang="en-US" sz="2400" dirty="0">
              <a:latin typeface="+mj-lt"/>
              <a:cs typeface="Times New Roman" pitchFamily="18" charset="0"/>
            </a:endParaRPr>
          </a:p>
          <a:p>
            <a:pPr algn="just">
              <a:spcBef>
                <a:spcPct val="0"/>
              </a:spcBef>
              <a:buFont typeface="Wingdings" panose="05000000000000000000" pitchFamily="2" charset="2"/>
              <a:buChar char="§"/>
            </a:pPr>
            <a:r>
              <a:rPr lang="en-US" altLang="en-US" sz="2400" dirty="0">
                <a:latin typeface="+mj-lt"/>
              </a:rPr>
              <a:t>The bootstrap directory contains the </a:t>
            </a:r>
            <a:r>
              <a:rPr lang="en-US" altLang="en-US" sz="2400" i="1" dirty="0" err="1">
                <a:solidFill>
                  <a:srgbClr val="C00000"/>
                </a:solidFill>
                <a:latin typeface="+mj-lt"/>
              </a:rPr>
              <a:t>app.php</a:t>
            </a:r>
            <a:r>
              <a:rPr lang="en-US" altLang="en-US" sz="2400" dirty="0">
                <a:latin typeface="+mj-lt"/>
              </a:rPr>
              <a:t> file which bootstraps the framework</a:t>
            </a:r>
            <a:r>
              <a:rPr lang="en-US" altLang="en-US" sz="2400" dirty="0" smtClean="0">
                <a:latin typeface="+mj-lt"/>
              </a:rPr>
              <a:t>.</a:t>
            </a:r>
          </a:p>
          <a:p>
            <a:pPr algn="just">
              <a:spcBef>
                <a:spcPct val="0"/>
              </a:spcBef>
              <a:buFont typeface="Wingdings" panose="05000000000000000000" pitchFamily="2" charset="2"/>
              <a:buChar char="§"/>
            </a:pPr>
            <a:endParaRPr lang="en-US" altLang="en-US" sz="2400" dirty="0">
              <a:latin typeface="+mj-lt"/>
            </a:endParaRPr>
          </a:p>
          <a:p>
            <a:pPr algn="just">
              <a:spcBef>
                <a:spcPct val="0"/>
              </a:spcBef>
              <a:buFont typeface="Wingdings" panose="05000000000000000000" pitchFamily="2" charset="2"/>
              <a:buChar char="§"/>
            </a:pPr>
            <a:r>
              <a:rPr lang="en-US" altLang="en-US" sz="2400" dirty="0" smtClean="0">
                <a:latin typeface="+mj-lt"/>
              </a:rPr>
              <a:t> </a:t>
            </a:r>
            <a:r>
              <a:rPr lang="en-US" altLang="en-US" sz="2400" dirty="0">
                <a:latin typeface="+mj-lt"/>
              </a:rPr>
              <a:t>This directory also houses a cache directory which contains framework generated files for performance optimization such as the route and services cache files</a:t>
            </a:r>
            <a:r>
              <a:rPr lang="en-US" altLang="en-US" sz="2400" dirty="0" smtClean="0">
                <a:latin typeface="+mj-lt"/>
              </a:rPr>
              <a:t>.</a:t>
            </a:r>
          </a:p>
          <a:p>
            <a:pPr algn="just">
              <a:spcBef>
                <a:spcPct val="0"/>
              </a:spcBef>
              <a:buFont typeface="Wingdings" panose="05000000000000000000" pitchFamily="2" charset="2"/>
              <a:buChar char="§"/>
            </a:pPr>
            <a:endParaRPr lang="en-US" altLang="en-US" sz="2400" dirty="0">
              <a:latin typeface="+mj-lt"/>
            </a:endParaRPr>
          </a:p>
          <a:p>
            <a:pPr algn="just">
              <a:spcBef>
                <a:spcPct val="0"/>
              </a:spcBef>
              <a:buFont typeface="Wingdings" panose="05000000000000000000" pitchFamily="2" charset="2"/>
              <a:buChar char="§"/>
            </a:pPr>
            <a:r>
              <a:rPr lang="en-US" altLang="en-US" sz="2400" dirty="0" smtClean="0">
                <a:latin typeface="+mj-lt"/>
              </a:rPr>
              <a:t> </a:t>
            </a:r>
            <a:r>
              <a:rPr lang="en-US" altLang="en-US" sz="2400" dirty="0">
                <a:latin typeface="+mj-lt"/>
              </a:rPr>
              <a:t>You should not typically need to modify any files within this directory.</a:t>
            </a:r>
            <a:endParaRPr lang="en-US" altLang="en-US" sz="2400" dirty="0">
              <a:solidFill>
                <a:srgbClr val="0070C0"/>
              </a:solidFill>
              <a:latin typeface="+mj-lt"/>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11</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a:latin typeface="+mj-lt"/>
              </a:rPr>
              <a:t>The Bootstrap Directory</a:t>
            </a:r>
          </a:p>
        </p:txBody>
      </p:sp>
    </p:spTree>
    <p:extLst>
      <p:ext uri="{BB962C8B-B14F-4D97-AF65-F5344CB8AC3E}">
        <p14:creationId xmlns:p14="http://schemas.microsoft.com/office/powerpoint/2010/main" val="2195331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81000" y="1327151"/>
            <a:ext cx="8134350" cy="5029200"/>
          </a:xfrm>
        </p:spPr>
        <p:txBody>
          <a:bodyPr>
            <a:normAutofit/>
          </a:bodyPr>
          <a:lstStyle/>
          <a:p>
            <a:pPr algn="just"/>
            <a:endParaRPr lang="en-US" sz="2400" dirty="0">
              <a:latin typeface="+mj-lt"/>
              <a:cs typeface="Times New Roman" pitchFamily="18" charset="0"/>
            </a:endParaRPr>
          </a:p>
          <a:p>
            <a:pPr algn="just">
              <a:spcBef>
                <a:spcPct val="0"/>
              </a:spcBef>
              <a:buFont typeface="Wingdings" panose="05000000000000000000" pitchFamily="2" charset="2"/>
              <a:buChar char="§"/>
            </a:pPr>
            <a:r>
              <a:rPr lang="en-US" altLang="en-US" sz="2400" dirty="0">
                <a:latin typeface="+mj-lt"/>
              </a:rPr>
              <a:t>The config directory, as the name implies, contains all of your application's configuration files. </a:t>
            </a:r>
            <a:endParaRPr lang="en-US" altLang="en-US" sz="2400" dirty="0" smtClean="0">
              <a:latin typeface="+mj-lt"/>
            </a:endParaRPr>
          </a:p>
          <a:p>
            <a:pPr algn="just">
              <a:spcBef>
                <a:spcPct val="0"/>
              </a:spcBef>
              <a:buFont typeface="Wingdings" panose="05000000000000000000" pitchFamily="2" charset="2"/>
              <a:buChar char="§"/>
            </a:pPr>
            <a:endParaRPr lang="en-US" altLang="en-US" sz="2400" dirty="0">
              <a:latin typeface="+mj-lt"/>
            </a:endParaRPr>
          </a:p>
          <a:p>
            <a:pPr algn="just">
              <a:spcBef>
                <a:spcPct val="0"/>
              </a:spcBef>
              <a:buFont typeface="Wingdings" panose="05000000000000000000" pitchFamily="2" charset="2"/>
              <a:buChar char="§"/>
            </a:pPr>
            <a:r>
              <a:rPr lang="en-US" altLang="en-US" sz="2400" dirty="0" smtClean="0">
                <a:latin typeface="+mj-lt"/>
              </a:rPr>
              <a:t>It's </a:t>
            </a:r>
            <a:r>
              <a:rPr lang="en-US" altLang="en-US" sz="2400" dirty="0">
                <a:latin typeface="+mj-lt"/>
              </a:rPr>
              <a:t>a great idea to read through all of these files and familiarize yourself with all of the options available to you.</a:t>
            </a:r>
            <a:endParaRPr lang="en-US" altLang="en-US" sz="2400" dirty="0">
              <a:solidFill>
                <a:srgbClr val="0070C0"/>
              </a:solidFill>
              <a:latin typeface="+mj-lt"/>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12</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a:latin typeface="+mj-lt"/>
              </a:rPr>
              <a:t>The Config Directory</a:t>
            </a:r>
          </a:p>
        </p:txBody>
      </p:sp>
    </p:spTree>
    <p:extLst>
      <p:ext uri="{BB962C8B-B14F-4D97-AF65-F5344CB8AC3E}">
        <p14:creationId xmlns:p14="http://schemas.microsoft.com/office/powerpoint/2010/main" val="11942983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81000" y="1327151"/>
            <a:ext cx="8134350" cy="5029200"/>
          </a:xfrm>
        </p:spPr>
        <p:txBody>
          <a:bodyPr>
            <a:normAutofit/>
          </a:bodyPr>
          <a:lstStyle/>
          <a:p>
            <a:pPr algn="just"/>
            <a:endParaRPr lang="en-US" sz="2400" dirty="0">
              <a:latin typeface="+mj-lt"/>
              <a:cs typeface="Times New Roman" pitchFamily="18" charset="0"/>
            </a:endParaRPr>
          </a:p>
          <a:p>
            <a:pPr algn="just">
              <a:spcBef>
                <a:spcPct val="0"/>
              </a:spcBef>
              <a:buFont typeface="Wingdings" panose="05000000000000000000" pitchFamily="2" charset="2"/>
              <a:buChar char="§"/>
            </a:pPr>
            <a:r>
              <a:rPr lang="en-US" altLang="en-US" sz="2400" dirty="0">
                <a:latin typeface="+mj-lt"/>
              </a:rPr>
              <a:t>The database directory contains your database migrations, model factories, and seeds</a:t>
            </a:r>
            <a:r>
              <a:rPr lang="en-US" altLang="en-US" sz="2400" dirty="0" smtClean="0">
                <a:latin typeface="+mj-lt"/>
              </a:rPr>
              <a:t>.</a:t>
            </a:r>
          </a:p>
          <a:p>
            <a:pPr algn="just">
              <a:spcBef>
                <a:spcPct val="0"/>
              </a:spcBef>
              <a:buFont typeface="Wingdings" panose="05000000000000000000" pitchFamily="2" charset="2"/>
              <a:buChar char="§"/>
            </a:pPr>
            <a:endParaRPr lang="en-US" altLang="en-US" sz="2400" dirty="0">
              <a:latin typeface="+mj-lt"/>
            </a:endParaRPr>
          </a:p>
          <a:p>
            <a:pPr algn="just">
              <a:spcBef>
                <a:spcPct val="0"/>
              </a:spcBef>
              <a:buFont typeface="Wingdings" panose="05000000000000000000" pitchFamily="2" charset="2"/>
              <a:buChar char="§"/>
            </a:pPr>
            <a:r>
              <a:rPr lang="en-US" altLang="en-US" sz="2400" dirty="0" smtClean="0">
                <a:latin typeface="+mj-lt"/>
              </a:rPr>
              <a:t> </a:t>
            </a:r>
            <a:r>
              <a:rPr lang="en-US" altLang="en-US" sz="2400" dirty="0">
                <a:latin typeface="+mj-lt"/>
              </a:rPr>
              <a:t>If you wish, you may also use this directory to hold an SQLite database.</a:t>
            </a:r>
            <a:endParaRPr lang="en-US" altLang="en-US" sz="2400" dirty="0">
              <a:solidFill>
                <a:srgbClr val="0070C0"/>
              </a:solidFill>
              <a:latin typeface="+mj-lt"/>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13</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a:latin typeface="+mj-lt"/>
              </a:rPr>
              <a:t>The Database Directory</a:t>
            </a:r>
          </a:p>
        </p:txBody>
      </p:sp>
    </p:spTree>
    <p:extLst>
      <p:ext uri="{BB962C8B-B14F-4D97-AF65-F5344CB8AC3E}">
        <p14:creationId xmlns:p14="http://schemas.microsoft.com/office/powerpoint/2010/main" val="7253955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81000" y="1327151"/>
            <a:ext cx="8134350" cy="5029200"/>
          </a:xfrm>
        </p:spPr>
        <p:txBody>
          <a:bodyPr>
            <a:normAutofit/>
          </a:bodyPr>
          <a:lstStyle/>
          <a:p>
            <a:pPr algn="just"/>
            <a:endParaRPr lang="en-US" sz="2400" dirty="0">
              <a:latin typeface="+mj-lt"/>
              <a:cs typeface="Times New Roman" pitchFamily="18" charset="0"/>
            </a:endParaRPr>
          </a:p>
          <a:p>
            <a:pPr algn="just">
              <a:spcBef>
                <a:spcPct val="0"/>
              </a:spcBef>
              <a:buFont typeface="Wingdings" panose="05000000000000000000" pitchFamily="2" charset="2"/>
              <a:buChar char="§"/>
            </a:pPr>
            <a:r>
              <a:rPr lang="en-US" altLang="en-US" sz="2400" dirty="0">
                <a:latin typeface="+mj-lt"/>
              </a:rPr>
              <a:t>The public directory contains the </a:t>
            </a:r>
            <a:r>
              <a:rPr lang="en-US" altLang="en-US" sz="2400" i="1" dirty="0" err="1">
                <a:solidFill>
                  <a:srgbClr val="C00000"/>
                </a:solidFill>
                <a:latin typeface="+mj-lt"/>
              </a:rPr>
              <a:t>index.php</a:t>
            </a:r>
            <a:r>
              <a:rPr lang="en-US" altLang="en-US" sz="2400" dirty="0">
                <a:latin typeface="+mj-lt"/>
              </a:rPr>
              <a:t> file, which is the entry point for all requests entering your application and configures autoloading. </a:t>
            </a:r>
            <a:endParaRPr lang="en-US" altLang="en-US" sz="2400" dirty="0" smtClean="0">
              <a:latin typeface="+mj-lt"/>
            </a:endParaRPr>
          </a:p>
          <a:p>
            <a:pPr algn="just">
              <a:spcBef>
                <a:spcPct val="0"/>
              </a:spcBef>
              <a:buFont typeface="Wingdings" panose="05000000000000000000" pitchFamily="2" charset="2"/>
              <a:buChar char="§"/>
            </a:pPr>
            <a:endParaRPr lang="en-US" altLang="en-US" sz="2400" dirty="0">
              <a:latin typeface="+mj-lt"/>
            </a:endParaRPr>
          </a:p>
          <a:p>
            <a:pPr algn="just">
              <a:spcBef>
                <a:spcPct val="0"/>
              </a:spcBef>
              <a:buFont typeface="Wingdings" panose="05000000000000000000" pitchFamily="2" charset="2"/>
              <a:buChar char="§"/>
            </a:pPr>
            <a:r>
              <a:rPr lang="en-US" altLang="en-US" sz="2400" dirty="0" smtClean="0">
                <a:latin typeface="+mj-lt"/>
              </a:rPr>
              <a:t>This </a:t>
            </a:r>
            <a:r>
              <a:rPr lang="en-US" altLang="en-US" sz="2400" dirty="0">
                <a:latin typeface="+mj-lt"/>
              </a:rPr>
              <a:t>directory also houses your assets such as images, JavaScript, and CSS.</a:t>
            </a:r>
            <a:endParaRPr lang="en-US" altLang="en-US" sz="2400" dirty="0">
              <a:solidFill>
                <a:srgbClr val="0070C0"/>
              </a:solidFill>
              <a:latin typeface="+mj-lt"/>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14</a:t>
            </a:fld>
            <a:endParaRPr lang="en-US"/>
          </a:p>
        </p:txBody>
      </p:sp>
      <p:sp>
        <p:nvSpPr>
          <p:cNvPr id="2" name="Rectangle 1"/>
          <p:cNvSpPr/>
          <p:nvPr/>
        </p:nvSpPr>
        <p:spPr>
          <a:xfrm>
            <a:off x="438150" y="643890"/>
            <a:ext cx="8077200" cy="769441"/>
          </a:xfrm>
          <a:prstGeom prst="rect">
            <a:avLst/>
          </a:prstGeom>
        </p:spPr>
        <p:txBody>
          <a:bodyPr wrap="square">
            <a:spAutoFit/>
          </a:bodyPr>
          <a:lstStyle/>
          <a:p>
            <a:pPr algn="ctr"/>
            <a:r>
              <a:rPr lang="en-US" sz="4400" b="1" dirty="0">
                <a:latin typeface="+mj-lt"/>
              </a:rPr>
              <a:t>The Public Directory</a:t>
            </a:r>
          </a:p>
        </p:txBody>
      </p:sp>
    </p:spTree>
    <p:extLst>
      <p:ext uri="{BB962C8B-B14F-4D97-AF65-F5344CB8AC3E}">
        <p14:creationId xmlns:p14="http://schemas.microsoft.com/office/powerpoint/2010/main" val="36541971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81000" y="1327151"/>
            <a:ext cx="8134350" cy="5029200"/>
          </a:xfrm>
        </p:spPr>
        <p:txBody>
          <a:bodyPr>
            <a:normAutofit/>
          </a:bodyPr>
          <a:lstStyle/>
          <a:p>
            <a:pPr algn="just"/>
            <a:endParaRPr lang="en-US" sz="2400" dirty="0">
              <a:latin typeface="+mj-lt"/>
              <a:cs typeface="Times New Roman" pitchFamily="18" charset="0"/>
            </a:endParaRPr>
          </a:p>
          <a:p>
            <a:pPr algn="just">
              <a:spcBef>
                <a:spcPct val="0"/>
              </a:spcBef>
              <a:buFont typeface="Wingdings" panose="05000000000000000000" pitchFamily="2" charset="2"/>
              <a:buChar char="§"/>
            </a:pPr>
            <a:endParaRPr lang="en-US" altLang="en-US" sz="2400" dirty="0" smtClean="0">
              <a:latin typeface="+mj-lt"/>
            </a:endParaRPr>
          </a:p>
          <a:p>
            <a:pPr algn="just">
              <a:spcBef>
                <a:spcPct val="0"/>
              </a:spcBef>
              <a:buFont typeface="Wingdings" panose="05000000000000000000" pitchFamily="2" charset="2"/>
              <a:buChar char="§"/>
            </a:pPr>
            <a:r>
              <a:rPr lang="en-US" altLang="en-US" sz="2400" dirty="0" smtClean="0">
                <a:latin typeface="+mj-lt"/>
              </a:rPr>
              <a:t>The </a:t>
            </a:r>
            <a:r>
              <a:rPr lang="en-US" altLang="en-US" sz="2400" dirty="0">
                <a:latin typeface="+mj-lt"/>
              </a:rPr>
              <a:t>resources directory contains your views as well as your raw, un-compiled assets such as CSS or JavaScript</a:t>
            </a:r>
            <a:r>
              <a:rPr lang="en-US" altLang="en-US" sz="2400" dirty="0" smtClean="0">
                <a:latin typeface="+mj-lt"/>
              </a:rPr>
              <a:t>.</a:t>
            </a:r>
          </a:p>
          <a:p>
            <a:pPr algn="just">
              <a:spcBef>
                <a:spcPct val="0"/>
              </a:spcBef>
              <a:buFont typeface="Wingdings" panose="05000000000000000000" pitchFamily="2" charset="2"/>
              <a:buChar char="§"/>
            </a:pPr>
            <a:endParaRPr lang="en-US" altLang="en-US" sz="2400" dirty="0">
              <a:latin typeface="+mj-lt"/>
            </a:endParaRPr>
          </a:p>
          <a:p>
            <a:pPr algn="just">
              <a:spcBef>
                <a:spcPct val="0"/>
              </a:spcBef>
              <a:buFont typeface="Wingdings" panose="05000000000000000000" pitchFamily="2" charset="2"/>
              <a:buChar char="§"/>
            </a:pPr>
            <a:r>
              <a:rPr lang="en-US" altLang="en-US" sz="2400" dirty="0" smtClean="0">
                <a:latin typeface="+mj-lt"/>
              </a:rPr>
              <a:t> </a:t>
            </a:r>
            <a:r>
              <a:rPr lang="en-US" altLang="en-US" sz="2400" dirty="0">
                <a:latin typeface="+mj-lt"/>
              </a:rPr>
              <a:t>This directory also houses all of your language files.</a:t>
            </a:r>
            <a:endParaRPr lang="en-US" altLang="en-US" sz="2400" dirty="0">
              <a:solidFill>
                <a:srgbClr val="0070C0"/>
              </a:solidFill>
              <a:latin typeface="+mj-lt"/>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15</a:t>
            </a:fld>
            <a:endParaRPr lang="en-US"/>
          </a:p>
        </p:txBody>
      </p:sp>
      <p:sp>
        <p:nvSpPr>
          <p:cNvPr id="2" name="Rectangle 1"/>
          <p:cNvSpPr/>
          <p:nvPr/>
        </p:nvSpPr>
        <p:spPr>
          <a:xfrm>
            <a:off x="438150" y="643890"/>
            <a:ext cx="8077200" cy="769441"/>
          </a:xfrm>
          <a:prstGeom prst="rect">
            <a:avLst/>
          </a:prstGeom>
        </p:spPr>
        <p:txBody>
          <a:bodyPr wrap="square">
            <a:spAutoFit/>
          </a:bodyPr>
          <a:lstStyle/>
          <a:p>
            <a:pPr algn="ctr"/>
            <a:r>
              <a:rPr lang="en-US" sz="4400" b="1" dirty="0">
                <a:latin typeface="+mj-lt"/>
              </a:rPr>
              <a:t>The Resources Directory</a:t>
            </a:r>
          </a:p>
        </p:txBody>
      </p:sp>
    </p:spTree>
    <p:extLst>
      <p:ext uri="{BB962C8B-B14F-4D97-AF65-F5344CB8AC3E}">
        <p14:creationId xmlns:p14="http://schemas.microsoft.com/office/powerpoint/2010/main" val="15900687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81000" y="1327151"/>
            <a:ext cx="8134350" cy="5029200"/>
          </a:xfrm>
        </p:spPr>
        <p:txBody>
          <a:bodyPr>
            <a:normAutofit/>
          </a:bodyPr>
          <a:lstStyle/>
          <a:p>
            <a:pPr algn="just"/>
            <a:endParaRPr lang="en-US" sz="2400" dirty="0">
              <a:latin typeface="+mj-lt"/>
              <a:cs typeface="Times New Roman" pitchFamily="18" charset="0"/>
            </a:endParaRPr>
          </a:p>
          <a:p>
            <a:pPr algn="just">
              <a:spcBef>
                <a:spcPct val="0"/>
              </a:spcBef>
              <a:buFont typeface="Wingdings" panose="05000000000000000000" pitchFamily="2" charset="2"/>
              <a:buChar char="§"/>
            </a:pPr>
            <a:endParaRPr lang="en-US" altLang="en-US" sz="2400" dirty="0" smtClean="0">
              <a:latin typeface="+mj-lt"/>
            </a:endParaRPr>
          </a:p>
          <a:p>
            <a:pPr algn="just">
              <a:spcBef>
                <a:spcPct val="0"/>
              </a:spcBef>
              <a:buFont typeface="Wingdings" panose="05000000000000000000" pitchFamily="2" charset="2"/>
              <a:buChar char="§"/>
            </a:pPr>
            <a:r>
              <a:rPr lang="en-US" altLang="en-US" sz="2400" dirty="0">
                <a:latin typeface="+mj-lt"/>
              </a:rPr>
              <a:t>The routes directory contains all of the route definitions for your application. </a:t>
            </a:r>
            <a:endParaRPr lang="en-US" altLang="en-US" sz="2400" dirty="0" smtClean="0">
              <a:latin typeface="+mj-lt"/>
            </a:endParaRPr>
          </a:p>
          <a:p>
            <a:pPr algn="just">
              <a:spcBef>
                <a:spcPct val="0"/>
              </a:spcBef>
              <a:buFont typeface="Wingdings" panose="05000000000000000000" pitchFamily="2" charset="2"/>
              <a:buChar char="§"/>
            </a:pPr>
            <a:r>
              <a:rPr lang="en-US" altLang="en-US" sz="2400" dirty="0" smtClean="0">
                <a:latin typeface="+mj-lt"/>
              </a:rPr>
              <a:t>By </a:t>
            </a:r>
            <a:r>
              <a:rPr lang="en-US" altLang="en-US" sz="2400" dirty="0">
                <a:latin typeface="+mj-lt"/>
              </a:rPr>
              <a:t>default, several route files are included with Laravel: </a:t>
            </a:r>
            <a:endParaRPr lang="en-US" altLang="en-US" sz="2400" dirty="0" smtClean="0">
              <a:latin typeface="+mj-lt"/>
            </a:endParaRPr>
          </a:p>
          <a:p>
            <a:pPr algn="just">
              <a:spcBef>
                <a:spcPct val="0"/>
              </a:spcBef>
              <a:buFont typeface="Wingdings" panose="05000000000000000000" pitchFamily="2" charset="2"/>
              <a:buChar char="§"/>
            </a:pPr>
            <a:endParaRPr lang="en-US" altLang="en-US" sz="2400" dirty="0">
              <a:latin typeface="+mj-lt"/>
            </a:endParaRPr>
          </a:p>
          <a:p>
            <a:pPr algn="just">
              <a:spcBef>
                <a:spcPct val="0"/>
              </a:spcBef>
              <a:buFont typeface="Wingdings" panose="05000000000000000000" pitchFamily="2" charset="2"/>
              <a:buChar char="§"/>
            </a:pPr>
            <a:r>
              <a:rPr lang="en-US" altLang="en-US" sz="2400" i="1" dirty="0" err="1" smtClean="0">
                <a:solidFill>
                  <a:srgbClr val="C00000"/>
                </a:solidFill>
                <a:latin typeface="+mj-lt"/>
              </a:rPr>
              <a:t>web.php</a:t>
            </a:r>
            <a:r>
              <a:rPr lang="en-US" altLang="en-US" sz="2400" i="1" dirty="0">
                <a:solidFill>
                  <a:srgbClr val="C00000"/>
                </a:solidFill>
                <a:latin typeface="+mj-lt"/>
              </a:rPr>
              <a:t>, api.php, console.php, and channels.php</a:t>
            </a:r>
            <a:r>
              <a:rPr lang="en-US" altLang="en-US" sz="2400" dirty="0">
                <a:latin typeface="+mj-lt"/>
              </a:rPr>
              <a:t>.</a:t>
            </a:r>
            <a:endParaRPr lang="en-US" altLang="en-US" sz="2400" dirty="0">
              <a:solidFill>
                <a:srgbClr val="0070C0"/>
              </a:solidFill>
              <a:latin typeface="+mj-lt"/>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16</a:t>
            </a:fld>
            <a:endParaRPr lang="en-US"/>
          </a:p>
        </p:txBody>
      </p:sp>
      <p:sp>
        <p:nvSpPr>
          <p:cNvPr id="2" name="Rectangle 1"/>
          <p:cNvSpPr/>
          <p:nvPr/>
        </p:nvSpPr>
        <p:spPr>
          <a:xfrm>
            <a:off x="438150" y="643890"/>
            <a:ext cx="8077200" cy="769441"/>
          </a:xfrm>
          <a:prstGeom prst="rect">
            <a:avLst/>
          </a:prstGeom>
        </p:spPr>
        <p:txBody>
          <a:bodyPr wrap="square">
            <a:spAutoFit/>
          </a:bodyPr>
          <a:lstStyle/>
          <a:p>
            <a:pPr algn="ctr"/>
            <a:r>
              <a:rPr lang="en-US" sz="4400" b="1" dirty="0">
                <a:latin typeface="+mj-lt"/>
              </a:rPr>
              <a:t>The Routes Directory</a:t>
            </a:r>
          </a:p>
        </p:txBody>
      </p:sp>
    </p:spTree>
    <p:extLst>
      <p:ext uri="{BB962C8B-B14F-4D97-AF65-F5344CB8AC3E}">
        <p14:creationId xmlns:p14="http://schemas.microsoft.com/office/powerpoint/2010/main" val="5593891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81000" y="1327151"/>
            <a:ext cx="8134350" cy="5029200"/>
          </a:xfrm>
        </p:spPr>
        <p:txBody>
          <a:bodyPr>
            <a:normAutofit/>
          </a:bodyPr>
          <a:lstStyle/>
          <a:p>
            <a:pPr algn="just"/>
            <a:endParaRPr lang="en-US" sz="2400" dirty="0">
              <a:latin typeface="+mj-lt"/>
              <a:cs typeface="Times New Roman" pitchFamily="18" charset="0"/>
            </a:endParaRPr>
          </a:p>
          <a:p>
            <a:pPr algn="just">
              <a:spcBef>
                <a:spcPct val="0"/>
              </a:spcBef>
              <a:buFont typeface="Wingdings" panose="05000000000000000000" pitchFamily="2" charset="2"/>
              <a:buChar char="§"/>
            </a:pPr>
            <a:endParaRPr lang="en-US" altLang="en-US" sz="2400" dirty="0" smtClean="0">
              <a:latin typeface="+mj-lt"/>
            </a:endParaRPr>
          </a:p>
          <a:p>
            <a:pPr algn="just">
              <a:spcBef>
                <a:spcPct val="0"/>
              </a:spcBef>
              <a:buFont typeface="Wingdings" panose="05000000000000000000" pitchFamily="2" charset="2"/>
              <a:buChar char="§"/>
            </a:pPr>
            <a:r>
              <a:rPr lang="en-US" altLang="en-US" sz="2400" dirty="0">
                <a:latin typeface="+mj-lt"/>
              </a:rPr>
              <a:t>The storage directory contains your logs, compiled Blade templates, file based sessions, file caches, and other files generated by the framework. </a:t>
            </a:r>
            <a:endParaRPr lang="en-US" altLang="en-US" sz="2400" dirty="0" smtClean="0">
              <a:latin typeface="+mj-lt"/>
            </a:endParaRPr>
          </a:p>
          <a:p>
            <a:pPr algn="just">
              <a:spcBef>
                <a:spcPct val="0"/>
              </a:spcBef>
              <a:buFont typeface="Wingdings" panose="05000000000000000000" pitchFamily="2" charset="2"/>
              <a:buChar char="§"/>
            </a:pPr>
            <a:r>
              <a:rPr lang="en-US" altLang="en-US" sz="2400" dirty="0" smtClean="0">
                <a:latin typeface="+mj-lt"/>
              </a:rPr>
              <a:t>This </a:t>
            </a:r>
            <a:r>
              <a:rPr lang="en-US" altLang="en-US" sz="2400" dirty="0">
                <a:latin typeface="+mj-lt"/>
              </a:rPr>
              <a:t>directory is segregated into app, framework, and logs directories. </a:t>
            </a:r>
            <a:endParaRPr lang="en-US" altLang="en-US" sz="2400" dirty="0" smtClean="0">
              <a:latin typeface="+mj-lt"/>
            </a:endParaRPr>
          </a:p>
          <a:p>
            <a:pPr algn="just">
              <a:spcBef>
                <a:spcPct val="0"/>
              </a:spcBef>
              <a:buFont typeface="Wingdings" panose="05000000000000000000" pitchFamily="2" charset="2"/>
              <a:buChar char="§"/>
            </a:pPr>
            <a:r>
              <a:rPr lang="en-US" altLang="en-US" sz="2400" dirty="0" smtClean="0">
                <a:latin typeface="+mj-lt"/>
              </a:rPr>
              <a:t>The </a:t>
            </a:r>
            <a:r>
              <a:rPr lang="en-US" altLang="en-US" sz="2400" dirty="0">
                <a:latin typeface="+mj-lt"/>
              </a:rPr>
              <a:t>app directory may be used to store any files generated by your application. </a:t>
            </a:r>
            <a:endParaRPr lang="en-US" altLang="en-US" sz="2400" dirty="0" smtClean="0">
              <a:latin typeface="+mj-lt"/>
            </a:endParaRPr>
          </a:p>
          <a:p>
            <a:pPr algn="just">
              <a:spcBef>
                <a:spcPct val="0"/>
              </a:spcBef>
              <a:buFont typeface="Wingdings" panose="05000000000000000000" pitchFamily="2" charset="2"/>
              <a:buChar char="§"/>
            </a:pPr>
            <a:r>
              <a:rPr lang="en-US" altLang="en-US" sz="2400" dirty="0" smtClean="0">
                <a:latin typeface="+mj-lt"/>
              </a:rPr>
              <a:t>The </a:t>
            </a:r>
            <a:r>
              <a:rPr lang="en-US" altLang="en-US" sz="2400" dirty="0">
                <a:latin typeface="+mj-lt"/>
              </a:rPr>
              <a:t>framework directory is used to store framework generated files and caches. </a:t>
            </a:r>
            <a:endParaRPr lang="en-US" altLang="en-US" sz="2400" dirty="0" smtClean="0">
              <a:latin typeface="+mj-lt"/>
            </a:endParaRPr>
          </a:p>
          <a:p>
            <a:pPr algn="just">
              <a:spcBef>
                <a:spcPct val="0"/>
              </a:spcBef>
              <a:buFont typeface="Wingdings" panose="05000000000000000000" pitchFamily="2" charset="2"/>
              <a:buChar char="§"/>
            </a:pPr>
            <a:r>
              <a:rPr lang="en-US" altLang="en-US" sz="2400" dirty="0" smtClean="0">
                <a:latin typeface="+mj-lt"/>
              </a:rPr>
              <a:t>Finally</a:t>
            </a:r>
            <a:r>
              <a:rPr lang="en-US" altLang="en-US" sz="2400" dirty="0">
                <a:latin typeface="+mj-lt"/>
              </a:rPr>
              <a:t>, the logs directory contains your application's log files.</a:t>
            </a:r>
            <a:endParaRPr lang="en-US" altLang="en-US" sz="2400" dirty="0">
              <a:solidFill>
                <a:srgbClr val="0070C0"/>
              </a:solidFill>
              <a:latin typeface="+mj-lt"/>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17</a:t>
            </a:fld>
            <a:endParaRPr lang="en-US"/>
          </a:p>
        </p:txBody>
      </p:sp>
      <p:sp>
        <p:nvSpPr>
          <p:cNvPr id="2" name="Rectangle 1"/>
          <p:cNvSpPr/>
          <p:nvPr/>
        </p:nvSpPr>
        <p:spPr>
          <a:xfrm>
            <a:off x="438150" y="643890"/>
            <a:ext cx="8077200" cy="769441"/>
          </a:xfrm>
          <a:prstGeom prst="rect">
            <a:avLst/>
          </a:prstGeom>
        </p:spPr>
        <p:txBody>
          <a:bodyPr wrap="square">
            <a:spAutoFit/>
          </a:bodyPr>
          <a:lstStyle/>
          <a:p>
            <a:pPr algn="ctr"/>
            <a:r>
              <a:rPr lang="en-US" sz="4400" b="1" dirty="0">
                <a:latin typeface="+mj-lt"/>
              </a:rPr>
              <a:t>The Storage Directory</a:t>
            </a:r>
          </a:p>
        </p:txBody>
      </p:sp>
    </p:spTree>
    <p:extLst>
      <p:ext uri="{BB962C8B-B14F-4D97-AF65-F5344CB8AC3E}">
        <p14:creationId xmlns:p14="http://schemas.microsoft.com/office/powerpoint/2010/main" val="30166743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81000" y="1327151"/>
            <a:ext cx="8134350" cy="5029200"/>
          </a:xfrm>
        </p:spPr>
        <p:txBody>
          <a:bodyPr>
            <a:normAutofit/>
          </a:bodyPr>
          <a:lstStyle/>
          <a:p>
            <a:pPr algn="just"/>
            <a:endParaRPr lang="en-US" sz="2400" dirty="0">
              <a:latin typeface="+mj-lt"/>
              <a:cs typeface="Times New Roman" pitchFamily="18" charset="0"/>
            </a:endParaRPr>
          </a:p>
          <a:p>
            <a:pPr algn="just">
              <a:spcBef>
                <a:spcPct val="0"/>
              </a:spcBef>
              <a:buFont typeface="Wingdings" panose="05000000000000000000" pitchFamily="2" charset="2"/>
              <a:buChar char="§"/>
            </a:pPr>
            <a:endParaRPr lang="en-US" altLang="en-US" sz="2400" dirty="0" smtClean="0">
              <a:latin typeface="+mj-lt"/>
            </a:endParaRPr>
          </a:p>
          <a:p>
            <a:pPr algn="just">
              <a:spcBef>
                <a:spcPct val="0"/>
              </a:spcBef>
              <a:buFont typeface="Wingdings" panose="05000000000000000000" pitchFamily="2" charset="2"/>
              <a:buChar char="§"/>
            </a:pPr>
            <a:r>
              <a:rPr lang="en-US" altLang="en-US" sz="2400" dirty="0">
                <a:latin typeface="+mj-lt"/>
              </a:rPr>
              <a:t>The tests directory contains your automated tests. </a:t>
            </a:r>
            <a:endParaRPr lang="en-US" altLang="en-US" sz="2400" dirty="0" smtClean="0">
              <a:latin typeface="+mj-lt"/>
            </a:endParaRPr>
          </a:p>
          <a:p>
            <a:pPr algn="just">
              <a:spcBef>
                <a:spcPct val="0"/>
              </a:spcBef>
              <a:buFont typeface="Wingdings" panose="05000000000000000000" pitchFamily="2" charset="2"/>
              <a:buChar char="§"/>
            </a:pPr>
            <a:r>
              <a:rPr lang="en-US" altLang="en-US" sz="2400" dirty="0" smtClean="0">
                <a:latin typeface="+mj-lt"/>
              </a:rPr>
              <a:t>Example </a:t>
            </a:r>
            <a:r>
              <a:rPr lang="en-US" altLang="en-US" sz="2400" dirty="0" err="1">
                <a:latin typeface="+mj-lt"/>
              </a:rPr>
              <a:t>PHPUnit</a:t>
            </a:r>
            <a:r>
              <a:rPr lang="en-US" altLang="en-US" sz="2400" dirty="0">
                <a:latin typeface="+mj-lt"/>
              </a:rPr>
              <a:t> unit tests and feature tests are provided out of the box</a:t>
            </a:r>
            <a:r>
              <a:rPr lang="en-US" altLang="en-US" sz="2400" dirty="0" smtClean="0">
                <a:latin typeface="+mj-lt"/>
              </a:rPr>
              <a:t>.</a:t>
            </a:r>
          </a:p>
          <a:p>
            <a:pPr algn="just">
              <a:spcBef>
                <a:spcPct val="0"/>
              </a:spcBef>
              <a:buFont typeface="Wingdings" panose="05000000000000000000" pitchFamily="2" charset="2"/>
              <a:buChar char="§"/>
            </a:pPr>
            <a:r>
              <a:rPr lang="en-US" altLang="en-US" sz="2400" dirty="0" smtClean="0">
                <a:latin typeface="+mj-lt"/>
              </a:rPr>
              <a:t> </a:t>
            </a:r>
            <a:r>
              <a:rPr lang="en-US" altLang="en-US" sz="2400" dirty="0">
                <a:latin typeface="+mj-lt"/>
              </a:rPr>
              <a:t>Each test class should be suffixed with the word Test. You may run your tests using the </a:t>
            </a:r>
            <a:r>
              <a:rPr lang="en-US" altLang="en-US" sz="2400" dirty="0" err="1">
                <a:latin typeface="+mj-lt"/>
              </a:rPr>
              <a:t>phpunit</a:t>
            </a:r>
            <a:r>
              <a:rPr lang="en-US" altLang="en-US" sz="2400" dirty="0">
                <a:latin typeface="+mj-lt"/>
              </a:rPr>
              <a:t> or </a:t>
            </a:r>
            <a:r>
              <a:rPr lang="en-US" altLang="en-US" sz="2400" dirty="0" err="1">
                <a:latin typeface="+mj-lt"/>
              </a:rPr>
              <a:t>php</a:t>
            </a:r>
            <a:r>
              <a:rPr lang="en-US" altLang="en-US" sz="2400" dirty="0">
                <a:latin typeface="+mj-lt"/>
              </a:rPr>
              <a:t> vendor/bin/</a:t>
            </a:r>
            <a:r>
              <a:rPr lang="en-US" altLang="en-US" sz="2400" dirty="0" err="1">
                <a:latin typeface="+mj-lt"/>
              </a:rPr>
              <a:t>phpunit</a:t>
            </a:r>
            <a:r>
              <a:rPr lang="en-US" altLang="en-US" sz="2400" dirty="0">
                <a:latin typeface="+mj-lt"/>
              </a:rPr>
              <a:t> commands. </a:t>
            </a:r>
            <a:endParaRPr lang="en-US" altLang="en-US" sz="2400" dirty="0" smtClean="0">
              <a:latin typeface="+mj-lt"/>
            </a:endParaRPr>
          </a:p>
          <a:p>
            <a:pPr algn="just">
              <a:spcBef>
                <a:spcPct val="0"/>
              </a:spcBef>
              <a:buFont typeface="Wingdings" panose="05000000000000000000" pitchFamily="2" charset="2"/>
              <a:buChar char="§"/>
            </a:pPr>
            <a:r>
              <a:rPr lang="en-US" altLang="en-US" sz="2400" dirty="0" smtClean="0">
                <a:latin typeface="+mj-lt"/>
              </a:rPr>
              <a:t>Or</a:t>
            </a:r>
            <a:r>
              <a:rPr lang="en-US" altLang="en-US" sz="2400" dirty="0">
                <a:latin typeface="+mj-lt"/>
              </a:rPr>
              <a:t>, if you would like a more detailed and beautiful representation of your test results, you may run your tests using the </a:t>
            </a:r>
            <a:r>
              <a:rPr lang="en-US" altLang="en-US" sz="2400" dirty="0" err="1">
                <a:latin typeface="+mj-lt"/>
              </a:rPr>
              <a:t>php</a:t>
            </a:r>
            <a:r>
              <a:rPr lang="en-US" altLang="en-US" sz="2400" dirty="0">
                <a:latin typeface="+mj-lt"/>
              </a:rPr>
              <a:t> artisan test Artisan command.</a:t>
            </a:r>
            <a:endParaRPr lang="en-US" altLang="en-US" sz="2400" dirty="0">
              <a:solidFill>
                <a:srgbClr val="0070C0"/>
              </a:solidFill>
              <a:latin typeface="+mj-lt"/>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18</a:t>
            </a:fld>
            <a:endParaRPr lang="en-US"/>
          </a:p>
        </p:txBody>
      </p:sp>
      <p:sp>
        <p:nvSpPr>
          <p:cNvPr id="2" name="Rectangle 1"/>
          <p:cNvSpPr/>
          <p:nvPr/>
        </p:nvSpPr>
        <p:spPr>
          <a:xfrm>
            <a:off x="438150" y="643890"/>
            <a:ext cx="8077200" cy="769441"/>
          </a:xfrm>
          <a:prstGeom prst="rect">
            <a:avLst/>
          </a:prstGeom>
        </p:spPr>
        <p:txBody>
          <a:bodyPr wrap="square">
            <a:spAutoFit/>
          </a:bodyPr>
          <a:lstStyle/>
          <a:p>
            <a:pPr algn="ctr"/>
            <a:r>
              <a:rPr lang="en-US" sz="4400" b="1" dirty="0">
                <a:latin typeface="+mj-lt"/>
              </a:rPr>
              <a:t>The Tests Directory</a:t>
            </a:r>
          </a:p>
        </p:txBody>
      </p:sp>
    </p:spTree>
    <p:extLst>
      <p:ext uri="{BB962C8B-B14F-4D97-AF65-F5344CB8AC3E}">
        <p14:creationId xmlns:p14="http://schemas.microsoft.com/office/powerpoint/2010/main" val="36290104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81000" y="1327151"/>
            <a:ext cx="8134350" cy="5029200"/>
          </a:xfrm>
        </p:spPr>
        <p:txBody>
          <a:bodyPr>
            <a:normAutofit/>
          </a:bodyPr>
          <a:lstStyle/>
          <a:p>
            <a:pPr algn="just"/>
            <a:endParaRPr lang="en-US" sz="2400" dirty="0">
              <a:latin typeface="+mj-lt"/>
              <a:cs typeface="Times New Roman" pitchFamily="18" charset="0"/>
            </a:endParaRPr>
          </a:p>
          <a:p>
            <a:pPr algn="just">
              <a:spcBef>
                <a:spcPct val="0"/>
              </a:spcBef>
              <a:buFont typeface="Wingdings" panose="05000000000000000000" pitchFamily="2" charset="2"/>
              <a:buChar char="§"/>
            </a:pPr>
            <a:endParaRPr lang="en-US" altLang="en-US" sz="2400" dirty="0" smtClean="0">
              <a:latin typeface="+mj-lt"/>
            </a:endParaRPr>
          </a:p>
          <a:p>
            <a:pPr algn="just">
              <a:spcBef>
                <a:spcPct val="0"/>
              </a:spcBef>
              <a:buFont typeface="Wingdings" panose="05000000000000000000" pitchFamily="2" charset="2"/>
              <a:buChar char="§"/>
            </a:pPr>
            <a:r>
              <a:rPr lang="en-US" altLang="en-US" sz="2400" dirty="0">
                <a:latin typeface="+mj-lt"/>
              </a:rPr>
              <a:t>The vendor directory contains your Composer dependencies.</a:t>
            </a:r>
            <a:endParaRPr lang="en-US" altLang="en-US" sz="2400" dirty="0">
              <a:solidFill>
                <a:srgbClr val="0070C0"/>
              </a:solidFill>
              <a:latin typeface="+mj-lt"/>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19</a:t>
            </a:fld>
            <a:endParaRPr lang="en-US"/>
          </a:p>
        </p:txBody>
      </p:sp>
      <p:sp>
        <p:nvSpPr>
          <p:cNvPr id="2" name="Rectangle 1"/>
          <p:cNvSpPr/>
          <p:nvPr/>
        </p:nvSpPr>
        <p:spPr>
          <a:xfrm>
            <a:off x="438150" y="643890"/>
            <a:ext cx="8077200" cy="769441"/>
          </a:xfrm>
          <a:prstGeom prst="rect">
            <a:avLst/>
          </a:prstGeom>
        </p:spPr>
        <p:txBody>
          <a:bodyPr wrap="square">
            <a:spAutoFit/>
          </a:bodyPr>
          <a:lstStyle/>
          <a:p>
            <a:pPr algn="ctr"/>
            <a:r>
              <a:rPr lang="en-US" sz="4400" b="1" dirty="0">
                <a:latin typeface="+mj-lt"/>
              </a:rPr>
              <a:t>The Vendor Directory</a:t>
            </a:r>
          </a:p>
        </p:txBody>
      </p:sp>
    </p:spTree>
    <p:extLst>
      <p:ext uri="{BB962C8B-B14F-4D97-AF65-F5344CB8AC3E}">
        <p14:creationId xmlns:p14="http://schemas.microsoft.com/office/powerpoint/2010/main" val="2862244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2133599"/>
            <a:ext cx="7772400" cy="4405313"/>
          </a:xfrm>
        </p:spPr>
        <p:txBody>
          <a:bodyPr>
            <a:normAutofit/>
          </a:bodyPr>
          <a:lstStyle/>
          <a:p>
            <a:pPr algn="just"/>
            <a:r>
              <a:rPr lang="en-US" sz="2400" dirty="0">
                <a:latin typeface="+mj-lt"/>
                <a:cs typeface="Times New Roman" pitchFamily="18" charset="0"/>
              </a:rPr>
              <a:t>Laravel is a web application framework with expressive, elegant syntax. </a:t>
            </a:r>
            <a:endParaRPr lang="en-US" sz="2400" dirty="0" smtClean="0">
              <a:latin typeface="+mj-lt"/>
              <a:cs typeface="Times New Roman" pitchFamily="18" charset="0"/>
            </a:endParaRPr>
          </a:p>
          <a:p>
            <a:pPr algn="just"/>
            <a:r>
              <a:rPr lang="en-US" sz="2400" dirty="0" smtClean="0">
                <a:latin typeface="+mj-lt"/>
                <a:cs typeface="Times New Roman" pitchFamily="18" charset="0"/>
              </a:rPr>
              <a:t>A </a:t>
            </a:r>
            <a:r>
              <a:rPr lang="en-US" sz="2400" dirty="0">
                <a:latin typeface="+mj-lt"/>
                <a:cs typeface="Times New Roman" pitchFamily="18" charset="0"/>
              </a:rPr>
              <a:t>web framework provides a structure and starting point for creating your application, allowing you to focus on creating something amazing while we sweat the details.</a:t>
            </a:r>
            <a:endParaRPr lang="en-US" sz="2000" dirty="0" smtClean="0">
              <a:latin typeface="+mj-lt"/>
              <a:cs typeface="Times New Roman" pitchFamily="18" charset="0"/>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a:t>
            </a:fld>
            <a:endParaRPr lang="en-US"/>
          </a:p>
        </p:txBody>
      </p:sp>
      <p:sp>
        <p:nvSpPr>
          <p:cNvPr id="2" name="Rectangle 1"/>
          <p:cNvSpPr/>
          <p:nvPr/>
        </p:nvSpPr>
        <p:spPr>
          <a:xfrm>
            <a:off x="609600" y="718501"/>
            <a:ext cx="8077200" cy="769441"/>
          </a:xfrm>
          <a:prstGeom prst="rect">
            <a:avLst/>
          </a:prstGeom>
        </p:spPr>
        <p:txBody>
          <a:bodyPr wrap="square">
            <a:spAutoFit/>
          </a:bodyPr>
          <a:lstStyle/>
          <a:p>
            <a:pPr algn="ctr"/>
            <a:r>
              <a:rPr lang="en-US" sz="4400" b="1" dirty="0" smtClean="0">
                <a:solidFill>
                  <a:srgbClr val="0070C0"/>
                </a:solidFill>
                <a:latin typeface="+mj-lt"/>
              </a:rPr>
              <a:t>Introduction</a:t>
            </a:r>
            <a:endParaRPr lang="en-US" sz="4400" b="1" dirty="0">
              <a:solidFill>
                <a:srgbClr val="0070C0"/>
              </a:solidFill>
              <a:latin typeface="+mj-lt"/>
            </a:endParaRPr>
          </a:p>
        </p:txBody>
      </p:sp>
    </p:spTree>
    <p:extLst>
      <p:ext uri="{BB962C8B-B14F-4D97-AF65-F5344CB8AC3E}">
        <p14:creationId xmlns:p14="http://schemas.microsoft.com/office/powerpoint/2010/main" val="26943041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20</a:t>
            </a:fld>
            <a:endParaRPr lang="en-US"/>
          </a:p>
        </p:txBody>
      </p:sp>
      <p:sp>
        <p:nvSpPr>
          <p:cNvPr id="2" name="Rectangle 1"/>
          <p:cNvSpPr/>
          <p:nvPr/>
        </p:nvSpPr>
        <p:spPr>
          <a:xfrm>
            <a:off x="438150" y="643890"/>
            <a:ext cx="8077200" cy="769441"/>
          </a:xfrm>
          <a:prstGeom prst="rect">
            <a:avLst/>
          </a:prstGeom>
        </p:spPr>
        <p:txBody>
          <a:bodyPr wrap="square">
            <a:spAutoFit/>
          </a:bodyPr>
          <a:lstStyle/>
          <a:p>
            <a:pPr algn="ctr"/>
            <a:r>
              <a:rPr lang="en-US" sz="4400" b="1" dirty="0" smtClean="0">
                <a:latin typeface="+mj-lt"/>
              </a:rPr>
              <a:t>Features of Laravel</a:t>
            </a:r>
            <a:endParaRPr lang="en-US" sz="4400" b="1" dirty="0">
              <a:latin typeface="+mj-lt"/>
            </a:endParaRPr>
          </a:p>
        </p:txBody>
      </p:sp>
      <p:pic>
        <p:nvPicPr>
          <p:cNvPr id="4" name="Picture 3"/>
          <p:cNvPicPr>
            <a:picLocks noChangeAspect="1"/>
          </p:cNvPicPr>
          <p:nvPr/>
        </p:nvPicPr>
        <p:blipFill>
          <a:blip r:embed="rId2"/>
          <a:stretch>
            <a:fillRect/>
          </a:stretch>
        </p:blipFill>
        <p:spPr>
          <a:xfrm>
            <a:off x="2286000" y="1905000"/>
            <a:ext cx="4572000" cy="4475238"/>
          </a:xfrm>
          <a:prstGeom prst="rect">
            <a:avLst/>
          </a:prstGeom>
        </p:spPr>
      </p:pic>
    </p:spTree>
    <p:extLst>
      <p:ext uri="{BB962C8B-B14F-4D97-AF65-F5344CB8AC3E}">
        <p14:creationId xmlns:p14="http://schemas.microsoft.com/office/powerpoint/2010/main" val="8924709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81000" y="1327151"/>
            <a:ext cx="8134350" cy="5029200"/>
          </a:xfrm>
        </p:spPr>
        <p:txBody>
          <a:bodyPr>
            <a:normAutofit/>
          </a:bodyPr>
          <a:lstStyle/>
          <a:p>
            <a:pPr algn="just"/>
            <a:endParaRPr lang="en-US" sz="2400" dirty="0">
              <a:latin typeface="+mj-lt"/>
              <a:cs typeface="Times New Roman" pitchFamily="18" charset="0"/>
            </a:endParaRPr>
          </a:p>
          <a:p>
            <a:pPr algn="just">
              <a:spcBef>
                <a:spcPct val="0"/>
              </a:spcBef>
              <a:buFont typeface="Wingdings" panose="05000000000000000000" pitchFamily="2" charset="2"/>
              <a:buChar char="§"/>
            </a:pPr>
            <a:endParaRPr lang="en-US" altLang="en-US" sz="2400" dirty="0" smtClean="0">
              <a:latin typeface="+mj-lt"/>
            </a:endParaRPr>
          </a:p>
          <a:p>
            <a:pPr algn="just">
              <a:spcBef>
                <a:spcPct val="0"/>
              </a:spcBef>
              <a:buFont typeface="Wingdings" panose="05000000000000000000" pitchFamily="2" charset="2"/>
              <a:buChar char="§"/>
            </a:pPr>
            <a:r>
              <a:rPr lang="en-US" altLang="en-US" sz="2400" dirty="0">
                <a:latin typeface="+mj-lt"/>
              </a:rPr>
              <a:t>Authentication is the most important factor in a web application, and developers need to spend a lot of time writing the authentication code. </a:t>
            </a:r>
            <a:endParaRPr lang="en-US" altLang="en-US" sz="2400" dirty="0" smtClean="0">
              <a:latin typeface="+mj-lt"/>
            </a:endParaRPr>
          </a:p>
          <a:p>
            <a:pPr algn="just">
              <a:spcBef>
                <a:spcPct val="0"/>
              </a:spcBef>
              <a:buFont typeface="Wingdings" panose="05000000000000000000" pitchFamily="2" charset="2"/>
              <a:buChar char="§"/>
            </a:pPr>
            <a:r>
              <a:rPr lang="en-US" altLang="en-US" sz="2400" dirty="0" smtClean="0">
                <a:latin typeface="+mj-lt"/>
              </a:rPr>
              <a:t>Laravel </a:t>
            </a:r>
            <a:r>
              <a:rPr lang="en-US" altLang="en-US" sz="2400" dirty="0">
                <a:latin typeface="+mj-lt"/>
              </a:rPr>
              <a:t>makes a simpler authentication when Laravel is updated to Laravel 5</a:t>
            </a:r>
            <a:r>
              <a:rPr lang="en-US" altLang="en-US" sz="2400" dirty="0" smtClean="0">
                <a:latin typeface="+mj-lt"/>
              </a:rPr>
              <a:t>.</a:t>
            </a:r>
          </a:p>
          <a:p>
            <a:pPr algn="just">
              <a:spcBef>
                <a:spcPct val="0"/>
              </a:spcBef>
              <a:buFont typeface="Wingdings" panose="05000000000000000000" pitchFamily="2" charset="2"/>
              <a:buChar char="§"/>
            </a:pPr>
            <a:r>
              <a:rPr lang="en-US" altLang="en-US" sz="2400" dirty="0" smtClean="0">
                <a:latin typeface="+mj-lt"/>
              </a:rPr>
              <a:t> </a:t>
            </a:r>
            <a:r>
              <a:rPr lang="en-US" altLang="en-US" sz="2400" dirty="0">
                <a:latin typeface="+mj-lt"/>
              </a:rPr>
              <a:t>Laravel contains an inbuilt authentication system, you only need to configure models, views, and controllers to make the application work..</a:t>
            </a:r>
            <a:endParaRPr lang="en-US" altLang="en-US" sz="2400" dirty="0">
              <a:solidFill>
                <a:srgbClr val="0070C0"/>
              </a:solidFill>
              <a:latin typeface="+mj-lt"/>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21</a:t>
            </a:fld>
            <a:endParaRPr lang="en-US"/>
          </a:p>
        </p:txBody>
      </p:sp>
      <p:sp>
        <p:nvSpPr>
          <p:cNvPr id="2" name="Rectangle 1"/>
          <p:cNvSpPr/>
          <p:nvPr/>
        </p:nvSpPr>
        <p:spPr>
          <a:xfrm>
            <a:off x="438150" y="643890"/>
            <a:ext cx="8077200" cy="769441"/>
          </a:xfrm>
          <a:prstGeom prst="rect">
            <a:avLst/>
          </a:prstGeom>
        </p:spPr>
        <p:txBody>
          <a:bodyPr wrap="square">
            <a:spAutoFit/>
          </a:bodyPr>
          <a:lstStyle/>
          <a:p>
            <a:pPr algn="ctr"/>
            <a:r>
              <a:rPr lang="en-US" sz="4400" b="1" dirty="0">
                <a:latin typeface="+mj-lt"/>
              </a:rPr>
              <a:t>Authentication</a:t>
            </a:r>
          </a:p>
        </p:txBody>
      </p:sp>
    </p:spTree>
    <p:extLst>
      <p:ext uri="{BB962C8B-B14F-4D97-AF65-F5344CB8AC3E}">
        <p14:creationId xmlns:p14="http://schemas.microsoft.com/office/powerpoint/2010/main" val="25343666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81000" y="1327151"/>
            <a:ext cx="8134350" cy="5029200"/>
          </a:xfrm>
        </p:spPr>
        <p:txBody>
          <a:bodyPr>
            <a:normAutofit/>
          </a:bodyPr>
          <a:lstStyle/>
          <a:p>
            <a:pPr algn="just"/>
            <a:endParaRPr lang="en-US" sz="2400" dirty="0">
              <a:latin typeface="+mj-lt"/>
              <a:cs typeface="Times New Roman" pitchFamily="18" charset="0"/>
            </a:endParaRPr>
          </a:p>
          <a:p>
            <a:pPr algn="just">
              <a:spcBef>
                <a:spcPct val="0"/>
              </a:spcBef>
              <a:buFont typeface="Wingdings" panose="05000000000000000000" pitchFamily="2" charset="2"/>
              <a:buChar char="§"/>
            </a:pPr>
            <a:endParaRPr lang="en-US" altLang="en-US" sz="2400" dirty="0" smtClean="0">
              <a:latin typeface="+mj-lt"/>
            </a:endParaRPr>
          </a:p>
          <a:p>
            <a:pPr algn="just">
              <a:spcBef>
                <a:spcPct val="0"/>
              </a:spcBef>
              <a:buFont typeface="Wingdings" panose="05000000000000000000" pitchFamily="2" charset="2"/>
              <a:buChar char="§"/>
            </a:pPr>
            <a:r>
              <a:rPr lang="en-US" altLang="en-US" sz="2400" dirty="0">
                <a:latin typeface="+mj-lt"/>
              </a:rPr>
              <a:t>Laravel provides an innovative template engine which allows the developers to create the dynamic website</a:t>
            </a:r>
            <a:r>
              <a:rPr lang="en-US" altLang="en-US" sz="2400" dirty="0" smtClean="0">
                <a:latin typeface="+mj-lt"/>
              </a:rPr>
              <a:t>.</a:t>
            </a:r>
          </a:p>
          <a:p>
            <a:pPr algn="just">
              <a:spcBef>
                <a:spcPct val="0"/>
              </a:spcBef>
              <a:buFont typeface="Wingdings" panose="05000000000000000000" pitchFamily="2" charset="2"/>
              <a:buChar char="§"/>
            </a:pPr>
            <a:endParaRPr lang="en-US" altLang="en-US" sz="2400" dirty="0">
              <a:latin typeface="+mj-lt"/>
            </a:endParaRPr>
          </a:p>
          <a:p>
            <a:pPr algn="just">
              <a:spcBef>
                <a:spcPct val="0"/>
              </a:spcBef>
              <a:buFont typeface="Wingdings" panose="05000000000000000000" pitchFamily="2" charset="2"/>
              <a:buChar char="§"/>
            </a:pPr>
            <a:r>
              <a:rPr lang="en-US" altLang="en-US" sz="2400" dirty="0" smtClean="0">
                <a:latin typeface="+mj-lt"/>
              </a:rPr>
              <a:t> </a:t>
            </a:r>
            <a:r>
              <a:rPr lang="en-US" altLang="en-US" sz="2400" dirty="0">
                <a:latin typeface="+mj-lt"/>
              </a:rPr>
              <a:t>The available widgets in Laravel can be used to create solid structures for an application.</a:t>
            </a:r>
            <a:endParaRPr lang="en-US" altLang="en-US" sz="2400" dirty="0">
              <a:solidFill>
                <a:srgbClr val="0070C0"/>
              </a:solidFill>
              <a:latin typeface="+mj-lt"/>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22</a:t>
            </a:fld>
            <a:endParaRPr lang="en-US"/>
          </a:p>
        </p:txBody>
      </p:sp>
      <p:sp>
        <p:nvSpPr>
          <p:cNvPr id="2" name="Rectangle 1"/>
          <p:cNvSpPr/>
          <p:nvPr/>
        </p:nvSpPr>
        <p:spPr>
          <a:xfrm>
            <a:off x="438150" y="643890"/>
            <a:ext cx="8077200" cy="769441"/>
          </a:xfrm>
          <a:prstGeom prst="rect">
            <a:avLst/>
          </a:prstGeom>
        </p:spPr>
        <p:txBody>
          <a:bodyPr wrap="square">
            <a:spAutoFit/>
          </a:bodyPr>
          <a:lstStyle/>
          <a:p>
            <a:pPr algn="ctr"/>
            <a:r>
              <a:rPr lang="en-US" sz="4400" b="1" dirty="0">
                <a:latin typeface="+mj-lt"/>
              </a:rPr>
              <a:t>Innovative Template Engine</a:t>
            </a:r>
          </a:p>
        </p:txBody>
      </p:sp>
    </p:spTree>
    <p:extLst>
      <p:ext uri="{BB962C8B-B14F-4D97-AF65-F5344CB8AC3E}">
        <p14:creationId xmlns:p14="http://schemas.microsoft.com/office/powerpoint/2010/main" val="41607781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81000" y="1327151"/>
            <a:ext cx="8134350" cy="5029200"/>
          </a:xfrm>
        </p:spPr>
        <p:txBody>
          <a:bodyPr>
            <a:normAutofit/>
          </a:bodyPr>
          <a:lstStyle/>
          <a:p>
            <a:pPr algn="just"/>
            <a:endParaRPr lang="en-US" sz="2400" dirty="0">
              <a:latin typeface="+mj-lt"/>
              <a:cs typeface="Times New Roman" pitchFamily="18" charset="0"/>
            </a:endParaRPr>
          </a:p>
          <a:p>
            <a:pPr algn="just">
              <a:spcBef>
                <a:spcPct val="0"/>
              </a:spcBef>
              <a:buFont typeface="Wingdings" panose="05000000000000000000" pitchFamily="2" charset="2"/>
              <a:buChar char="§"/>
            </a:pPr>
            <a:endParaRPr lang="en-US" altLang="en-US" sz="2400" dirty="0" smtClean="0">
              <a:latin typeface="+mj-lt"/>
            </a:endParaRPr>
          </a:p>
          <a:p>
            <a:pPr algn="just">
              <a:spcBef>
                <a:spcPct val="0"/>
              </a:spcBef>
              <a:buFont typeface="Wingdings" panose="05000000000000000000" pitchFamily="2" charset="2"/>
              <a:buChar char="§"/>
            </a:pPr>
            <a:r>
              <a:rPr lang="en-US" altLang="en-US" sz="2400" dirty="0">
                <a:latin typeface="+mj-lt"/>
              </a:rPr>
              <a:t>Laravel contains an inbuilt ORM with easy PHP Active Record implementation. </a:t>
            </a:r>
            <a:endParaRPr lang="en-US" altLang="en-US" sz="2400" dirty="0" smtClean="0">
              <a:latin typeface="+mj-lt"/>
            </a:endParaRPr>
          </a:p>
          <a:p>
            <a:pPr algn="just">
              <a:spcBef>
                <a:spcPct val="0"/>
              </a:spcBef>
              <a:buFont typeface="Wingdings" panose="05000000000000000000" pitchFamily="2" charset="2"/>
              <a:buChar char="§"/>
            </a:pPr>
            <a:endParaRPr lang="en-US" altLang="en-US" sz="2400" dirty="0" smtClean="0">
              <a:latin typeface="+mj-lt"/>
            </a:endParaRPr>
          </a:p>
          <a:p>
            <a:pPr algn="just">
              <a:spcBef>
                <a:spcPct val="0"/>
              </a:spcBef>
              <a:buFont typeface="Wingdings" panose="05000000000000000000" pitchFamily="2" charset="2"/>
              <a:buChar char="§"/>
            </a:pPr>
            <a:r>
              <a:rPr lang="en-US" altLang="en-US" sz="2400" dirty="0" smtClean="0">
                <a:latin typeface="+mj-lt"/>
              </a:rPr>
              <a:t>An </a:t>
            </a:r>
            <a:r>
              <a:rPr lang="en-US" altLang="en-US" sz="2400" dirty="0">
                <a:latin typeface="+mj-lt"/>
              </a:rPr>
              <a:t>effective ORM allows the developers to query the database tables by using the simple PHP syntax without writing any SQL code</a:t>
            </a:r>
            <a:r>
              <a:rPr lang="en-US" altLang="en-US" sz="2400" dirty="0" smtClean="0">
                <a:latin typeface="+mj-lt"/>
              </a:rPr>
              <a:t>.</a:t>
            </a:r>
          </a:p>
          <a:p>
            <a:pPr algn="just">
              <a:spcBef>
                <a:spcPct val="0"/>
              </a:spcBef>
              <a:buFont typeface="Wingdings" panose="05000000000000000000" pitchFamily="2" charset="2"/>
              <a:buChar char="§"/>
            </a:pPr>
            <a:endParaRPr lang="en-US" altLang="en-US" sz="2400" dirty="0" smtClean="0">
              <a:latin typeface="+mj-lt"/>
            </a:endParaRPr>
          </a:p>
          <a:p>
            <a:pPr algn="just">
              <a:spcBef>
                <a:spcPct val="0"/>
              </a:spcBef>
              <a:buFont typeface="Wingdings" panose="05000000000000000000" pitchFamily="2" charset="2"/>
              <a:buChar char="§"/>
            </a:pPr>
            <a:r>
              <a:rPr lang="en-US" altLang="en-US" sz="2400" dirty="0" smtClean="0">
                <a:latin typeface="+mj-lt"/>
              </a:rPr>
              <a:t> </a:t>
            </a:r>
            <a:r>
              <a:rPr lang="en-US" altLang="en-US" sz="2400" dirty="0">
                <a:latin typeface="+mj-lt"/>
              </a:rPr>
              <a:t>It provides easy integration between the developers and database tables by giving each of the tables with their corresponding models.</a:t>
            </a:r>
            <a:endParaRPr lang="en-US" altLang="en-US" sz="2400" dirty="0">
              <a:solidFill>
                <a:srgbClr val="0070C0"/>
              </a:solidFill>
              <a:latin typeface="+mj-lt"/>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23</a:t>
            </a:fld>
            <a:endParaRPr lang="en-US"/>
          </a:p>
        </p:txBody>
      </p:sp>
      <p:sp>
        <p:nvSpPr>
          <p:cNvPr id="2" name="Rectangle 1"/>
          <p:cNvSpPr/>
          <p:nvPr/>
        </p:nvSpPr>
        <p:spPr>
          <a:xfrm>
            <a:off x="438150" y="643890"/>
            <a:ext cx="8077200" cy="769441"/>
          </a:xfrm>
          <a:prstGeom prst="rect">
            <a:avLst/>
          </a:prstGeom>
        </p:spPr>
        <p:txBody>
          <a:bodyPr wrap="square">
            <a:spAutoFit/>
          </a:bodyPr>
          <a:lstStyle/>
          <a:p>
            <a:pPr algn="ctr"/>
            <a:r>
              <a:rPr lang="en-US" sz="4400" b="1" dirty="0">
                <a:latin typeface="+mj-lt"/>
              </a:rPr>
              <a:t>Effective ORM</a:t>
            </a:r>
          </a:p>
        </p:txBody>
      </p:sp>
    </p:spTree>
    <p:extLst>
      <p:ext uri="{BB962C8B-B14F-4D97-AF65-F5344CB8AC3E}">
        <p14:creationId xmlns:p14="http://schemas.microsoft.com/office/powerpoint/2010/main" val="8557091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81000" y="1327151"/>
            <a:ext cx="8134350" cy="5029200"/>
          </a:xfrm>
        </p:spPr>
        <p:txBody>
          <a:bodyPr>
            <a:normAutofit/>
          </a:bodyPr>
          <a:lstStyle/>
          <a:p>
            <a:pPr algn="just"/>
            <a:endParaRPr lang="en-US" sz="2400" dirty="0">
              <a:latin typeface="+mj-lt"/>
              <a:cs typeface="Times New Roman" pitchFamily="18" charset="0"/>
            </a:endParaRPr>
          </a:p>
          <a:p>
            <a:pPr algn="just">
              <a:spcBef>
                <a:spcPct val="0"/>
              </a:spcBef>
              <a:buFont typeface="Wingdings" panose="05000000000000000000" pitchFamily="2" charset="2"/>
              <a:buChar char="§"/>
            </a:pPr>
            <a:endParaRPr lang="en-US" altLang="en-US" sz="2400" dirty="0" smtClean="0">
              <a:latin typeface="+mj-lt"/>
            </a:endParaRPr>
          </a:p>
          <a:p>
            <a:pPr algn="just">
              <a:spcBef>
                <a:spcPct val="0"/>
              </a:spcBef>
              <a:buFont typeface="Wingdings" panose="05000000000000000000" pitchFamily="2" charset="2"/>
              <a:buChar char="§"/>
            </a:pPr>
            <a:r>
              <a:rPr lang="en-US" altLang="en-US" sz="2400" dirty="0">
                <a:latin typeface="+mj-lt"/>
              </a:rPr>
              <a:t>Laravel supports MVC architecture. It provides faster development process as in MVC; one programmer can work on the view while other is working on the controller to create the business logic for the web application. </a:t>
            </a:r>
            <a:endParaRPr lang="en-US" altLang="en-US" sz="2400" dirty="0" smtClean="0">
              <a:latin typeface="+mj-lt"/>
            </a:endParaRPr>
          </a:p>
          <a:p>
            <a:pPr algn="just">
              <a:spcBef>
                <a:spcPct val="0"/>
              </a:spcBef>
              <a:buFont typeface="Wingdings" panose="05000000000000000000" pitchFamily="2" charset="2"/>
              <a:buChar char="§"/>
            </a:pPr>
            <a:endParaRPr lang="en-US" altLang="en-US" sz="2400" dirty="0">
              <a:latin typeface="+mj-lt"/>
            </a:endParaRPr>
          </a:p>
          <a:p>
            <a:pPr algn="just">
              <a:spcBef>
                <a:spcPct val="0"/>
              </a:spcBef>
              <a:buFont typeface="Wingdings" panose="05000000000000000000" pitchFamily="2" charset="2"/>
              <a:buChar char="§"/>
            </a:pPr>
            <a:r>
              <a:rPr lang="en-US" altLang="en-US" sz="2400" dirty="0" smtClean="0">
                <a:latin typeface="+mj-lt"/>
              </a:rPr>
              <a:t>It </a:t>
            </a:r>
            <a:r>
              <a:rPr lang="en-US" altLang="en-US" sz="2400" dirty="0">
                <a:latin typeface="+mj-lt"/>
              </a:rPr>
              <a:t>provides multiple views for a model, and code duplication is also avoided as it separates the business logic from the presentation logic.</a:t>
            </a:r>
            <a:endParaRPr lang="en-US" altLang="en-US" sz="2400" dirty="0">
              <a:solidFill>
                <a:srgbClr val="0070C0"/>
              </a:solidFill>
              <a:latin typeface="+mj-lt"/>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24</a:t>
            </a:fld>
            <a:endParaRPr lang="en-US"/>
          </a:p>
        </p:txBody>
      </p:sp>
      <p:sp>
        <p:nvSpPr>
          <p:cNvPr id="2" name="Rectangle 1"/>
          <p:cNvSpPr/>
          <p:nvPr/>
        </p:nvSpPr>
        <p:spPr>
          <a:xfrm>
            <a:off x="438150" y="643890"/>
            <a:ext cx="8077200" cy="769441"/>
          </a:xfrm>
          <a:prstGeom prst="rect">
            <a:avLst/>
          </a:prstGeom>
        </p:spPr>
        <p:txBody>
          <a:bodyPr wrap="square">
            <a:spAutoFit/>
          </a:bodyPr>
          <a:lstStyle/>
          <a:p>
            <a:pPr algn="ctr"/>
            <a:r>
              <a:rPr lang="en-US" sz="4400" b="1" dirty="0">
                <a:latin typeface="+mj-lt"/>
              </a:rPr>
              <a:t>MVC Architecture Support</a:t>
            </a:r>
          </a:p>
        </p:txBody>
      </p:sp>
    </p:spTree>
    <p:extLst>
      <p:ext uri="{BB962C8B-B14F-4D97-AF65-F5344CB8AC3E}">
        <p14:creationId xmlns:p14="http://schemas.microsoft.com/office/powerpoint/2010/main" val="27550828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81000" y="1327151"/>
            <a:ext cx="8134350" cy="5029200"/>
          </a:xfrm>
        </p:spPr>
        <p:txBody>
          <a:bodyPr>
            <a:normAutofit/>
          </a:bodyPr>
          <a:lstStyle/>
          <a:p>
            <a:pPr algn="just"/>
            <a:endParaRPr lang="en-US" sz="2400" dirty="0">
              <a:latin typeface="+mj-lt"/>
              <a:cs typeface="Times New Roman" pitchFamily="18" charset="0"/>
            </a:endParaRPr>
          </a:p>
          <a:p>
            <a:pPr algn="just">
              <a:spcBef>
                <a:spcPct val="0"/>
              </a:spcBef>
              <a:buFont typeface="Wingdings" panose="05000000000000000000" pitchFamily="2" charset="2"/>
              <a:buChar char="§"/>
            </a:pPr>
            <a:endParaRPr lang="en-US" altLang="en-US" sz="2400" dirty="0" smtClean="0">
              <a:latin typeface="+mj-lt"/>
            </a:endParaRPr>
          </a:p>
          <a:p>
            <a:pPr algn="just">
              <a:spcBef>
                <a:spcPct val="0"/>
              </a:spcBef>
              <a:buFont typeface="Wingdings" panose="05000000000000000000" pitchFamily="2" charset="2"/>
              <a:buChar char="§"/>
            </a:pPr>
            <a:r>
              <a:rPr lang="en-US" altLang="en-US" sz="2400" dirty="0">
                <a:latin typeface="+mj-lt"/>
              </a:rPr>
              <a:t>Laravel framework can expand the database without allowing the developers to put much effort every time to make changes, and the migration process of Laravel is very secure and full-proof. </a:t>
            </a:r>
            <a:endParaRPr lang="en-US" altLang="en-US" sz="2400" dirty="0" smtClean="0">
              <a:latin typeface="+mj-lt"/>
            </a:endParaRPr>
          </a:p>
          <a:p>
            <a:pPr algn="just">
              <a:spcBef>
                <a:spcPct val="0"/>
              </a:spcBef>
              <a:buFont typeface="Wingdings" panose="05000000000000000000" pitchFamily="2" charset="2"/>
              <a:buChar char="§"/>
            </a:pPr>
            <a:endParaRPr lang="en-US" altLang="en-US" sz="2400" dirty="0" smtClean="0">
              <a:latin typeface="+mj-lt"/>
            </a:endParaRPr>
          </a:p>
          <a:p>
            <a:pPr algn="just">
              <a:spcBef>
                <a:spcPct val="0"/>
              </a:spcBef>
              <a:buFont typeface="Wingdings" panose="05000000000000000000" pitchFamily="2" charset="2"/>
              <a:buChar char="§"/>
            </a:pPr>
            <a:r>
              <a:rPr lang="en-US" altLang="en-US" sz="2400" dirty="0" smtClean="0">
                <a:latin typeface="+mj-lt"/>
              </a:rPr>
              <a:t>In </a:t>
            </a:r>
            <a:r>
              <a:rPr lang="en-US" altLang="en-US" sz="2400" dirty="0">
                <a:latin typeface="+mj-lt"/>
              </a:rPr>
              <a:t>the whole </a:t>
            </a:r>
            <a:r>
              <a:rPr lang="en-US" altLang="en-US" sz="2400" dirty="0" smtClean="0">
                <a:latin typeface="+mj-lt"/>
              </a:rPr>
              <a:t>process,PHP code </a:t>
            </a:r>
            <a:r>
              <a:rPr lang="en-US" altLang="en-US" sz="2400" dirty="0">
                <a:latin typeface="+mj-lt"/>
              </a:rPr>
              <a:t>is used rather than SQL code.</a:t>
            </a:r>
            <a:endParaRPr lang="en-US" altLang="en-US" sz="2400" dirty="0">
              <a:solidFill>
                <a:srgbClr val="0070C0"/>
              </a:solidFill>
              <a:latin typeface="+mj-lt"/>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25</a:t>
            </a:fld>
            <a:endParaRPr lang="en-US"/>
          </a:p>
        </p:txBody>
      </p:sp>
      <p:sp>
        <p:nvSpPr>
          <p:cNvPr id="2" name="Rectangle 1"/>
          <p:cNvSpPr/>
          <p:nvPr/>
        </p:nvSpPr>
        <p:spPr>
          <a:xfrm>
            <a:off x="438150" y="643890"/>
            <a:ext cx="8077200" cy="769441"/>
          </a:xfrm>
          <a:prstGeom prst="rect">
            <a:avLst/>
          </a:prstGeom>
        </p:spPr>
        <p:txBody>
          <a:bodyPr wrap="square">
            <a:spAutoFit/>
          </a:bodyPr>
          <a:lstStyle/>
          <a:p>
            <a:pPr algn="ctr"/>
            <a:r>
              <a:rPr lang="en-US" sz="4400" b="1" dirty="0">
                <a:latin typeface="+mj-lt"/>
              </a:rPr>
              <a:t>Secure Migration System</a:t>
            </a:r>
          </a:p>
        </p:txBody>
      </p:sp>
    </p:spTree>
    <p:extLst>
      <p:ext uri="{BB962C8B-B14F-4D97-AF65-F5344CB8AC3E}">
        <p14:creationId xmlns:p14="http://schemas.microsoft.com/office/powerpoint/2010/main" val="19486364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81000" y="1327151"/>
            <a:ext cx="8134350" cy="5029200"/>
          </a:xfrm>
        </p:spPr>
        <p:txBody>
          <a:bodyPr>
            <a:normAutofit/>
          </a:bodyPr>
          <a:lstStyle/>
          <a:p>
            <a:pPr algn="just"/>
            <a:endParaRPr lang="en-US" sz="2400" dirty="0">
              <a:latin typeface="+mj-lt"/>
              <a:cs typeface="Times New Roman" pitchFamily="18" charset="0"/>
            </a:endParaRPr>
          </a:p>
          <a:p>
            <a:pPr algn="just">
              <a:spcBef>
                <a:spcPct val="0"/>
              </a:spcBef>
              <a:buFont typeface="Wingdings" panose="05000000000000000000" pitchFamily="2" charset="2"/>
              <a:buChar char="§"/>
            </a:pPr>
            <a:endParaRPr lang="en-US" altLang="en-US" sz="2400" dirty="0" smtClean="0">
              <a:latin typeface="+mj-lt"/>
            </a:endParaRPr>
          </a:p>
          <a:p>
            <a:pPr algn="just">
              <a:spcBef>
                <a:spcPct val="0"/>
              </a:spcBef>
              <a:buFont typeface="Wingdings" panose="05000000000000000000" pitchFamily="2" charset="2"/>
              <a:buChar char="§"/>
            </a:pPr>
            <a:r>
              <a:rPr lang="en-US" altLang="en-US" sz="2400" dirty="0">
                <a:latin typeface="+mj-lt"/>
              </a:rPr>
              <a:t>Laravel provides a unique unit-testing. Laravel framework can run several test cases to check whether the changes harm the web app or not</a:t>
            </a:r>
            <a:r>
              <a:rPr lang="en-US" altLang="en-US" sz="2400" dirty="0" smtClean="0">
                <a:latin typeface="+mj-lt"/>
              </a:rPr>
              <a:t>.</a:t>
            </a:r>
          </a:p>
          <a:p>
            <a:pPr algn="just">
              <a:spcBef>
                <a:spcPct val="0"/>
              </a:spcBef>
              <a:buFont typeface="Wingdings" panose="05000000000000000000" pitchFamily="2" charset="2"/>
              <a:buChar char="§"/>
            </a:pPr>
            <a:endParaRPr lang="en-US" altLang="en-US" sz="2400" dirty="0">
              <a:latin typeface="+mj-lt"/>
            </a:endParaRPr>
          </a:p>
          <a:p>
            <a:pPr algn="just">
              <a:spcBef>
                <a:spcPct val="0"/>
              </a:spcBef>
              <a:buFont typeface="Wingdings" panose="05000000000000000000" pitchFamily="2" charset="2"/>
              <a:buChar char="§"/>
            </a:pPr>
            <a:r>
              <a:rPr lang="en-US" altLang="en-US" sz="2400" dirty="0" smtClean="0">
                <a:latin typeface="+mj-lt"/>
              </a:rPr>
              <a:t> </a:t>
            </a:r>
            <a:r>
              <a:rPr lang="en-US" altLang="en-US" sz="2400" dirty="0">
                <a:latin typeface="+mj-lt"/>
              </a:rPr>
              <a:t>In Laravel, developers can also write the test cases in their own code.</a:t>
            </a:r>
            <a:endParaRPr lang="en-US" altLang="en-US" sz="2400" dirty="0">
              <a:solidFill>
                <a:srgbClr val="0070C0"/>
              </a:solidFill>
              <a:latin typeface="+mj-lt"/>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26</a:t>
            </a:fld>
            <a:endParaRPr lang="en-US"/>
          </a:p>
        </p:txBody>
      </p:sp>
      <p:sp>
        <p:nvSpPr>
          <p:cNvPr id="2" name="Rectangle 1"/>
          <p:cNvSpPr/>
          <p:nvPr/>
        </p:nvSpPr>
        <p:spPr>
          <a:xfrm>
            <a:off x="438150" y="643890"/>
            <a:ext cx="8077200" cy="769441"/>
          </a:xfrm>
          <a:prstGeom prst="rect">
            <a:avLst/>
          </a:prstGeom>
        </p:spPr>
        <p:txBody>
          <a:bodyPr wrap="square">
            <a:spAutoFit/>
          </a:bodyPr>
          <a:lstStyle/>
          <a:p>
            <a:pPr algn="ctr"/>
            <a:r>
              <a:rPr lang="en-US" sz="4400" b="1" dirty="0">
                <a:latin typeface="+mj-lt"/>
              </a:rPr>
              <a:t>Unique Unit-testing</a:t>
            </a:r>
          </a:p>
        </p:txBody>
      </p:sp>
    </p:spTree>
    <p:extLst>
      <p:ext uri="{BB962C8B-B14F-4D97-AF65-F5344CB8AC3E}">
        <p14:creationId xmlns:p14="http://schemas.microsoft.com/office/powerpoint/2010/main" val="7952310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81000" y="1327151"/>
            <a:ext cx="8134350" cy="5029200"/>
          </a:xfrm>
        </p:spPr>
        <p:txBody>
          <a:bodyPr>
            <a:normAutofit/>
          </a:bodyPr>
          <a:lstStyle/>
          <a:p>
            <a:pPr algn="just"/>
            <a:endParaRPr lang="en-US" sz="2400" dirty="0">
              <a:latin typeface="+mj-lt"/>
              <a:cs typeface="Times New Roman" pitchFamily="18" charset="0"/>
            </a:endParaRPr>
          </a:p>
          <a:p>
            <a:pPr algn="just">
              <a:spcBef>
                <a:spcPct val="0"/>
              </a:spcBef>
              <a:buFont typeface="Wingdings" panose="05000000000000000000" pitchFamily="2" charset="2"/>
              <a:buChar char="§"/>
            </a:pPr>
            <a:endParaRPr lang="en-US" altLang="en-US" sz="2400" dirty="0" smtClean="0">
              <a:latin typeface="+mj-lt"/>
            </a:endParaRPr>
          </a:p>
          <a:p>
            <a:pPr algn="just">
              <a:spcBef>
                <a:spcPct val="0"/>
              </a:spcBef>
              <a:buFont typeface="Wingdings" panose="05000000000000000000" pitchFamily="2" charset="2"/>
              <a:buChar char="§"/>
            </a:pPr>
            <a:r>
              <a:rPr lang="en-US" altLang="en-US" sz="2400" dirty="0">
                <a:latin typeface="+mj-lt"/>
              </a:rPr>
              <a:t>Application security is one of the most important factors in web application development. </a:t>
            </a:r>
            <a:endParaRPr lang="en-US" altLang="en-US" sz="2400" dirty="0" smtClean="0">
              <a:latin typeface="+mj-lt"/>
            </a:endParaRPr>
          </a:p>
          <a:p>
            <a:pPr algn="just">
              <a:spcBef>
                <a:spcPct val="0"/>
              </a:spcBef>
              <a:buFont typeface="Wingdings" panose="05000000000000000000" pitchFamily="2" charset="2"/>
              <a:buChar char="§"/>
            </a:pPr>
            <a:endParaRPr lang="en-US" altLang="en-US" sz="2400" dirty="0">
              <a:latin typeface="+mj-lt"/>
            </a:endParaRPr>
          </a:p>
          <a:p>
            <a:pPr algn="just">
              <a:spcBef>
                <a:spcPct val="0"/>
              </a:spcBef>
              <a:buFont typeface="Wingdings" panose="05000000000000000000" pitchFamily="2" charset="2"/>
              <a:buChar char="§"/>
            </a:pPr>
            <a:r>
              <a:rPr lang="en-US" altLang="en-US" sz="2400" dirty="0" smtClean="0">
                <a:latin typeface="+mj-lt"/>
              </a:rPr>
              <a:t>While </a:t>
            </a:r>
            <a:r>
              <a:rPr lang="en-US" altLang="en-US" sz="2400" dirty="0">
                <a:latin typeface="+mj-lt"/>
              </a:rPr>
              <a:t>developing an application, a programmer needs to take effective ways to secure the application</a:t>
            </a:r>
            <a:r>
              <a:rPr lang="en-US" altLang="en-US" sz="2400" dirty="0" smtClean="0">
                <a:latin typeface="+mj-lt"/>
              </a:rPr>
              <a:t>.</a:t>
            </a:r>
          </a:p>
          <a:p>
            <a:pPr algn="just">
              <a:spcBef>
                <a:spcPct val="0"/>
              </a:spcBef>
              <a:buFont typeface="Wingdings" panose="05000000000000000000" pitchFamily="2" charset="2"/>
              <a:buChar char="§"/>
            </a:pPr>
            <a:endParaRPr lang="en-US" altLang="en-US" sz="2400" dirty="0" smtClean="0">
              <a:latin typeface="+mj-lt"/>
            </a:endParaRPr>
          </a:p>
          <a:p>
            <a:pPr algn="just">
              <a:spcBef>
                <a:spcPct val="0"/>
              </a:spcBef>
              <a:buFont typeface="Wingdings" panose="05000000000000000000" pitchFamily="2" charset="2"/>
              <a:buChar char="§"/>
            </a:pPr>
            <a:r>
              <a:rPr lang="en-US" altLang="en-US" sz="2400" dirty="0" smtClean="0">
                <a:latin typeface="+mj-lt"/>
              </a:rPr>
              <a:t> </a:t>
            </a:r>
            <a:r>
              <a:rPr lang="en-US" altLang="en-US" sz="2400" dirty="0">
                <a:latin typeface="+mj-lt"/>
              </a:rPr>
              <a:t>Laravel has an inbuilt web application security, i.e., it itself takes care of the security of an application. </a:t>
            </a:r>
            <a:endParaRPr lang="en-US" altLang="en-US" sz="2400" dirty="0" smtClean="0">
              <a:latin typeface="+mj-lt"/>
            </a:endParaRPr>
          </a:p>
          <a:p>
            <a:pPr algn="just">
              <a:spcBef>
                <a:spcPct val="0"/>
              </a:spcBef>
              <a:buFont typeface="Wingdings" panose="05000000000000000000" pitchFamily="2" charset="2"/>
              <a:buChar char="§"/>
            </a:pPr>
            <a:endParaRPr lang="en-US" altLang="en-US" sz="2400" dirty="0" smtClean="0">
              <a:latin typeface="+mj-lt"/>
            </a:endParaRPr>
          </a:p>
          <a:p>
            <a:pPr algn="just">
              <a:spcBef>
                <a:spcPct val="0"/>
              </a:spcBef>
              <a:buFont typeface="Wingdings" panose="05000000000000000000" pitchFamily="2" charset="2"/>
              <a:buChar char="§"/>
            </a:pPr>
            <a:r>
              <a:rPr lang="en-US" altLang="en-US" sz="2400" dirty="0" smtClean="0">
                <a:latin typeface="+mj-lt"/>
              </a:rPr>
              <a:t>It </a:t>
            </a:r>
            <a:r>
              <a:rPr lang="en-US" altLang="en-US" sz="2400" dirty="0">
                <a:latin typeface="+mj-lt"/>
              </a:rPr>
              <a:t>uses "</a:t>
            </a:r>
            <a:r>
              <a:rPr lang="en-US" altLang="en-US" sz="2400" dirty="0" err="1">
                <a:latin typeface="+mj-lt"/>
              </a:rPr>
              <a:t>Bcrypt</a:t>
            </a:r>
            <a:r>
              <a:rPr lang="en-US" altLang="en-US" sz="2400" dirty="0">
                <a:latin typeface="+mj-lt"/>
              </a:rPr>
              <a:t> Hashing Algorithm" to generate the salted password means that the password is saved as an encrypted password in a database, not in the form of a plain text.</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27</a:t>
            </a:fld>
            <a:endParaRPr lang="en-US"/>
          </a:p>
        </p:txBody>
      </p:sp>
      <p:sp>
        <p:nvSpPr>
          <p:cNvPr id="2" name="Rectangle 1"/>
          <p:cNvSpPr/>
          <p:nvPr/>
        </p:nvSpPr>
        <p:spPr>
          <a:xfrm>
            <a:off x="438150" y="643890"/>
            <a:ext cx="8077200" cy="769441"/>
          </a:xfrm>
          <a:prstGeom prst="rect">
            <a:avLst/>
          </a:prstGeom>
        </p:spPr>
        <p:txBody>
          <a:bodyPr wrap="square">
            <a:spAutoFit/>
          </a:bodyPr>
          <a:lstStyle/>
          <a:p>
            <a:pPr algn="ctr"/>
            <a:r>
              <a:rPr lang="en-US" sz="4400" b="1" dirty="0">
                <a:latin typeface="+mj-lt"/>
              </a:rPr>
              <a:t>Intact Security</a:t>
            </a:r>
          </a:p>
        </p:txBody>
      </p:sp>
    </p:spTree>
    <p:extLst>
      <p:ext uri="{BB962C8B-B14F-4D97-AF65-F5344CB8AC3E}">
        <p14:creationId xmlns:p14="http://schemas.microsoft.com/office/powerpoint/2010/main" val="10804828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81000" y="1327151"/>
            <a:ext cx="8134350" cy="5029200"/>
          </a:xfrm>
        </p:spPr>
        <p:txBody>
          <a:bodyPr>
            <a:normAutofit/>
          </a:bodyPr>
          <a:lstStyle/>
          <a:p>
            <a:pPr algn="just"/>
            <a:endParaRPr lang="en-US" sz="2400" dirty="0">
              <a:latin typeface="+mj-lt"/>
              <a:cs typeface="Times New Roman" pitchFamily="18" charset="0"/>
            </a:endParaRPr>
          </a:p>
          <a:p>
            <a:pPr algn="just">
              <a:spcBef>
                <a:spcPct val="0"/>
              </a:spcBef>
              <a:buFont typeface="Wingdings" panose="05000000000000000000" pitchFamily="2" charset="2"/>
              <a:buChar char="§"/>
            </a:pPr>
            <a:endParaRPr lang="en-US" altLang="en-US" sz="2400" dirty="0" smtClean="0">
              <a:latin typeface="+mj-lt"/>
            </a:endParaRPr>
          </a:p>
          <a:p>
            <a:pPr algn="just">
              <a:spcBef>
                <a:spcPct val="0"/>
              </a:spcBef>
              <a:buFont typeface="Wingdings" panose="05000000000000000000" pitchFamily="2" charset="2"/>
              <a:buChar char="§"/>
            </a:pPr>
            <a:r>
              <a:rPr lang="en-US" altLang="en-US" sz="2400" dirty="0">
                <a:latin typeface="+mj-lt"/>
              </a:rPr>
              <a:t>Laravel is very popular as some Object-oriented libraries, and pre-installed libraries are added in this framework, these pre-installed libraries are not added in other </a:t>
            </a:r>
            <a:r>
              <a:rPr lang="en-US" altLang="en-US" sz="2400" dirty="0" err="1">
                <a:latin typeface="+mj-lt"/>
              </a:rPr>
              <a:t>php</a:t>
            </a:r>
            <a:r>
              <a:rPr lang="en-US" altLang="en-US" sz="2400" dirty="0">
                <a:latin typeface="+mj-lt"/>
              </a:rPr>
              <a:t> frameworks</a:t>
            </a:r>
            <a:r>
              <a:rPr lang="en-US" altLang="en-US" sz="2400" dirty="0" smtClean="0">
                <a:latin typeface="+mj-lt"/>
              </a:rPr>
              <a:t>.</a:t>
            </a:r>
          </a:p>
          <a:p>
            <a:pPr algn="just">
              <a:spcBef>
                <a:spcPct val="0"/>
              </a:spcBef>
              <a:buFont typeface="Wingdings" panose="05000000000000000000" pitchFamily="2" charset="2"/>
              <a:buChar char="§"/>
            </a:pPr>
            <a:endParaRPr lang="en-US" altLang="en-US" sz="2400" dirty="0">
              <a:latin typeface="+mj-lt"/>
            </a:endParaRPr>
          </a:p>
          <a:p>
            <a:pPr algn="just">
              <a:spcBef>
                <a:spcPct val="0"/>
              </a:spcBef>
              <a:buFont typeface="Wingdings" panose="05000000000000000000" pitchFamily="2" charset="2"/>
              <a:buChar char="§"/>
            </a:pPr>
            <a:r>
              <a:rPr lang="en-US" altLang="en-US" sz="2400" dirty="0" smtClean="0">
                <a:latin typeface="+mj-lt"/>
              </a:rPr>
              <a:t> </a:t>
            </a:r>
            <a:r>
              <a:rPr lang="en-US" altLang="en-US" sz="2400" dirty="0">
                <a:latin typeface="+mj-lt"/>
              </a:rPr>
              <a:t>One of the most popular libraries is an authentication library that contains some useful features such as password reset, monitoring active users, </a:t>
            </a:r>
            <a:r>
              <a:rPr lang="en-US" altLang="en-US" sz="2400" dirty="0" err="1">
                <a:latin typeface="+mj-lt"/>
              </a:rPr>
              <a:t>Bcrypt</a:t>
            </a:r>
            <a:r>
              <a:rPr lang="en-US" altLang="en-US" sz="2400" dirty="0">
                <a:latin typeface="+mj-lt"/>
              </a:rPr>
              <a:t> hashing, and CSRF protection. </a:t>
            </a:r>
            <a:endParaRPr lang="en-US" altLang="en-US" sz="2400" dirty="0" smtClean="0">
              <a:latin typeface="+mj-lt"/>
            </a:endParaRPr>
          </a:p>
          <a:p>
            <a:pPr algn="just">
              <a:spcBef>
                <a:spcPct val="0"/>
              </a:spcBef>
              <a:buFont typeface="Wingdings" panose="05000000000000000000" pitchFamily="2" charset="2"/>
              <a:buChar char="§"/>
            </a:pPr>
            <a:endParaRPr lang="en-US" altLang="en-US" sz="2400" dirty="0">
              <a:latin typeface="+mj-lt"/>
            </a:endParaRPr>
          </a:p>
          <a:p>
            <a:pPr algn="just">
              <a:spcBef>
                <a:spcPct val="0"/>
              </a:spcBef>
              <a:buFont typeface="Wingdings" panose="05000000000000000000" pitchFamily="2" charset="2"/>
              <a:buChar char="§"/>
            </a:pPr>
            <a:r>
              <a:rPr lang="en-US" altLang="en-US" sz="2400" dirty="0" smtClean="0">
                <a:latin typeface="+mj-lt"/>
              </a:rPr>
              <a:t>This </a:t>
            </a:r>
            <a:r>
              <a:rPr lang="en-US" altLang="en-US" sz="2400" dirty="0">
                <a:latin typeface="+mj-lt"/>
              </a:rPr>
              <a:t>framework is divided into several modules that follow the </a:t>
            </a:r>
            <a:r>
              <a:rPr lang="en-US" altLang="en-US" sz="2400" dirty="0" err="1">
                <a:latin typeface="+mj-lt"/>
              </a:rPr>
              <a:t>php</a:t>
            </a:r>
            <a:r>
              <a:rPr lang="en-US" altLang="en-US" sz="2400" dirty="0">
                <a:latin typeface="+mj-lt"/>
              </a:rPr>
              <a:t> principles allowing the developers to build responsive and modular apps.</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28</a:t>
            </a:fld>
            <a:endParaRPr lang="en-US"/>
          </a:p>
        </p:txBody>
      </p:sp>
      <p:sp>
        <p:nvSpPr>
          <p:cNvPr id="2" name="Rectangle 1"/>
          <p:cNvSpPr/>
          <p:nvPr/>
        </p:nvSpPr>
        <p:spPr>
          <a:xfrm>
            <a:off x="438150" y="643890"/>
            <a:ext cx="8077200" cy="769441"/>
          </a:xfrm>
          <a:prstGeom prst="rect">
            <a:avLst/>
          </a:prstGeom>
        </p:spPr>
        <p:txBody>
          <a:bodyPr wrap="square">
            <a:spAutoFit/>
          </a:bodyPr>
          <a:lstStyle/>
          <a:p>
            <a:pPr algn="ctr"/>
            <a:r>
              <a:rPr lang="en-US" sz="4400" b="1" dirty="0">
                <a:latin typeface="+mj-lt"/>
              </a:rPr>
              <a:t>Libraries and Modular</a:t>
            </a:r>
          </a:p>
        </p:txBody>
      </p:sp>
    </p:spTree>
    <p:extLst>
      <p:ext uri="{BB962C8B-B14F-4D97-AF65-F5344CB8AC3E}">
        <p14:creationId xmlns:p14="http://schemas.microsoft.com/office/powerpoint/2010/main" val="18847723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81000" y="1327151"/>
            <a:ext cx="8134350" cy="5029200"/>
          </a:xfrm>
        </p:spPr>
        <p:txBody>
          <a:bodyPr>
            <a:normAutofit/>
          </a:bodyPr>
          <a:lstStyle/>
          <a:p>
            <a:pPr algn="just"/>
            <a:endParaRPr lang="en-US" sz="2400" dirty="0">
              <a:latin typeface="+mj-lt"/>
              <a:cs typeface="Times New Roman" pitchFamily="18" charset="0"/>
            </a:endParaRPr>
          </a:p>
          <a:p>
            <a:pPr algn="just">
              <a:spcBef>
                <a:spcPct val="0"/>
              </a:spcBef>
              <a:buFont typeface="Wingdings" panose="05000000000000000000" pitchFamily="2" charset="2"/>
              <a:buChar char="§"/>
            </a:pPr>
            <a:endParaRPr lang="en-US" altLang="en-US" sz="2400" dirty="0" smtClean="0">
              <a:latin typeface="+mj-lt"/>
            </a:endParaRPr>
          </a:p>
          <a:p>
            <a:pPr algn="just">
              <a:spcBef>
                <a:spcPct val="0"/>
              </a:spcBef>
              <a:buFont typeface="Wingdings" panose="05000000000000000000" pitchFamily="2" charset="2"/>
              <a:buChar char="§"/>
            </a:pPr>
            <a:r>
              <a:rPr lang="en-US" altLang="en-US" sz="2400" dirty="0">
                <a:latin typeface="+mj-lt"/>
              </a:rPr>
              <a:t>Laravel framework provides a built-in tool for a command-line known as Artisan that performs the repetitive programming </a:t>
            </a:r>
            <a:r>
              <a:rPr lang="en-US" altLang="en-US" sz="2400" dirty="0" smtClean="0">
                <a:latin typeface="+mj-lt"/>
              </a:rPr>
              <a:t>asks </a:t>
            </a:r>
            <a:r>
              <a:rPr lang="en-US" altLang="en-US" sz="2400" dirty="0">
                <a:latin typeface="+mj-lt"/>
              </a:rPr>
              <a:t>that do not allow the </a:t>
            </a:r>
            <a:r>
              <a:rPr lang="en-US" altLang="en-US" sz="2400" dirty="0" smtClean="0">
                <a:latin typeface="+mj-lt"/>
              </a:rPr>
              <a:t>PHP </a:t>
            </a:r>
            <a:r>
              <a:rPr lang="en-US" altLang="en-US" sz="2400" dirty="0">
                <a:latin typeface="+mj-lt"/>
              </a:rPr>
              <a:t>developers to perform manually. </a:t>
            </a:r>
            <a:endParaRPr lang="en-US" altLang="en-US" sz="2400" dirty="0" smtClean="0">
              <a:latin typeface="+mj-lt"/>
            </a:endParaRPr>
          </a:p>
          <a:p>
            <a:pPr algn="just">
              <a:spcBef>
                <a:spcPct val="0"/>
              </a:spcBef>
              <a:buFont typeface="Wingdings" panose="05000000000000000000" pitchFamily="2" charset="2"/>
              <a:buChar char="§"/>
            </a:pPr>
            <a:endParaRPr lang="en-US" altLang="en-US" sz="2400" dirty="0" smtClean="0">
              <a:latin typeface="+mj-lt"/>
            </a:endParaRPr>
          </a:p>
          <a:p>
            <a:pPr algn="just">
              <a:spcBef>
                <a:spcPct val="0"/>
              </a:spcBef>
              <a:buFont typeface="Wingdings" panose="05000000000000000000" pitchFamily="2" charset="2"/>
              <a:buChar char="§"/>
            </a:pPr>
            <a:r>
              <a:rPr lang="en-US" altLang="en-US" sz="2400" dirty="0" smtClean="0">
                <a:latin typeface="+mj-lt"/>
              </a:rPr>
              <a:t>These </a:t>
            </a:r>
            <a:r>
              <a:rPr lang="en-US" altLang="en-US" sz="2400" dirty="0">
                <a:latin typeface="+mj-lt"/>
              </a:rPr>
              <a:t>artisans can also be used to create the skeleton code, database structure, and their migration, so it makes it easy to manage the database of the system. </a:t>
            </a:r>
            <a:endParaRPr lang="en-US" altLang="en-US" sz="2400" dirty="0" smtClean="0">
              <a:latin typeface="+mj-lt"/>
            </a:endParaRPr>
          </a:p>
          <a:p>
            <a:pPr algn="just">
              <a:spcBef>
                <a:spcPct val="0"/>
              </a:spcBef>
              <a:buFont typeface="Wingdings" panose="05000000000000000000" pitchFamily="2" charset="2"/>
              <a:buChar char="§"/>
            </a:pPr>
            <a:endParaRPr lang="en-US" altLang="en-US" sz="2400" dirty="0">
              <a:latin typeface="+mj-lt"/>
            </a:endParaRPr>
          </a:p>
          <a:p>
            <a:pPr algn="just">
              <a:spcBef>
                <a:spcPct val="0"/>
              </a:spcBef>
              <a:buFont typeface="Wingdings" panose="05000000000000000000" pitchFamily="2" charset="2"/>
              <a:buChar char="§"/>
            </a:pPr>
            <a:r>
              <a:rPr lang="en-US" altLang="en-US" sz="2400" dirty="0" smtClean="0">
                <a:latin typeface="+mj-lt"/>
              </a:rPr>
              <a:t>It </a:t>
            </a:r>
            <a:r>
              <a:rPr lang="en-US" altLang="en-US" sz="2400" dirty="0">
                <a:latin typeface="+mj-lt"/>
              </a:rPr>
              <a:t>also generates the MVC files through the command line. Artisan also allows the developers to create their own commands.</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29</a:t>
            </a:fld>
            <a:endParaRPr lang="en-US"/>
          </a:p>
        </p:txBody>
      </p:sp>
      <p:sp>
        <p:nvSpPr>
          <p:cNvPr id="2" name="Rectangle 1"/>
          <p:cNvSpPr/>
          <p:nvPr/>
        </p:nvSpPr>
        <p:spPr>
          <a:xfrm>
            <a:off x="438150" y="643890"/>
            <a:ext cx="8077200" cy="769441"/>
          </a:xfrm>
          <a:prstGeom prst="rect">
            <a:avLst/>
          </a:prstGeom>
        </p:spPr>
        <p:txBody>
          <a:bodyPr wrap="square">
            <a:spAutoFit/>
          </a:bodyPr>
          <a:lstStyle/>
          <a:p>
            <a:pPr algn="ctr"/>
            <a:r>
              <a:rPr lang="en-US" sz="4400" b="1" dirty="0" smtClean="0">
                <a:latin typeface="+mj-lt"/>
              </a:rPr>
              <a:t>Artisan </a:t>
            </a:r>
            <a:endParaRPr lang="en-US" sz="4400" b="1" dirty="0">
              <a:latin typeface="+mj-lt"/>
            </a:endParaRPr>
          </a:p>
        </p:txBody>
      </p:sp>
    </p:spTree>
    <p:extLst>
      <p:ext uri="{BB962C8B-B14F-4D97-AF65-F5344CB8AC3E}">
        <p14:creationId xmlns:p14="http://schemas.microsoft.com/office/powerpoint/2010/main" val="13198192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solidFill>
                  <a:srgbClr val="0070C0"/>
                </a:solidFill>
                <a:latin typeface="+mn-lt"/>
              </a:rPr>
              <a:t>Case Tools</a:t>
            </a:r>
            <a:endParaRPr lang="en-US" sz="4400" b="1" dirty="0">
              <a:solidFill>
                <a:srgbClr val="0070C0"/>
              </a:solidFill>
              <a:latin typeface="+mn-lt"/>
            </a:endParaRPr>
          </a:p>
        </p:txBody>
      </p:sp>
      <p:pic>
        <p:nvPicPr>
          <p:cNvPr id="4" name="Picture 3"/>
          <p:cNvPicPr>
            <a:picLocks noChangeAspect="1"/>
          </p:cNvPicPr>
          <p:nvPr/>
        </p:nvPicPr>
        <p:blipFill>
          <a:blip r:embed="rId2"/>
          <a:stretch>
            <a:fillRect/>
          </a:stretch>
        </p:blipFill>
        <p:spPr>
          <a:xfrm>
            <a:off x="1859699" y="2590800"/>
            <a:ext cx="1026261" cy="1026261"/>
          </a:xfrm>
          <a:prstGeom prst="rect">
            <a:avLst/>
          </a:prstGeom>
        </p:spPr>
      </p:pic>
      <p:pic>
        <p:nvPicPr>
          <p:cNvPr id="6" name="Picture 5"/>
          <p:cNvPicPr>
            <a:picLocks noChangeAspect="1"/>
          </p:cNvPicPr>
          <p:nvPr/>
        </p:nvPicPr>
        <p:blipFill>
          <a:blip r:embed="rId3"/>
          <a:stretch>
            <a:fillRect/>
          </a:stretch>
        </p:blipFill>
        <p:spPr>
          <a:xfrm>
            <a:off x="3493945" y="1853794"/>
            <a:ext cx="1191266" cy="1148486"/>
          </a:xfrm>
          <a:prstGeom prst="rect">
            <a:avLst/>
          </a:prstGeom>
        </p:spPr>
      </p:pic>
      <p:pic>
        <p:nvPicPr>
          <p:cNvPr id="7" name="Picture 6"/>
          <p:cNvPicPr>
            <a:picLocks noChangeAspect="1"/>
          </p:cNvPicPr>
          <p:nvPr/>
        </p:nvPicPr>
        <p:blipFill>
          <a:blip r:embed="rId4"/>
          <a:stretch>
            <a:fillRect/>
          </a:stretch>
        </p:blipFill>
        <p:spPr>
          <a:xfrm>
            <a:off x="2514600" y="4419506"/>
            <a:ext cx="3076575" cy="1123427"/>
          </a:xfrm>
          <a:prstGeom prst="rect">
            <a:avLst/>
          </a:prstGeom>
        </p:spPr>
      </p:pic>
      <p:pic>
        <p:nvPicPr>
          <p:cNvPr id="8" name="Picture 7"/>
          <p:cNvPicPr>
            <a:picLocks noChangeAspect="1"/>
          </p:cNvPicPr>
          <p:nvPr/>
        </p:nvPicPr>
        <p:blipFill>
          <a:blip r:embed="rId5"/>
          <a:stretch>
            <a:fillRect/>
          </a:stretch>
        </p:blipFill>
        <p:spPr>
          <a:xfrm>
            <a:off x="5567108" y="1969202"/>
            <a:ext cx="1546415" cy="1243196"/>
          </a:xfrm>
          <a:prstGeom prst="rect">
            <a:avLst/>
          </a:prstGeom>
        </p:spPr>
      </p:pic>
      <p:pic>
        <p:nvPicPr>
          <p:cNvPr id="9" name="Picture 8"/>
          <p:cNvPicPr>
            <a:picLocks noChangeAspect="1"/>
          </p:cNvPicPr>
          <p:nvPr/>
        </p:nvPicPr>
        <p:blipFill>
          <a:blip r:embed="rId6"/>
          <a:stretch>
            <a:fillRect/>
          </a:stretch>
        </p:blipFill>
        <p:spPr>
          <a:xfrm>
            <a:off x="6096000" y="3757901"/>
            <a:ext cx="1048003" cy="1020782"/>
          </a:xfrm>
          <a:prstGeom prst="rect">
            <a:avLst/>
          </a:prstGeom>
        </p:spPr>
      </p:pic>
      <p:pic>
        <p:nvPicPr>
          <p:cNvPr id="10" name="Picture 9"/>
          <p:cNvPicPr>
            <a:picLocks noChangeAspect="1"/>
          </p:cNvPicPr>
          <p:nvPr/>
        </p:nvPicPr>
        <p:blipFill>
          <a:blip r:embed="rId7"/>
          <a:stretch>
            <a:fillRect/>
          </a:stretch>
        </p:blipFill>
        <p:spPr>
          <a:xfrm>
            <a:off x="3250028" y="2971800"/>
            <a:ext cx="1552575" cy="1390650"/>
          </a:xfrm>
          <a:prstGeom prst="rect">
            <a:avLst/>
          </a:prstGeom>
        </p:spPr>
      </p:pic>
    </p:spTree>
    <p:extLst>
      <p:ext uri="{BB962C8B-B14F-4D97-AF65-F5344CB8AC3E}">
        <p14:creationId xmlns:p14="http://schemas.microsoft.com/office/powerpoint/2010/main" val="9515816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4906962"/>
          </a:xfrm>
        </p:spPr>
        <p:txBody>
          <a:bodyPr>
            <a:normAutofit/>
          </a:bodyPr>
          <a:lstStyle/>
          <a:p>
            <a:pPr algn="ctr"/>
            <a:r>
              <a:rPr lang="en-US" sz="8800" b="1" dirty="0" smtClean="0">
                <a:solidFill>
                  <a:srgbClr val="002060"/>
                </a:solidFill>
                <a:effectLst/>
              </a:rPr>
              <a:t>The end</a:t>
            </a:r>
            <a:br>
              <a:rPr lang="en-US" sz="8800" b="1" dirty="0" smtClean="0">
                <a:solidFill>
                  <a:srgbClr val="002060"/>
                </a:solidFill>
                <a:effectLst/>
              </a:rPr>
            </a:br>
            <a:r>
              <a:rPr lang="en-US" sz="8800" b="1" dirty="0" smtClean="0">
                <a:solidFill>
                  <a:srgbClr val="002060"/>
                </a:solidFill>
                <a:effectLst/>
              </a:rPr>
              <a:t>Thank you</a:t>
            </a:r>
            <a:endParaRPr lang="en-US" sz="8800" b="1" dirty="0">
              <a:solidFill>
                <a:srgbClr val="002060"/>
              </a:solidFill>
              <a:effectLst/>
            </a:endParaRPr>
          </a:p>
        </p:txBody>
      </p:sp>
      <p:sp>
        <p:nvSpPr>
          <p:cNvPr id="4" name="Slide Number Placeholder 3"/>
          <p:cNvSpPr>
            <a:spLocks noGrp="1"/>
          </p:cNvSpPr>
          <p:nvPr>
            <p:ph type="sldNum" sz="quarter" idx="12"/>
          </p:nvPr>
        </p:nvSpPr>
        <p:spPr/>
        <p:txBody>
          <a:bodyPr/>
          <a:lstStyle/>
          <a:p>
            <a:pPr>
              <a:defRPr/>
            </a:pPr>
            <a:fld id="{3505455A-286B-415E-BE1B-F7B249F54911}"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1828800"/>
            <a:ext cx="7772400" cy="4405313"/>
          </a:xfrm>
        </p:spPr>
        <p:txBody>
          <a:bodyPr>
            <a:normAutofit/>
          </a:bodyPr>
          <a:lstStyle/>
          <a:p>
            <a:pPr algn="just"/>
            <a:r>
              <a:rPr lang="en-US" sz="2400" b="1" i="1" dirty="0">
                <a:solidFill>
                  <a:srgbClr val="0070C0"/>
                </a:solidFill>
                <a:latin typeface="+mj-lt"/>
                <a:cs typeface="Times New Roman" pitchFamily="18" charset="0"/>
              </a:rPr>
              <a:t>In 2011, </a:t>
            </a:r>
            <a:r>
              <a:rPr lang="en-US" sz="2400" b="1" i="1" dirty="0" err="1">
                <a:solidFill>
                  <a:srgbClr val="0070C0"/>
                </a:solidFill>
                <a:latin typeface="+mj-lt"/>
                <a:cs typeface="Times New Roman" pitchFamily="18" charset="0"/>
              </a:rPr>
              <a:t>Codeigniter</a:t>
            </a:r>
            <a:r>
              <a:rPr lang="en-US" sz="2400" b="1" i="1" dirty="0">
                <a:solidFill>
                  <a:srgbClr val="0070C0"/>
                </a:solidFill>
                <a:latin typeface="+mj-lt"/>
                <a:cs typeface="Times New Roman" pitchFamily="18" charset="0"/>
              </a:rPr>
              <a:t> </a:t>
            </a:r>
            <a:r>
              <a:rPr lang="en-US" sz="2400" dirty="0">
                <a:latin typeface="+mj-lt"/>
                <a:cs typeface="Times New Roman" pitchFamily="18" charset="0"/>
              </a:rPr>
              <a:t>was the most popular framework used in </a:t>
            </a:r>
            <a:r>
              <a:rPr lang="en-US" sz="2400" dirty="0" err="1">
                <a:latin typeface="+mj-lt"/>
                <a:cs typeface="Times New Roman" pitchFamily="18" charset="0"/>
              </a:rPr>
              <a:t>php</a:t>
            </a:r>
            <a:r>
              <a:rPr lang="en-US" sz="2400" dirty="0" smtClean="0">
                <a:latin typeface="+mj-lt"/>
                <a:cs typeface="Times New Roman" pitchFamily="18" charset="0"/>
              </a:rPr>
              <a:t>.</a:t>
            </a:r>
          </a:p>
          <a:p>
            <a:pPr algn="just"/>
            <a:r>
              <a:rPr lang="en-US" sz="2400" dirty="0" smtClean="0">
                <a:latin typeface="+mj-lt"/>
                <a:cs typeface="Times New Roman" pitchFamily="18" charset="0"/>
              </a:rPr>
              <a:t> </a:t>
            </a:r>
            <a:r>
              <a:rPr lang="en-US" sz="2400" dirty="0">
                <a:latin typeface="+mj-lt"/>
                <a:cs typeface="Times New Roman" pitchFamily="18" charset="0"/>
              </a:rPr>
              <a:t>It was widely used as it was easy to learn and well documented. </a:t>
            </a:r>
            <a:endParaRPr lang="en-US" sz="2400" dirty="0" smtClean="0">
              <a:latin typeface="+mj-lt"/>
              <a:cs typeface="Times New Roman" pitchFamily="18" charset="0"/>
            </a:endParaRPr>
          </a:p>
          <a:p>
            <a:pPr algn="just"/>
            <a:r>
              <a:rPr lang="en-US" sz="2400" dirty="0" smtClean="0">
                <a:latin typeface="+mj-lt"/>
                <a:cs typeface="Times New Roman" pitchFamily="18" charset="0"/>
              </a:rPr>
              <a:t>Web </a:t>
            </a:r>
            <a:r>
              <a:rPr lang="en-US" sz="2400" dirty="0">
                <a:latin typeface="+mj-lt"/>
                <a:cs typeface="Times New Roman" pitchFamily="18" charset="0"/>
              </a:rPr>
              <a:t>developers created many projects by using the </a:t>
            </a:r>
            <a:r>
              <a:rPr lang="en-US" sz="2400" dirty="0" err="1">
                <a:latin typeface="+mj-lt"/>
                <a:cs typeface="Times New Roman" pitchFamily="18" charset="0"/>
              </a:rPr>
              <a:t>CodeIgniter</a:t>
            </a:r>
            <a:r>
              <a:rPr lang="en-US" sz="2400" dirty="0">
                <a:latin typeface="+mj-lt"/>
                <a:cs typeface="Times New Roman" pitchFamily="18" charset="0"/>
              </a:rPr>
              <a:t> framework, but it lacked certain essential features such as </a:t>
            </a:r>
            <a:r>
              <a:rPr lang="en-US" sz="2400" b="1" i="1" dirty="0">
                <a:solidFill>
                  <a:srgbClr val="0070C0"/>
                </a:solidFill>
                <a:latin typeface="+mj-lt"/>
                <a:cs typeface="Times New Roman" pitchFamily="18" charset="0"/>
              </a:rPr>
              <a:t>user authorization and authentication</a:t>
            </a:r>
            <a:r>
              <a:rPr lang="en-US" sz="2400" dirty="0">
                <a:latin typeface="+mj-lt"/>
                <a:cs typeface="Times New Roman" pitchFamily="18" charset="0"/>
              </a:rPr>
              <a:t>. </a:t>
            </a:r>
            <a:endParaRPr lang="en-US" sz="2400" dirty="0" smtClean="0">
              <a:latin typeface="+mj-lt"/>
              <a:cs typeface="Times New Roman" pitchFamily="18" charset="0"/>
            </a:endParaRPr>
          </a:p>
          <a:p>
            <a:pPr algn="just"/>
            <a:r>
              <a:rPr lang="en-US" sz="2400" b="1" i="1" dirty="0" smtClean="0">
                <a:solidFill>
                  <a:srgbClr val="0070C0"/>
                </a:solidFill>
                <a:latin typeface="+mj-lt"/>
                <a:cs typeface="Times New Roman" pitchFamily="18" charset="0"/>
              </a:rPr>
              <a:t>Taylor </a:t>
            </a:r>
            <a:r>
              <a:rPr lang="en-US" sz="2400" b="1" i="1" dirty="0" err="1">
                <a:solidFill>
                  <a:srgbClr val="0070C0"/>
                </a:solidFill>
                <a:latin typeface="+mj-lt"/>
                <a:cs typeface="Times New Roman" pitchFamily="18" charset="0"/>
              </a:rPr>
              <a:t>Otwell</a:t>
            </a:r>
            <a:r>
              <a:rPr lang="en-US" sz="2400" b="1" i="1" dirty="0">
                <a:solidFill>
                  <a:srgbClr val="0070C0"/>
                </a:solidFill>
                <a:latin typeface="+mj-lt"/>
                <a:cs typeface="Times New Roman" pitchFamily="18" charset="0"/>
              </a:rPr>
              <a:t> </a:t>
            </a:r>
            <a:r>
              <a:rPr lang="en-US" sz="2400" dirty="0">
                <a:latin typeface="+mj-lt"/>
                <a:cs typeface="Times New Roman" pitchFamily="18" charset="0"/>
              </a:rPr>
              <a:t>started the development of Laravel to provide an alternative of the </a:t>
            </a:r>
            <a:r>
              <a:rPr lang="en-US" sz="2400" b="1" i="1" dirty="0" err="1">
                <a:solidFill>
                  <a:srgbClr val="0070C0"/>
                </a:solidFill>
                <a:latin typeface="+mj-lt"/>
                <a:cs typeface="Times New Roman" pitchFamily="18" charset="0"/>
              </a:rPr>
              <a:t>Codeigniter</a:t>
            </a:r>
            <a:r>
              <a:rPr lang="en-US" sz="2400" b="1" i="1" dirty="0">
                <a:solidFill>
                  <a:srgbClr val="0070C0"/>
                </a:solidFill>
                <a:latin typeface="+mj-lt"/>
                <a:cs typeface="Times New Roman" pitchFamily="18" charset="0"/>
              </a:rPr>
              <a:t> framework.</a:t>
            </a:r>
            <a:endParaRPr lang="en-US" sz="2000" b="1" i="1" dirty="0" smtClean="0">
              <a:solidFill>
                <a:srgbClr val="0070C0"/>
              </a:solidFill>
              <a:latin typeface="+mj-lt"/>
              <a:cs typeface="Times New Roman" pitchFamily="18" charset="0"/>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4</a:t>
            </a:fld>
            <a:endParaRPr lang="en-US"/>
          </a:p>
        </p:txBody>
      </p:sp>
      <p:sp>
        <p:nvSpPr>
          <p:cNvPr id="2" name="Rectangle 1"/>
          <p:cNvSpPr/>
          <p:nvPr/>
        </p:nvSpPr>
        <p:spPr>
          <a:xfrm>
            <a:off x="609600" y="718501"/>
            <a:ext cx="8077200" cy="769441"/>
          </a:xfrm>
          <a:prstGeom prst="rect">
            <a:avLst/>
          </a:prstGeom>
        </p:spPr>
        <p:txBody>
          <a:bodyPr wrap="square">
            <a:spAutoFit/>
          </a:bodyPr>
          <a:lstStyle/>
          <a:p>
            <a:pPr algn="ctr"/>
            <a:r>
              <a:rPr lang="en-US" sz="4400" b="1" dirty="0">
                <a:solidFill>
                  <a:srgbClr val="0070C0"/>
                </a:solidFill>
                <a:latin typeface="+mj-lt"/>
              </a:rPr>
              <a:t>History of Laravel</a:t>
            </a:r>
          </a:p>
        </p:txBody>
      </p:sp>
    </p:spTree>
    <p:extLst>
      <p:ext uri="{BB962C8B-B14F-4D97-AF65-F5344CB8AC3E}">
        <p14:creationId xmlns:p14="http://schemas.microsoft.com/office/powerpoint/2010/main" val="37702876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2133599"/>
            <a:ext cx="7772400" cy="4405313"/>
          </a:xfrm>
        </p:spPr>
        <p:txBody>
          <a:bodyPr>
            <a:normAutofit/>
          </a:bodyPr>
          <a:lstStyle/>
          <a:p>
            <a:r>
              <a:rPr lang="en-US" sz="2400" dirty="0" smtClean="0">
                <a:latin typeface="+mj-lt"/>
                <a:cs typeface="Times New Roman" pitchFamily="18" charset="0"/>
              </a:rPr>
              <a:t>Download and install </a:t>
            </a:r>
            <a:r>
              <a:rPr lang="en-US" sz="2400" b="1" i="1" dirty="0" smtClean="0">
                <a:latin typeface="+mj-lt"/>
                <a:cs typeface="Times New Roman" pitchFamily="18" charset="0"/>
              </a:rPr>
              <a:t>Bitnami WAMP serve</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5</a:t>
            </a:fld>
            <a:endParaRPr lang="en-US"/>
          </a:p>
        </p:txBody>
      </p:sp>
      <p:sp>
        <p:nvSpPr>
          <p:cNvPr id="2" name="Rectangle 1"/>
          <p:cNvSpPr/>
          <p:nvPr/>
        </p:nvSpPr>
        <p:spPr>
          <a:xfrm>
            <a:off x="609600" y="718501"/>
            <a:ext cx="8077200" cy="769441"/>
          </a:xfrm>
          <a:prstGeom prst="rect">
            <a:avLst/>
          </a:prstGeom>
        </p:spPr>
        <p:txBody>
          <a:bodyPr wrap="square">
            <a:spAutoFit/>
          </a:bodyPr>
          <a:lstStyle/>
          <a:p>
            <a:pPr algn="ctr"/>
            <a:r>
              <a:rPr lang="en-US" sz="4400" b="1" dirty="0" smtClean="0">
                <a:solidFill>
                  <a:srgbClr val="0070C0"/>
                </a:solidFill>
                <a:latin typeface="+mj-lt"/>
              </a:rPr>
              <a:t>Step 1:WAMP Installation</a:t>
            </a:r>
            <a:endParaRPr lang="en-US" sz="4400" b="1" dirty="0">
              <a:solidFill>
                <a:srgbClr val="0070C0"/>
              </a:solidFill>
              <a:latin typeface="+mj-lt"/>
            </a:endParaRPr>
          </a:p>
        </p:txBody>
      </p:sp>
    </p:spTree>
    <p:extLst>
      <p:ext uri="{BB962C8B-B14F-4D97-AF65-F5344CB8AC3E}">
        <p14:creationId xmlns:p14="http://schemas.microsoft.com/office/powerpoint/2010/main" val="37226003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2133599"/>
            <a:ext cx="7772400" cy="4405313"/>
          </a:xfrm>
        </p:spPr>
        <p:txBody>
          <a:bodyPr>
            <a:normAutofit lnSpcReduction="10000"/>
          </a:bodyPr>
          <a:lstStyle/>
          <a:p>
            <a:r>
              <a:rPr lang="en-US" sz="2400" dirty="0">
                <a:latin typeface="+mj-lt"/>
                <a:cs typeface="Times New Roman" pitchFamily="18" charset="0"/>
              </a:rPr>
              <a:t>Composer is a dependency manager for a PHP programming language that manages the dependencies of PHP software and required libraries</a:t>
            </a:r>
            <a:r>
              <a:rPr lang="en-US" sz="2400" dirty="0" smtClean="0">
                <a:latin typeface="+mj-lt"/>
                <a:cs typeface="Times New Roman" pitchFamily="18" charset="0"/>
              </a:rPr>
              <a:t>.</a:t>
            </a:r>
          </a:p>
          <a:p>
            <a:r>
              <a:rPr lang="en-US" sz="2400" dirty="0" smtClean="0">
                <a:latin typeface="+mj-lt"/>
                <a:cs typeface="Times New Roman" pitchFamily="18" charset="0"/>
              </a:rPr>
              <a:t> </a:t>
            </a:r>
            <a:r>
              <a:rPr lang="en-US" sz="2400" b="1" i="1" dirty="0">
                <a:solidFill>
                  <a:srgbClr val="0070C0"/>
                </a:solidFill>
                <a:latin typeface="+mj-lt"/>
                <a:cs typeface="Times New Roman" pitchFamily="18" charset="0"/>
              </a:rPr>
              <a:t>Nils </a:t>
            </a:r>
            <a:r>
              <a:rPr lang="en-US" sz="2400" b="1" i="1" dirty="0" err="1">
                <a:solidFill>
                  <a:srgbClr val="0070C0"/>
                </a:solidFill>
                <a:latin typeface="+mj-lt"/>
                <a:cs typeface="Times New Roman" pitchFamily="18" charset="0"/>
              </a:rPr>
              <a:t>Adermann</a:t>
            </a:r>
            <a:r>
              <a:rPr lang="en-US" sz="2400" b="1" i="1" dirty="0">
                <a:solidFill>
                  <a:srgbClr val="0070C0"/>
                </a:solidFill>
                <a:latin typeface="+mj-lt"/>
                <a:cs typeface="Times New Roman" pitchFamily="18" charset="0"/>
              </a:rPr>
              <a:t> </a:t>
            </a:r>
            <a:r>
              <a:rPr lang="en-US" sz="2400" dirty="0">
                <a:latin typeface="+mj-lt"/>
                <a:cs typeface="Times New Roman" pitchFamily="18" charset="0"/>
              </a:rPr>
              <a:t>and </a:t>
            </a:r>
            <a:r>
              <a:rPr lang="en-US" sz="2400" b="1" i="1" dirty="0">
                <a:solidFill>
                  <a:srgbClr val="0070C0"/>
                </a:solidFill>
                <a:latin typeface="+mj-lt"/>
                <a:cs typeface="Times New Roman" pitchFamily="18" charset="0"/>
              </a:rPr>
              <a:t>Jordi </a:t>
            </a:r>
            <a:r>
              <a:rPr lang="en-US" sz="2400" b="1" i="1" dirty="0" err="1">
                <a:solidFill>
                  <a:srgbClr val="0070C0"/>
                </a:solidFill>
                <a:latin typeface="+mj-lt"/>
                <a:cs typeface="Times New Roman" pitchFamily="18" charset="0"/>
              </a:rPr>
              <a:t>Boggiano</a:t>
            </a:r>
            <a:r>
              <a:rPr lang="en-US" sz="2400" b="1" i="1" dirty="0">
                <a:solidFill>
                  <a:srgbClr val="0070C0"/>
                </a:solidFill>
                <a:latin typeface="+mj-lt"/>
                <a:cs typeface="Times New Roman" pitchFamily="18" charset="0"/>
              </a:rPr>
              <a:t> </a:t>
            </a:r>
            <a:r>
              <a:rPr lang="en-US" sz="2400" dirty="0">
                <a:latin typeface="+mj-lt"/>
                <a:cs typeface="Times New Roman" pitchFamily="18" charset="0"/>
              </a:rPr>
              <a:t>developed the Composer. They started development in April 2011 and first it was released on March 1, 2012.</a:t>
            </a:r>
          </a:p>
          <a:p>
            <a:endParaRPr lang="en-US" sz="2400" dirty="0">
              <a:latin typeface="+mj-lt"/>
              <a:cs typeface="Times New Roman" pitchFamily="18" charset="0"/>
            </a:endParaRPr>
          </a:p>
          <a:p>
            <a:r>
              <a:rPr lang="en-US" sz="2400" dirty="0">
                <a:latin typeface="+mj-lt"/>
                <a:cs typeface="Times New Roman" pitchFamily="18" charset="0"/>
              </a:rPr>
              <a:t>Composer runs through the command line. The main purpose of the composer is to install the dependencies or libraries for an application. The composer also provides the users to install the PHP applications available on the Packagist, where Packagist is the main repository that contains all the available packages.</a:t>
            </a:r>
            <a:endParaRPr lang="en-US" sz="2400" b="1" i="1" dirty="0" smtClean="0">
              <a:latin typeface="+mj-lt"/>
              <a:cs typeface="Times New Roman" pitchFamily="18" charset="0"/>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6</a:t>
            </a:fld>
            <a:endParaRPr lang="en-US"/>
          </a:p>
        </p:txBody>
      </p:sp>
      <p:sp>
        <p:nvSpPr>
          <p:cNvPr id="2" name="Rectangle 1"/>
          <p:cNvSpPr/>
          <p:nvPr/>
        </p:nvSpPr>
        <p:spPr>
          <a:xfrm>
            <a:off x="609600" y="718501"/>
            <a:ext cx="8077200" cy="769441"/>
          </a:xfrm>
          <a:prstGeom prst="rect">
            <a:avLst/>
          </a:prstGeom>
        </p:spPr>
        <p:txBody>
          <a:bodyPr wrap="square">
            <a:spAutoFit/>
          </a:bodyPr>
          <a:lstStyle/>
          <a:p>
            <a:pPr algn="ctr"/>
            <a:r>
              <a:rPr lang="en-US" sz="4400" b="1" dirty="0" smtClean="0">
                <a:solidFill>
                  <a:srgbClr val="0070C0"/>
                </a:solidFill>
                <a:latin typeface="+mj-lt"/>
              </a:rPr>
              <a:t>Step 2: </a:t>
            </a:r>
            <a:r>
              <a:rPr lang="en-US" sz="4400" b="1" dirty="0">
                <a:solidFill>
                  <a:srgbClr val="0070C0"/>
                </a:solidFill>
                <a:latin typeface="+mj-lt"/>
              </a:rPr>
              <a:t>Composer Installation</a:t>
            </a:r>
          </a:p>
        </p:txBody>
      </p:sp>
    </p:spTree>
    <p:extLst>
      <p:ext uri="{BB962C8B-B14F-4D97-AF65-F5344CB8AC3E}">
        <p14:creationId xmlns:p14="http://schemas.microsoft.com/office/powerpoint/2010/main" val="41444835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2133599"/>
            <a:ext cx="7772400" cy="4405313"/>
          </a:xfrm>
        </p:spPr>
        <p:txBody>
          <a:bodyPr>
            <a:normAutofit/>
          </a:bodyPr>
          <a:lstStyle/>
          <a:p>
            <a:endParaRPr lang="en-US" sz="2400" dirty="0">
              <a:latin typeface="+mj-lt"/>
              <a:cs typeface="Times New Roman" pitchFamily="18" charset="0"/>
            </a:endParaRPr>
          </a:p>
          <a:p>
            <a:pPr algn="just"/>
            <a:r>
              <a:rPr lang="en-US" sz="2400" dirty="0">
                <a:latin typeface="+mj-lt"/>
                <a:cs typeface="Times New Roman" pitchFamily="18" charset="0"/>
              </a:rPr>
              <a:t>Composer runs through the command line. </a:t>
            </a:r>
            <a:endParaRPr lang="en-US" sz="2400" dirty="0" smtClean="0">
              <a:latin typeface="+mj-lt"/>
              <a:cs typeface="Times New Roman" pitchFamily="18" charset="0"/>
            </a:endParaRPr>
          </a:p>
          <a:p>
            <a:pPr algn="just"/>
            <a:r>
              <a:rPr lang="en-US" sz="2400" dirty="0" smtClean="0">
                <a:latin typeface="+mj-lt"/>
                <a:cs typeface="Times New Roman" pitchFamily="18" charset="0"/>
              </a:rPr>
              <a:t>The </a:t>
            </a:r>
            <a:r>
              <a:rPr lang="en-US" sz="2400" dirty="0">
                <a:latin typeface="+mj-lt"/>
                <a:cs typeface="Times New Roman" pitchFamily="18" charset="0"/>
              </a:rPr>
              <a:t>main purpose of the composer is to install the dependencies or libraries for an application. </a:t>
            </a:r>
            <a:endParaRPr lang="en-US" sz="2400" dirty="0" smtClean="0">
              <a:latin typeface="+mj-lt"/>
              <a:cs typeface="Times New Roman" pitchFamily="18" charset="0"/>
            </a:endParaRPr>
          </a:p>
          <a:p>
            <a:pPr algn="just"/>
            <a:r>
              <a:rPr lang="en-US" sz="2400" dirty="0" smtClean="0">
                <a:latin typeface="+mj-lt"/>
                <a:cs typeface="Times New Roman" pitchFamily="18" charset="0"/>
              </a:rPr>
              <a:t>The </a:t>
            </a:r>
            <a:r>
              <a:rPr lang="en-US" sz="2400" dirty="0">
                <a:latin typeface="+mj-lt"/>
                <a:cs typeface="Times New Roman" pitchFamily="18" charset="0"/>
              </a:rPr>
              <a:t>composer also provides the users to install the PHP applications available on the Packagist, where Packagist is the main repository that contains all the available packages.</a:t>
            </a:r>
            <a:endParaRPr lang="en-US" sz="2400" b="1" i="1" dirty="0" smtClean="0">
              <a:latin typeface="+mj-lt"/>
              <a:cs typeface="Times New Roman" pitchFamily="18" charset="0"/>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7</a:t>
            </a:fld>
            <a:endParaRPr lang="en-US"/>
          </a:p>
        </p:txBody>
      </p:sp>
      <p:sp>
        <p:nvSpPr>
          <p:cNvPr id="2" name="Rectangle 1"/>
          <p:cNvSpPr/>
          <p:nvPr/>
        </p:nvSpPr>
        <p:spPr>
          <a:xfrm>
            <a:off x="609600" y="718501"/>
            <a:ext cx="8077200" cy="769441"/>
          </a:xfrm>
          <a:prstGeom prst="rect">
            <a:avLst/>
          </a:prstGeom>
        </p:spPr>
        <p:txBody>
          <a:bodyPr wrap="square">
            <a:spAutoFit/>
          </a:bodyPr>
          <a:lstStyle/>
          <a:p>
            <a:pPr algn="ctr"/>
            <a:r>
              <a:rPr lang="en-US" sz="4400" b="1" dirty="0" smtClean="0">
                <a:solidFill>
                  <a:srgbClr val="0070C0"/>
                </a:solidFill>
                <a:latin typeface="+mj-lt"/>
              </a:rPr>
              <a:t>Step 2: </a:t>
            </a:r>
            <a:r>
              <a:rPr lang="en-US" sz="4400" b="1" dirty="0">
                <a:solidFill>
                  <a:srgbClr val="0070C0"/>
                </a:solidFill>
                <a:latin typeface="+mj-lt"/>
              </a:rPr>
              <a:t>Composer </a:t>
            </a:r>
            <a:r>
              <a:rPr lang="en-US" sz="4400" b="1" dirty="0" smtClean="0">
                <a:solidFill>
                  <a:srgbClr val="0070C0"/>
                </a:solidFill>
                <a:latin typeface="+mj-lt"/>
              </a:rPr>
              <a:t>Installation(cont.)</a:t>
            </a:r>
            <a:endParaRPr lang="en-US" sz="4400" b="1" dirty="0">
              <a:solidFill>
                <a:srgbClr val="0070C0"/>
              </a:solidFill>
              <a:latin typeface="+mj-lt"/>
            </a:endParaRPr>
          </a:p>
        </p:txBody>
      </p:sp>
      <p:sp>
        <p:nvSpPr>
          <p:cNvPr id="4" name="Rectangle 3"/>
          <p:cNvSpPr/>
          <p:nvPr/>
        </p:nvSpPr>
        <p:spPr>
          <a:xfrm>
            <a:off x="609600" y="5334000"/>
            <a:ext cx="7162800" cy="646331"/>
          </a:xfrm>
          <a:prstGeom prst="rect">
            <a:avLst/>
          </a:prstGeom>
        </p:spPr>
        <p:txBody>
          <a:bodyPr wrap="square">
            <a:spAutoFit/>
          </a:bodyPr>
          <a:lstStyle/>
          <a:p>
            <a:r>
              <a:rPr lang="en-US" dirty="0" err="1" smtClean="0">
                <a:hlinkClick r:id="rId2"/>
              </a:rPr>
              <a:t>Comoser</a:t>
            </a:r>
            <a:r>
              <a:rPr lang="en-US" dirty="0" smtClean="0">
                <a:hlinkClick r:id="rId2"/>
              </a:rPr>
              <a:t> Installation </a:t>
            </a:r>
            <a:r>
              <a:rPr lang="en-US" dirty="0" err="1" smtClean="0">
                <a:hlinkClick r:id="rId2"/>
              </a:rPr>
              <a:t>Link:Laravel</a:t>
            </a:r>
            <a:r>
              <a:rPr lang="en-US" dirty="0" smtClean="0">
                <a:hlinkClick r:id="rId2"/>
              </a:rPr>
              <a:t> </a:t>
            </a:r>
            <a:r>
              <a:rPr lang="en-US" dirty="0">
                <a:hlinkClick r:id="rId2"/>
              </a:rPr>
              <a:t>| Composer Installation - </a:t>
            </a:r>
            <a:r>
              <a:rPr lang="en-US" dirty="0" err="1">
                <a:hlinkClick r:id="rId2"/>
              </a:rPr>
              <a:t>Javatpoint</a:t>
            </a:r>
            <a:endParaRPr lang="en-US" dirty="0"/>
          </a:p>
        </p:txBody>
      </p:sp>
    </p:spTree>
    <p:extLst>
      <p:ext uri="{BB962C8B-B14F-4D97-AF65-F5344CB8AC3E}">
        <p14:creationId xmlns:p14="http://schemas.microsoft.com/office/powerpoint/2010/main" val="38163286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2133599"/>
            <a:ext cx="7772400" cy="4405313"/>
          </a:xfrm>
        </p:spPr>
        <p:txBody>
          <a:bodyPr>
            <a:normAutofit/>
          </a:bodyPr>
          <a:lstStyle/>
          <a:p>
            <a:endParaRPr lang="en-US" sz="2400" dirty="0">
              <a:latin typeface="+mj-lt"/>
              <a:cs typeface="Times New Roman" pitchFamily="18" charset="0"/>
            </a:endParaRPr>
          </a:p>
          <a:p>
            <a:r>
              <a:rPr lang="en-US" sz="2400" dirty="0">
                <a:latin typeface="+mj-lt"/>
                <a:cs typeface="Times New Roman" pitchFamily="18" charset="0"/>
              </a:rPr>
              <a:t>Composer runs through the command line. </a:t>
            </a:r>
            <a:endParaRPr lang="en-US" sz="2400" dirty="0" smtClean="0">
              <a:latin typeface="+mj-lt"/>
              <a:cs typeface="Times New Roman" pitchFamily="18" charset="0"/>
            </a:endParaRPr>
          </a:p>
          <a:p>
            <a:r>
              <a:rPr lang="en-US" sz="2400" dirty="0" smtClean="0">
                <a:latin typeface="+mj-lt"/>
                <a:cs typeface="Times New Roman" pitchFamily="18" charset="0"/>
              </a:rPr>
              <a:t>The </a:t>
            </a:r>
            <a:r>
              <a:rPr lang="en-US" sz="2400" dirty="0">
                <a:latin typeface="+mj-lt"/>
                <a:cs typeface="Times New Roman" pitchFamily="18" charset="0"/>
              </a:rPr>
              <a:t>main purpose of the composer is to install the dependencies or libraries for an application. </a:t>
            </a:r>
            <a:endParaRPr lang="en-US" sz="2400" dirty="0" smtClean="0">
              <a:latin typeface="+mj-lt"/>
              <a:cs typeface="Times New Roman" pitchFamily="18" charset="0"/>
            </a:endParaRPr>
          </a:p>
          <a:p>
            <a:r>
              <a:rPr lang="en-US" sz="2400" dirty="0" smtClean="0">
                <a:latin typeface="+mj-lt"/>
                <a:cs typeface="Times New Roman" pitchFamily="18" charset="0"/>
              </a:rPr>
              <a:t>The </a:t>
            </a:r>
            <a:r>
              <a:rPr lang="en-US" sz="2400" dirty="0">
                <a:latin typeface="+mj-lt"/>
                <a:cs typeface="Times New Roman" pitchFamily="18" charset="0"/>
              </a:rPr>
              <a:t>composer also provides the users to install the PHP applications available on the Packagist, where Packagist is the main repository that contains all the available packages.</a:t>
            </a:r>
            <a:endParaRPr lang="en-US" sz="2400" b="1" i="1" dirty="0" smtClean="0">
              <a:latin typeface="+mj-lt"/>
              <a:cs typeface="Times New Roman" pitchFamily="18" charset="0"/>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8</a:t>
            </a:fld>
            <a:endParaRPr lang="en-US"/>
          </a:p>
        </p:txBody>
      </p:sp>
      <p:sp>
        <p:nvSpPr>
          <p:cNvPr id="2" name="Rectangle 1"/>
          <p:cNvSpPr/>
          <p:nvPr/>
        </p:nvSpPr>
        <p:spPr>
          <a:xfrm>
            <a:off x="609600" y="718501"/>
            <a:ext cx="8077200" cy="769441"/>
          </a:xfrm>
          <a:prstGeom prst="rect">
            <a:avLst/>
          </a:prstGeom>
        </p:spPr>
        <p:txBody>
          <a:bodyPr wrap="square">
            <a:spAutoFit/>
          </a:bodyPr>
          <a:lstStyle/>
          <a:p>
            <a:pPr algn="ctr"/>
            <a:r>
              <a:rPr lang="en-US" sz="4400" b="1" dirty="0" smtClean="0">
                <a:solidFill>
                  <a:srgbClr val="0070C0"/>
                </a:solidFill>
                <a:latin typeface="+mj-lt"/>
              </a:rPr>
              <a:t>Step 2: </a:t>
            </a:r>
            <a:r>
              <a:rPr lang="en-US" sz="4400" b="1" dirty="0">
                <a:solidFill>
                  <a:srgbClr val="0070C0"/>
                </a:solidFill>
                <a:latin typeface="+mj-lt"/>
              </a:rPr>
              <a:t>Composer </a:t>
            </a:r>
            <a:r>
              <a:rPr lang="en-US" sz="4400" b="1" dirty="0" smtClean="0">
                <a:solidFill>
                  <a:srgbClr val="0070C0"/>
                </a:solidFill>
                <a:latin typeface="+mj-lt"/>
              </a:rPr>
              <a:t>Installation(cont.)</a:t>
            </a:r>
            <a:endParaRPr lang="en-US" sz="4400" b="1" dirty="0">
              <a:solidFill>
                <a:srgbClr val="0070C0"/>
              </a:solidFill>
              <a:latin typeface="+mj-lt"/>
            </a:endParaRPr>
          </a:p>
        </p:txBody>
      </p:sp>
    </p:spTree>
    <p:extLst>
      <p:ext uri="{BB962C8B-B14F-4D97-AF65-F5344CB8AC3E}">
        <p14:creationId xmlns:p14="http://schemas.microsoft.com/office/powerpoint/2010/main" val="15864607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494545" y="1322140"/>
            <a:ext cx="7983794" cy="4938712"/>
          </a:xfrm>
        </p:spPr>
        <p:txBody>
          <a:bodyPr>
            <a:normAutofit/>
          </a:bodyPr>
          <a:lstStyle/>
          <a:p>
            <a:pPr algn="just">
              <a:spcBef>
                <a:spcPct val="0"/>
              </a:spcBef>
              <a:buFont typeface="Wingdings" panose="05000000000000000000" pitchFamily="2" charset="2"/>
              <a:buChar char="§"/>
            </a:pPr>
            <a:endParaRPr lang="en-US" altLang="en-US" sz="2000" dirty="0">
              <a:latin typeface="+mj-lt"/>
            </a:endParaRPr>
          </a:p>
          <a:p>
            <a:pPr algn="just">
              <a:spcBef>
                <a:spcPct val="0"/>
              </a:spcBef>
              <a:buFont typeface="Wingdings" panose="05000000000000000000" pitchFamily="2" charset="2"/>
              <a:buChar char="§"/>
            </a:pPr>
            <a:r>
              <a:rPr lang="en-US" altLang="en-US" sz="2000" dirty="0" smtClean="0">
                <a:latin typeface="+mj-lt"/>
              </a:rPr>
              <a:t>The most </a:t>
            </a:r>
            <a:r>
              <a:rPr lang="en-US" altLang="en-US" sz="2000" dirty="0">
                <a:latin typeface="+mj-lt"/>
              </a:rPr>
              <a:t>important </a:t>
            </a:r>
            <a:r>
              <a:rPr lang="en-US" altLang="en-US" sz="2000" dirty="0" smtClean="0">
                <a:latin typeface="+mj-lt"/>
              </a:rPr>
              <a:t>directory which contains some other  </a:t>
            </a:r>
            <a:r>
              <a:rPr lang="en-US" altLang="en-US" sz="2000" dirty="0">
                <a:latin typeface="+mj-lt"/>
              </a:rPr>
              <a:t>subdirectories. </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9</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dirty="0" smtClean="0">
                <a:solidFill>
                  <a:srgbClr val="0070C0"/>
                </a:solidFill>
                <a:latin typeface="+mn-lt"/>
              </a:rPr>
              <a:t>Laravel </a:t>
            </a:r>
            <a:r>
              <a:rPr lang="en-US" sz="4400" dirty="0">
                <a:solidFill>
                  <a:srgbClr val="0070C0"/>
                </a:solidFill>
                <a:latin typeface="+mn-lt"/>
              </a:rPr>
              <a:t>Root Directory</a:t>
            </a:r>
          </a:p>
        </p:txBody>
      </p:sp>
      <p:graphicFrame>
        <p:nvGraphicFramePr>
          <p:cNvPr id="5" name="Table 4"/>
          <p:cNvGraphicFramePr>
            <a:graphicFrameLocks noGrp="1"/>
          </p:cNvGraphicFramePr>
          <p:nvPr>
            <p:extLst>
              <p:ext uri="{D42A27DB-BD31-4B8C-83A1-F6EECF244321}">
                <p14:modId xmlns:p14="http://schemas.microsoft.com/office/powerpoint/2010/main" val="3825729977"/>
              </p:ext>
            </p:extLst>
          </p:nvPr>
        </p:nvGraphicFramePr>
        <p:xfrm>
          <a:off x="1219200" y="2152721"/>
          <a:ext cx="6248400" cy="3855648"/>
        </p:xfrm>
        <a:graphic>
          <a:graphicData uri="http://schemas.openxmlformats.org/drawingml/2006/table">
            <a:tbl>
              <a:tblPr/>
              <a:tblGrid>
                <a:gridCol w="1142182">
                  <a:extLst>
                    <a:ext uri="{9D8B030D-6E8A-4147-A177-3AD203B41FA5}">
                      <a16:colId xmlns:a16="http://schemas.microsoft.com/office/drawing/2014/main" val="1378003432"/>
                    </a:ext>
                  </a:extLst>
                </a:gridCol>
                <a:gridCol w="5106218">
                  <a:extLst>
                    <a:ext uri="{9D8B030D-6E8A-4147-A177-3AD203B41FA5}">
                      <a16:colId xmlns:a16="http://schemas.microsoft.com/office/drawing/2014/main" val="3733897944"/>
                    </a:ext>
                  </a:extLst>
                </a:gridCol>
              </a:tblGrid>
              <a:tr h="219759">
                <a:tc>
                  <a:txBody>
                    <a:bodyPr/>
                    <a:lstStyle/>
                    <a:p>
                      <a:pPr algn="l" fontAlgn="t"/>
                      <a:r>
                        <a:rPr lang="en-US" sz="1200" b="1" dirty="0">
                          <a:solidFill>
                            <a:srgbClr val="FFFFFF"/>
                          </a:solidFill>
                          <a:effectLst/>
                        </a:rPr>
                        <a:t>Directory</a:t>
                      </a:r>
                    </a:p>
                  </a:txBody>
                  <a:tcPr marL="71923" marR="71923" marT="35961" marB="35961">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90D501"/>
                      </a:solidFill>
                      <a:prstDash val="solid"/>
                      <a:round/>
                      <a:headEnd type="none" w="med" len="med"/>
                      <a:tailEnd type="none" w="med" len="med"/>
                    </a:lnB>
                    <a:solidFill>
                      <a:srgbClr val="3D3D3D"/>
                    </a:solidFill>
                  </a:tcPr>
                </a:tc>
                <a:tc>
                  <a:txBody>
                    <a:bodyPr/>
                    <a:lstStyle/>
                    <a:p>
                      <a:pPr algn="l" fontAlgn="t"/>
                      <a:r>
                        <a:rPr lang="en-US" sz="1200" b="1" dirty="0">
                          <a:solidFill>
                            <a:srgbClr val="FFFFFF"/>
                          </a:solidFill>
                          <a:effectLst/>
                        </a:rPr>
                        <a:t>Description</a:t>
                      </a:r>
                    </a:p>
                  </a:txBody>
                  <a:tcPr marL="71923" marR="71923" marT="35961" marB="35961">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D0E801"/>
                      </a:solidFill>
                      <a:prstDash val="solid"/>
                      <a:round/>
                      <a:headEnd type="none" w="med" len="med"/>
                      <a:tailEnd type="none" w="med" len="med"/>
                    </a:lnB>
                    <a:solidFill>
                      <a:srgbClr val="3D3D3D"/>
                    </a:solidFill>
                  </a:tcPr>
                </a:tc>
                <a:extLst>
                  <a:ext uri="{0D108BD9-81ED-4DB2-BD59-A6C34878D82A}">
                    <a16:rowId xmlns:a16="http://schemas.microsoft.com/office/drawing/2014/main" val="3864065044"/>
                  </a:ext>
                </a:extLst>
              </a:tr>
              <a:tr h="300944">
                <a:tc>
                  <a:txBody>
                    <a:bodyPr/>
                    <a:lstStyle/>
                    <a:p>
                      <a:pPr fontAlgn="t"/>
                      <a:r>
                        <a:rPr lang="en-US" sz="1200" b="1">
                          <a:effectLst/>
                        </a:rPr>
                        <a:t>app</a:t>
                      </a:r>
                    </a:p>
                  </a:txBody>
                  <a:tcPr marL="71923" marR="71923" marT="35961" marB="35961">
                    <a:lnL w="9525" cap="flat" cmpd="sng" algn="ctr">
                      <a:solidFill>
                        <a:srgbClr val="90D501"/>
                      </a:solidFill>
                      <a:prstDash val="solid"/>
                      <a:round/>
                      <a:headEnd type="none" w="med" len="med"/>
                      <a:tailEnd type="none" w="med" len="med"/>
                    </a:lnL>
                    <a:lnR w="9525" cap="flat" cmpd="sng" algn="ctr">
                      <a:solidFill>
                        <a:srgbClr val="D0E801"/>
                      </a:solidFill>
                      <a:prstDash val="solid"/>
                      <a:round/>
                      <a:headEnd type="none" w="med" len="med"/>
                      <a:tailEnd type="none" w="med" len="med"/>
                    </a:lnR>
                    <a:lnT w="9525" cap="flat" cmpd="sng" algn="ctr">
                      <a:solidFill>
                        <a:srgbClr val="90D501"/>
                      </a:solidFill>
                      <a:prstDash val="solid"/>
                      <a:round/>
                      <a:headEnd type="none" w="med" len="med"/>
                      <a:tailEnd type="none" w="med" len="med"/>
                    </a:lnT>
                    <a:lnB w="9525" cap="flat" cmpd="sng" algn="ctr">
                      <a:solidFill>
                        <a:srgbClr val="D0FA01"/>
                      </a:solidFill>
                      <a:prstDash val="solid"/>
                      <a:round/>
                      <a:headEnd type="none" w="med" len="med"/>
                      <a:tailEnd type="none" w="med" len="med"/>
                    </a:lnB>
                    <a:solidFill>
                      <a:srgbClr val="FFFFFF"/>
                    </a:solidFill>
                  </a:tcPr>
                </a:tc>
                <a:tc>
                  <a:txBody>
                    <a:bodyPr/>
                    <a:lstStyle/>
                    <a:p>
                      <a:pPr fontAlgn="t"/>
                      <a:r>
                        <a:rPr lang="en-US" sz="1200" b="0" dirty="0">
                          <a:effectLst/>
                        </a:rPr>
                        <a:t>The app directory holds the base code for your Laravel application.</a:t>
                      </a:r>
                    </a:p>
                  </a:txBody>
                  <a:tcPr marL="71923" marR="71923" marT="35961" marB="35961">
                    <a:lnL w="9525" cap="flat" cmpd="sng" algn="ctr">
                      <a:solidFill>
                        <a:srgbClr val="D0E801"/>
                      </a:solidFill>
                      <a:prstDash val="solid"/>
                      <a:round/>
                      <a:headEnd type="none" w="med" len="med"/>
                      <a:tailEnd type="none" w="med" len="med"/>
                    </a:lnL>
                    <a:lnR w="9525" cap="flat" cmpd="sng" algn="ctr">
                      <a:solidFill>
                        <a:srgbClr val="D0E801"/>
                      </a:solidFill>
                      <a:prstDash val="solid"/>
                      <a:round/>
                      <a:headEnd type="none" w="med" len="med"/>
                      <a:tailEnd type="none" w="med" len="med"/>
                    </a:lnR>
                    <a:lnT w="9525" cap="flat" cmpd="sng" algn="ctr">
                      <a:solidFill>
                        <a:srgbClr val="D0E801"/>
                      </a:solidFill>
                      <a:prstDash val="solid"/>
                      <a:round/>
                      <a:headEnd type="none" w="med" len="med"/>
                      <a:tailEnd type="none" w="med" len="med"/>
                    </a:lnT>
                    <a:lnB w="9525" cap="flat" cmpd="sng" algn="ctr">
                      <a:solidFill>
                        <a:srgbClr val="D0D001"/>
                      </a:solidFill>
                      <a:prstDash val="solid"/>
                      <a:round/>
                      <a:headEnd type="none" w="med" len="med"/>
                      <a:tailEnd type="none" w="med" len="med"/>
                    </a:lnB>
                    <a:solidFill>
                      <a:srgbClr val="FFFFFF"/>
                    </a:solidFill>
                  </a:tcPr>
                </a:tc>
                <a:extLst>
                  <a:ext uri="{0D108BD9-81ED-4DB2-BD59-A6C34878D82A}">
                    <a16:rowId xmlns:a16="http://schemas.microsoft.com/office/drawing/2014/main" val="1254762038"/>
                  </a:ext>
                </a:extLst>
              </a:tr>
              <a:tr h="300944">
                <a:tc>
                  <a:txBody>
                    <a:bodyPr/>
                    <a:lstStyle/>
                    <a:p>
                      <a:pPr fontAlgn="t"/>
                      <a:r>
                        <a:rPr lang="en-US" sz="1200" b="1">
                          <a:effectLst/>
                        </a:rPr>
                        <a:t>bootstrap</a:t>
                      </a:r>
                    </a:p>
                  </a:txBody>
                  <a:tcPr marL="71923" marR="71923" marT="35961" marB="35961">
                    <a:lnL w="9525" cap="flat" cmpd="sng" algn="ctr">
                      <a:solidFill>
                        <a:srgbClr val="D0FA01"/>
                      </a:solidFill>
                      <a:prstDash val="solid"/>
                      <a:round/>
                      <a:headEnd type="none" w="med" len="med"/>
                      <a:tailEnd type="none" w="med" len="med"/>
                    </a:lnL>
                    <a:lnR w="9525" cap="flat" cmpd="sng" algn="ctr">
                      <a:solidFill>
                        <a:srgbClr val="D0D001"/>
                      </a:solidFill>
                      <a:prstDash val="solid"/>
                      <a:round/>
                      <a:headEnd type="none" w="med" len="med"/>
                      <a:tailEnd type="none" w="med" len="med"/>
                    </a:lnR>
                    <a:lnT w="9525" cap="flat" cmpd="sng" algn="ctr">
                      <a:solidFill>
                        <a:srgbClr val="D0FA01"/>
                      </a:solidFill>
                      <a:prstDash val="solid"/>
                      <a:round/>
                      <a:headEnd type="none" w="med" len="med"/>
                      <a:tailEnd type="none" w="med" len="med"/>
                    </a:lnT>
                    <a:lnB w="9525" cap="flat" cmpd="sng" algn="ctr">
                      <a:solidFill>
                        <a:srgbClr val="30A296"/>
                      </a:solidFill>
                      <a:prstDash val="solid"/>
                      <a:round/>
                      <a:headEnd type="none" w="med" len="med"/>
                      <a:tailEnd type="none" w="med" len="med"/>
                    </a:lnB>
                    <a:solidFill>
                      <a:srgbClr val="FFFFFF"/>
                    </a:solidFill>
                  </a:tcPr>
                </a:tc>
                <a:tc>
                  <a:txBody>
                    <a:bodyPr/>
                    <a:lstStyle/>
                    <a:p>
                      <a:pPr fontAlgn="t"/>
                      <a:r>
                        <a:rPr lang="en-US" sz="1200" b="0" dirty="0">
                          <a:effectLst/>
                        </a:rPr>
                        <a:t>The bootstrap directory contains all the bootstrapping scripts used for your application.</a:t>
                      </a:r>
                    </a:p>
                  </a:txBody>
                  <a:tcPr marL="71923" marR="71923" marT="35961" marB="35961">
                    <a:lnL w="9525" cap="flat" cmpd="sng" algn="ctr">
                      <a:solidFill>
                        <a:srgbClr val="D0D001"/>
                      </a:solidFill>
                      <a:prstDash val="solid"/>
                      <a:round/>
                      <a:headEnd type="none" w="med" len="med"/>
                      <a:tailEnd type="none" w="med" len="med"/>
                    </a:lnL>
                    <a:lnR w="9525" cap="flat" cmpd="sng" algn="ctr">
                      <a:solidFill>
                        <a:srgbClr val="D0D001"/>
                      </a:solidFill>
                      <a:prstDash val="solid"/>
                      <a:round/>
                      <a:headEnd type="none" w="med" len="med"/>
                      <a:tailEnd type="none" w="med" len="med"/>
                    </a:lnR>
                    <a:lnT w="9525" cap="flat" cmpd="sng" algn="ctr">
                      <a:solidFill>
                        <a:srgbClr val="D0D001"/>
                      </a:solidFill>
                      <a:prstDash val="solid"/>
                      <a:round/>
                      <a:headEnd type="none" w="med" len="med"/>
                      <a:tailEnd type="none" w="med" len="med"/>
                    </a:lnT>
                    <a:lnB w="9525" cap="flat" cmpd="sng" algn="ctr">
                      <a:solidFill>
                        <a:srgbClr val="F09D96"/>
                      </a:solidFill>
                      <a:prstDash val="solid"/>
                      <a:round/>
                      <a:headEnd type="none" w="med" len="med"/>
                      <a:tailEnd type="none" w="med" len="med"/>
                    </a:lnB>
                    <a:solidFill>
                      <a:srgbClr val="FFFFFF"/>
                    </a:solidFill>
                  </a:tcPr>
                </a:tc>
                <a:extLst>
                  <a:ext uri="{0D108BD9-81ED-4DB2-BD59-A6C34878D82A}">
                    <a16:rowId xmlns:a16="http://schemas.microsoft.com/office/drawing/2014/main" val="3736293949"/>
                  </a:ext>
                </a:extLst>
              </a:tr>
              <a:tr h="300944">
                <a:tc>
                  <a:txBody>
                    <a:bodyPr/>
                    <a:lstStyle/>
                    <a:p>
                      <a:pPr fontAlgn="t"/>
                      <a:r>
                        <a:rPr lang="en-US" sz="1200" b="1" dirty="0">
                          <a:effectLst/>
                        </a:rPr>
                        <a:t>config</a:t>
                      </a:r>
                    </a:p>
                  </a:txBody>
                  <a:tcPr marL="71923" marR="71923" marT="35961" marB="35961">
                    <a:lnL w="9525" cap="flat" cmpd="sng" algn="ctr">
                      <a:solidFill>
                        <a:srgbClr val="30A296"/>
                      </a:solidFill>
                      <a:prstDash val="solid"/>
                      <a:round/>
                      <a:headEnd type="none" w="med" len="med"/>
                      <a:tailEnd type="none" w="med" len="med"/>
                    </a:lnL>
                    <a:lnR w="9525" cap="flat" cmpd="sng" algn="ctr">
                      <a:solidFill>
                        <a:srgbClr val="F09D96"/>
                      </a:solidFill>
                      <a:prstDash val="solid"/>
                      <a:round/>
                      <a:headEnd type="none" w="med" len="med"/>
                      <a:tailEnd type="none" w="med" len="med"/>
                    </a:lnR>
                    <a:lnT w="9525" cap="flat" cmpd="sng" algn="ctr">
                      <a:solidFill>
                        <a:srgbClr val="30A296"/>
                      </a:solidFill>
                      <a:prstDash val="solid"/>
                      <a:round/>
                      <a:headEnd type="none" w="med" len="med"/>
                      <a:tailEnd type="none" w="med" len="med"/>
                    </a:lnT>
                    <a:lnB w="9525" cap="flat" cmpd="sng" algn="ctr">
                      <a:solidFill>
                        <a:srgbClr val="B0B096"/>
                      </a:solidFill>
                      <a:prstDash val="solid"/>
                      <a:round/>
                      <a:headEnd type="none" w="med" len="med"/>
                      <a:tailEnd type="none" w="med" len="med"/>
                    </a:lnB>
                    <a:solidFill>
                      <a:srgbClr val="FFFFFF"/>
                    </a:solidFill>
                  </a:tcPr>
                </a:tc>
                <a:tc>
                  <a:txBody>
                    <a:bodyPr/>
                    <a:lstStyle/>
                    <a:p>
                      <a:pPr fontAlgn="t"/>
                      <a:r>
                        <a:rPr lang="en-US" sz="1200" b="0" dirty="0">
                          <a:effectLst/>
                        </a:rPr>
                        <a:t>The config directory holds all your project configuration files (.config).</a:t>
                      </a:r>
                    </a:p>
                  </a:txBody>
                  <a:tcPr marL="71923" marR="71923" marT="35961" marB="35961">
                    <a:lnL w="9525" cap="flat" cmpd="sng" algn="ctr">
                      <a:solidFill>
                        <a:srgbClr val="F09D96"/>
                      </a:solidFill>
                      <a:prstDash val="solid"/>
                      <a:round/>
                      <a:headEnd type="none" w="med" len="med"/>
                      <a:tailEnd type="none" w="med" len="med"/>
                    </a:lnL>
                    <a:lnR w="9525" cap="flat" cmpd="sng" algn="ctr">
                      <a:solidFill>
                        <a:srgbClr val="F09D96"/>
                      </a:solidFill>
                      <a:prstDash val="solid"/>
                      <a:round/>
                      <a:headEnd type="none" w="med" len="med"/>
                      <a:tailEnd type="none" w="med" len="med"/>
                    </a:lnR>
                    <a:lnT w="9525" cap="flat" cmpd="sng" algn="ctr">
                      <a:solidFill>
                        <a:srgbClr val="F09D96"/>
                      </a:solidFill>
                      <a:prstDash val="solid"/>
                      <a:round/>
                      <a:headEnd type="none" w="med" len="med"/>
                      <a:tailEnd type="none" w="med" len="med"/>
                    </a:lnT>
                    <a:lnB w="9525" cap="flat" cmpd="sng" algn="ctr">
                      <a:solidFill>
                        <a:srgbClr val="B0B296"/>
                      </a:solidFill>
                      <a:prstDash val="solid"/>
                      <a:round/>
                      <a:headEnd type="none" w="med" len="med"/>
                      <a:tailEnd type="none" w="med" len="med"/>
                    </a:lnB>
                    <a:solidFill>
                      <a:srgbClr val="FFFFFF"/>
                    </a:solidFill>
                  </a:tcPr>
                </a:tc>
                <a:extLst>
                  <a:ext uri="{0D108BD9-81ED-4DB2-BD59-A6C34878D82A}">
                    <a16:rowId xmlns:a16="http://schemas.microsoft.com/office/drawing/2014/main" val="2370927470"/>
                  </a:ext>
                </a:extLst>
              </a:tr>
              <a:tr h="206615">
                <a:tc>
                  <a:txBody>
                    <a:bodyPr/>
                    <a:lstStyle/>
                    <a:p>
                      <a:pPr fontAlgn="t"/>
                      <a:r>
                        <a:rPr lang="en-US" sz="1200" b="1">
                          <a:effectLst/>
                        </a:rPr>
                        <a:t>database</a:t>
                      </a:r>
                    </a:p>
                  </a:txBody>
                  <a:tcPr marL="71923" marR="71923" marT="35961" marB="35961">
                    <a:lnL w="9525" cap="flat" cmpd="sng" algn="ctr">
                      <a:solidFill>
                        <a:srgbClr val="B0B096"/>
                      </a:solidFill>
                      <a:prstDash val="solid"/>
                      <a:round/>
                      <a:headEnd type="none" w="med" len="med"/>
                      <a:tailEnd type="none" w="med" len="med"/>
                    </a:lnL>
                    <a:lnR w="9525" cap="flat" cmpd="sng" algn="ctr">
                      <a:solidFill>
                        <a:srgbClr val="B0B296"/>
                      </a:solidFill>
                      <a:prstDash val="solid"/>
                      <a:round/>
                      <a:headEnd type="none" w="med" len="med"/>
                      <a:tailEnd type="none" w="med" len="med"/>
                    </a:lnR>
                    <a:lnT w="9525" cap="flat" cmpd="sng" algn="ctr">
                      <a:solidFill>
                        <a:srgbClr val="B0B096"/>
                      </a:solidFill>
                      <a:prstDash val="solid"/>
                      <a:round/>
                      <a:headEnd type="none" w="med" len="med"/>
                      <a:tailEnd type="none" w="med" len="med"/>
                    </a:lnT>
                    <a:lnB w="9525" cap="flat" cmpd="sng" algn="ctr">
                      <a:solidFill>
                        <a:srgbClr val="B0A596"/>
                      </a:solidFill>
                      <a:prstDash val="solid"/>
                      <a:round/>
                      <a:headEnd type="none" w="med" len="med"/>
                      <a:tailEnd type="none" w="med" len="med"/>
                    </a:lnB>
                    <a:solidFill>
                      <a:srgbClr val="FFFFFF"/>
                    </a:solidFill>
                  </a:tcPr>
                </a:tc>
                <a:tc>
                  <a:txBody>
                    <a:bodyPr/>
                    <a:lstStyle/>
                    <a:p>
                      <a:pPr fontAlgn="t"/>
                      <a:r>
                        <a:rPr lang="en-US" sz="1200" b="0" dirty="0">
                          <a:effectLst/>
                        </a:rPr>
                        <a:t>The database directory holds your database files.</a:t>
                      </a:r>
                    </a:p>
                  </a:txBody>
                  <a:tcPr marL="71923" marR="71923" marT="35961" marB="35961">
                    <a:lnL w="9525" cap="flat" cmpd="sng" algn="ctr">
                      <a:solidFill>
                        <a:srgbClr val="B0B296"/>
                      </a:solidFill>
                      <a:prstDash val="solid"/>
                      <a:round/>
                      <a:headEnd type="none" w="med" len="med"/>
                      <a:tailEnd type="none" w="med" len="med"/>
                    </a:lnL>
                    <a:lnR w="9525" cap="flat" cmpd="sng" algn="ctr">
                      <a:solidFill>
                        <a:srgbClr val="B0B296"/>
                      </a:solidFill>
                      <a:prstDash val="solid"/>
                      <a:round/>
                      <a:headEnd type="none" w="med" len="med"/>
                      <a:tailEnd type="none" w="med" len="med"/>
                    </a:lnR>
                    <a:lnT w="9525" cap="flat" cmpd="sng" algn="ctr">
                      <a:solidFill>
                        <a:srgbClr val="B0B296"/>
                      </a:solidFill>
                      <a:prstDash val="solid"/>
                      <a:round/>
                      <a:headEnd type="none" w="med" len="med"/>
                      <a:tailEnd type="none" w="med" len="med"/>
                    </a:lnT>
                    <a:lnB w="9525" cap="flat" cmpd="sng" algn="ctr">
                      <a:solidFill>
                        <a:srgbClr val="708296"/>
                      </a:solidFill>
                      <a:prstDash val="solid"/>
                      <a:round/>
                      <a:headEnd type="none" w="med" len="med"/>
                      <a:tailEnd type="none" w="med" len="med"/>
                    </a:lnB>
                    <a:solidFill>
                      <a:srgbClr val="FFFFFF"/>
                    </a:solidFill>
                  </a:tcPr>
                </a:tc>
                <a:extLst>
                  <a:ext uri="{0D108BD9-81ED-4DB2-BD59-A6C34878D82A}">
                    <a16:rowId xmlns:a16="http://schemas.microsoft.com/office/drawing/2014/main" val="1994027768"/>
                  </a:ext>
                </a:extLst>
              </a:tr>
              <a:tr h="424057">
                <a:tc>
                  <a:txBody>
                    <a:bodyPr/>
                    <a:lstStyle/>
                    <a:p>
                      <a:pPr fontAlgn="t"/>
                      <a:r>
                        <a:rPr lang="en-US" sz="1200" b="1">
                          <a:effectLst/>
                        </a:rPr>
                        <a:t>public</a:t>
                      </a:r>
                    </a:p>
                  </a:txBody>
                  <a:tcPr marL="71923" marR="71923" marT="35961" marB="35961">
                    <a:lnL w="9525" cap="flat" cmpd="sng" algn="ctr">
                      <a:solidFill>
                        <a:srgbClr val="B0A596"/>
                      </a:solidFill>
                      <a:prstDash val="solid"/>
                      <a:round/>
                      <a:headEnd type="none" w="med" len="med"/>
                      <a:tailEnd type="none" w="med" len="med"/>
                    </a:lnL>
                    <a:lnR w="9525" cap="flat" cmpd="sng" algn="ctr">
                      <a:solidFill>
                        <a:srgbClr val="708296"/>
                      </a:solidFill>
                      <a:prstDash val="solid"/>
                      <a:round/>
                      <a:headEnd type="none" w="med" len="med"/>
                      <a:tailEnd type="none" w="med" len="med"/>
                    </a:lnR>
                    <a:lnT w="9525" cap="flat" cmpd="sng" algn="ctr">
                      <a:solidFill>
                        <a:srgbClr val="B0A596"/>
                      </a:solidFill>
                      <a:prstDash val="solid"/>
                      <a:round/>
                      <a:headEnd type="none" w="med" len="med"/>
                      <a:tailEnd type="none" w="med" len="med"/>
                    </a:lnT>
                    <a:lnB w="9525" cap="flat" cmpd="sng" algn="ctr">
                      <a:solidFill>
                        <a:srgbClr val="B08C96"/>
                      </a:solidFill>
                      <a:prstDash val="solid"/>
                      <a:round/>
                      <a:headEnd type="none" w="med" len="med"/>
                      <a:tailEnd type="none" w="med" len="med"/>
                    </a:lnB>
                    <a:solidFill>
                      <a:srgbClr val="FFFFFF"/>
                    </a:solidFill>
                  </a:tcPr>
                </a:tc>
                <a:tc>
                  <a:txBody>
                    <a:bodyPr/>
                    <a:lstStyle/>
                    <a:p>
                      <a:pPr fontAlgn="t"/>
                      <a:r>
                        <a:rPr lang="en-US" sz="1200" b="0" dirty="0">
                          <a:effectLst/>
                        </a:rPr>
                        <a:t>The public directory helps to start your Laravel project and maintains other necessary files such as JavaScript, CSS, and images of your project.</a:t>
                      </a:r>
                    </a:p>
                  </a:txBody>
                  <a:tcPr marL="71923" marR="71923" marT="35961" marB="35961">
                    <a:lnL w="9525" cap="flat" cmpd="sng" algn="ctr">
                      <a:solidFill>
                        <a:srgbClr val="708296"/>
                      </a:solidFill>
                      <a:prstDash val="solid"/>
                      <a:round/>
                      <a:headEnd type="none" w="med" len="med"/>
                      <a:tailEnd type="none" w="med" len="med"/>
                    </a:lnL>
                    <a:lnR w="9525" cap="flat" cmpd="sng" algn="ctr">
                      <a:solidFill>
                        <a:srgbClr val="708296"/>
                      </a:solidFill>
                      <a:prstDash val="solid"/>
                      <a:round/>
                      <a:headEnd type="none" w="med" len="med"/>
                      <a:tailEnd type="none" w="med" len="med"/>
                    </a:lnR>
                    <a:lnT w="9525" cap="flat" cmpd="sng" algn="ctr">
                      <a:solidFill>
                        <a:srgbClr val="708296"/>
                      </a:solidFill>
                      <a:prstDash val="solid"/>
                      <a:round/>
                      <a:headEnd type="none" w="med" len="med"/>
                      <a:tailEnd type="none" w="med" len="med"/>
                    </a:lnT>
                    <a:lnB w="9525" cap="flat" cmpd="sng" algn="ctr">
                      <a:solidFill>
                        <a:srgbClr val="709396"/>
                      </a:solidFill>
                      <a:prstDash val="solid"/>
                      <a:round/>
                      <a:headEnd type="none" w="med" len="med"/>
                      <a:tailEnd type="none" w="med" len="med"/>
                    </a:lnB>
                    <a:solidFill>
                      <a:srgbClr val="FFFFFF"/>
                    </a:solidFill>
                  </a:tcPr>
                </a:tc>
                <a:extLst>
                  <a:ext uri="{0D108BD9-81ED-4DB2-BD59-A6C34878D82A}">
                    <a16:rowId xmlns:a16="http://schemas.microsoft.com/office/drawing/2014/main" val="593938335"/>
                  </a:ext>
                </a:extLst>
              </a:tr>
              <a:tr h="300944">
                <a:tc>
                  <a:txBody>
                    <a:bodyPr/>
                    <a:lstStyle/>
                    <a:p>
                      <a:pPr fontAlgn="t"/>
                      <a:r>
                        <a:rPr lang="en-US" sz="1200" b="1">
                          <a:effectLst/>
                        </a:rPr>
                        <a:t>resources</a:t>
                      </a:r>
                    </a:p>
                  </a:txBody>
                  <a:tcPr marL="71923" marR="71923" marT="35961" marB="35961">
                    <a:lnL w="9525" cap="flat" cmpd="sng" algn="ctr">
                      <a:solidFill>
                        <a:srgbClr val="B08C96"/>
                      </a:solidFill>
                      <a:prstDash val="solid"/>
                      <a:round/>
                      <a:headEnd type="none" w="med" len="med"/>
                      <a:tailEnd type="none" w="med" len="med"/>
                    </a:lnL>
                    <a:lnR w="9525" cap="flat" cmpd="sng" algn="ctr">
                      <a:solidFill>
                        <a:srgbClr val="709396"/>
                      </a:solidFill>
                      <a:prstDash val="solid"/>
                      <a:round/>
                      <a:headEnd type="none" w="med" len="med"/>
                      <a:tailEnd type="none" w="med" len="med"/>
                    </a:lnR>
                    <a:lnT w="9525" cap="flat" cmpd="sng" algn="ctr">
                      <a:solidFill>
                        <a:srgbClr val="B08C96"/>
                      </a:solidFill>
                      <a:prstDash val="solid"/>
                      <a:round/>
                      <a:headEnd type="none" w="med" len="med"/>
                      <a:tailEnd type="none" w="med" len="med"/>
                    </a:lnT>
                    <a:lnB w="9525" cap="flat" cmpd="sng" algn="ctr">
                      <a:solidFill>
                        <a:srgbClr val="A0D0BF"/>
                      </a:solidFill>
                      <a:prstDash val="solid"/>
                      <a:round/>
                      <a:headEnd type="none" w="med" len="med"/>
                      <a:tailEnd type="none" w="med" len="med"/>
                    </a:lnB>
                    <a:solidFill>
                      <a:srgbClr val="FFFFFF"/>
                    </a:solidFill>
                  </a:tcPr>
                </a:tc>
                <a:tc>
                  <a:txBody>
                    <a:bodyPr/>
                    <a:lstStyle/>
                    <a:p>
                      <a:pPr fontAlgn="t"/>
                      <a:r>
                        <a:rPr lang="en-US" sz="1200" b="0" dirty="0">
                          <a:effectLst/>
                        </a:rPr>
                        <a:t>The resources directory holds all the Sass files, language (localization) files, templates (if any).</a:t>
                      </a:r>
                    </a:p>
                  </a:txBody>
                  <a:tcPr marL="71923" marR="71923" marT="35961" marB="35961">
                    <a:lnL w="9525" cap="flat" cmpd="sng" algn="ctr">
                      <a:solidFill>
                        <a:srgbClr val="709396"/>
                      </a:solidFill>
                      <a:prstDash val="solid"/>
                      <a:round/>
                      <a:headEnd type="none" w="med" len="med"/>
                      <a:tailEnd type="none" w="med" len="med"/>
                    </a:lnL>
                    <a:lnR w="9525" cap="flat" cmpd="sng" algn="ctr">
                      <a:solidFill>
                        <a:srgbClr val="709396"/>
                      </a:solidFill>
                      <a:prstDash val="solid"/>
                      <a:round/>
                      <a:headEnd type="none" w="med" len="med"/>
                      <a:tailEnd type="none" w="med" len="med"/>
                    </a:lnR>
                    <a:lnT w="9525" cap="flat" cmpd="sng" algn="ctr">
                      <a:solidFill>
                        <a:srgbClr val="709396"/>
                      </a:solidFill>
                      <a:prstDash val="solid"/>
                      <a:round/>
                      <a:headEnd type="none" w="med" len="med"/>
                      <a:tailEnd type="none" w="med" len="med"/>
                    </a:lnT>
                    <a:lnB w="9525" cap="flat" cmpd="sng" algn="ctr">
                      <a:solidFill>
                        <a:srgbClr val="60C9BF"/>
                      </a:solidFill>
                      <a:prstDash val="solid"/>
                      <a:round/>
                      <a:headEnd type="none" w="med" len="med"/>
                      <a:tailEnd type="none" w="med" len="med"/>
                    </a:lnB>
                    <a:solidFill>
                      <a:srgbClr val="FFFFFF"/>
                    </a:solidFill>
                  </a:tcPr>
                </a:tc>
                <a:extLst>
                  <a:ext uri="{0D108BD9-81ED-4DB2-BD59-A6C34878D82A}">
                    <a16:rowId xmlns:a16="http://schemas.microsoft.com/office/drawing/2014/main" val="3179028534"/>
                  </a:ext>
                </a:extLst>
              </a:tr>
              <a:tr h="424057">
                <a:tc>
                  <a:txBody>
                    <a:bodyPr/>
                    <a:lstStyle/>
                    <a:p>
                      <a:pPr fontAlgn="t"/>
                      <a:r>
                        <a:rPr lang="en-US" sz="1200" b="1">
                          <a:effectLst/>
                        </a:rPr>
                        <a:t>routes</a:t>
                      </a:r>
                    </a:p>
                  </a:txBody>
                  <a:tcPr marL="71923" marR="71923" marT="35961" marB="35961">
                    <a:lnL w="9525" cap="flat" cmpd="sng" algn="ctr">
                      <a:solidFill>
                        <a:srgbClr val="A0D0BF"/>
                      </a:solidFill>
                      <a:prstDash val="solid"/>
                      <a:round/>
                      <a:headEnd type="none" w="med" len="med"/>
                      <a:tailEnd type="none" w="med" len="med"/>
                    </a:lnL>
                    <a:lnR w="9525" cap="flat" cmpd="sng" algn="ctr">
                      <a:solidFill>
                        <a:srgbClr val="60C9BF"/>
                      </a:solidFill>
                      <a:prstDash val="solid"/>
                      <a:round/>
                      <a:headEnd type="none" w="med" len="med"/>
                      <a:tailEnd type="none" w="med" len="med"/>
                    </a:lnR>
                    <a:lnT w="9525" cap="flat" cmpd="sng" algn="ctr">
                      <a:solidFill>
                        <a:srgbClr val="A0D0BF"/>
                      </a:solidFill>
                      <a:prstDash val="solid"/>
                      <a:round/>
                      <a:headEnd type="none" w="med" len="med"/>
                      <a:tailEnd type="none" w="med" len="med"/>
                    </a:lnT>
                    <a:lnB w="9525" cap="flat" cmpd="sng" algn="ctr">
                      <a:solidFill>
                        <a:srgbClr val="A0B2BF"/>
                      </a:solidFill>
                      <a:prstDash val="solid"/>
                      <a:round/>
                      <a:headEnd type="none" w="med" len="med"/>
                      <a:tailEnd type="none" w="med" len="med"/>
                    </a:lnB>
                    <a:solidFill>
                      <a:srgbClr val="FFFFFF"/>
                    </a:solidFill>
                  </a:tcPr>
                </a:tc>
                <a:tc>
                  <a:txBody>
                    <a:bodyPr/>
                    <a:lstStyle/>
                    <a:p>
                      <a:pPr fontAlgn="t"/>
                      <a:r>
                        <a:rPr lang="en-US" sz="1200" b="0" dirty="0">
                          <a:effectLst/>
                        </a:rPr>
                        <a:t>The routes directory contain all your definition files for routing, such as console.php, api.php, channels.php, etc.</a:t>
                      </a:r>
                    </a:p>
                  </a:txBody>
                  <a:tcPr marL="71923" marR="71923" marT="35961" marB="35961">
                    <a:lnL w="9525" cap="flat" cmpd="sng" algn="ctr">
                      <a:solidFill>
                        <a:srgbClr val="60C9BF"/>
                      </a:solidFill>
                      <a:prstDash val="solid"/>
                      <a:round/>
                      <a:headEnd type="none" w="med" len="med"/>
                      <a:tailEnd type="none" w="med" len="med"/>
                    </a:lnL>
                    <a:lnR w="9525" cap="flat" cmpd="sng" algn="ctr">
                      <a:solidFill>
                        <a:srgbClr val="60C9BF"/>
                      </a:solidFill>
                      <a:prstDash val="solid"/>
                      <a:round/>
                      <a:headEnd type="none" w="med" len="med"/>
                      <a:tailEnd type="none" w="med" len="med"/>
                    </a:lnR>
                    <a:lnT w="9525" cap="flat" cmpd="sng" algn="ctr">
                      <a:solidFill>
                        <a:srgbClr val="60C9BF"/>
                      </a:solidFill>
                      <a:prstDash val="solid"/>
                      <a:round/>
                      <a:headEnd type="none" w="med" len="med"/>
                      <a:tailEnd type="none" w="med" len="med"/>
                    </a:lnT>
                    <a:lnB w="9525" cap="flat" cmpd="sng" algn="ctr">
                      <a:solidFill>
                        <a:srgbClr val="A0B1BF"/>
                      </a:solidFill>
                      <a:prstDash val="solid"/>
                      <a:round/>
                      <a:headEnd type="none" w="med" len="med"/>
                      <a:tailEnd type="none" w="med" len="med"/>
                    </a:lnB>
                    <a:solidFill>
                      <a:srgbClr val="FFFFFF"/>
                    </a:solidFill>
                  </a:tcPr>
                </a:tc>
                <a:extLst>
                  <a:ext uri="{0D108BD9-81ED-4DB2-BD59-A6C34878D82A}">
                    <a16:rowId xmlns:a16="http://schemas.microsoft.com/office/drawing/2014/main" val="221513594"/>
                  </a:ext>
                </a:extLst>
              </a:tr>
              <a:tr h="424057">
                <a:tc>
                  <a:txBody>
                    <a:bodyPr/>
                    <a:lstStyle/>
                    <a:p>
                      <a:pPr fontAlgn="t"/>
                      <a:r>
                        <a:rPr lang="en-US" sz="1200" b="1">
                          <a:effectLst/>
                        </a:rPr>
                        <a:t>storage</a:t>
                      </a:r>
                    </a:p>
                  </a:txBody>
                  <a:tcPr marL="71923" marR="71923" marT="35961" marB="35961">
                    <a:lnL w="9525" cap="flat" cmpd="sng" algn="ctr">
                      <a:solidFill>
                        <a:srgbClr val="A0B2BF"/>
                      </a:solidFill>
                      <a:prstDash val="solid"/>
                      <a:round/>
                      <a:headEnd type="none" w="med" len="med"/>
                      <a:tailEnd type="none" w="med" len="med"/>
                    </a:lnL>
                    <a:lnR w="9525" cap="flat" cmpd="sng" algn="ctr">
                      <a:solidFill>
                        <a:srgbClr val="A0B1BF"/>
                      </a:solidFill>
                      <a:prstDash val="solid"/>
                      <a:round/>
                      <a:headEnd type="none" w="med" len="med"/>
                      <a:tailEnd type="none" w="med" len="med"/>
                    </a:lnR>
                    <a:lnT w="9525" cap="flat" cmpd="sng" algn="ctr">
                      <a:solidFill>
                        <a:srgbClr val="A0B2BF"/>
                      </a:solidFill>
                      <a:prstDash val="solid"/>
                      <a:round/>
                      <a:headEnd type="none" w="med" len="med"/>
                      <a:tailEnd type="none" w="med" len="med"/>
                    </a:lnT>
                    <a:lnB w="9525" cap="flat" cmpd="sng" algn="ctr">
                      <a:solidFill>
                        <a:srgbClr val="E0A8BF"/>
                      </a:solidFill>
                      <a:prstDash val="solid"/>
                      <a:round/>
                      <a:headEnd type="none" w="med" len="med"/>
                      <a:tailEnd type="none" w="med" len="med"/>
                    </a:lnB>
                    <a:solidFill>
                      <a:srgbClr val="FFFFFF"/>
                    </a:solidFill>
                  </a:tcPr>
                </a:tc>
                <a:tc>
                  <a:txBody>
                    <a:bodyPr/>
                    <a:lstStyle/>
                    <a:p>
                      <a:pPr fontAlgn="t"/>
                      <a:r>
                        <a:rPr lang="en-US" sz="1200" b="0" dirty="0">
                          <a:effectLst/>
                        </a:rPr>
                        <a:t>The storage directory holds your session files, cache, compiled templates as well as miscellaneous files generated by the framework.</a:t>
                      </a:r>
                    </a:p>
                  </a:txBody>
                  <a:tcPr marL="71923" marR="71923" marT="35961" marB="35961">
                    <a:lnL w="9525" cap="flat" cmpd="sng" algn="ctr">
                      <a:solidFill>
                        <a:srgbClr val="A0B1BF"/>
                      </a:solidFill>
                      <a:prstDash val="solid"/>
                      <a:round/>
                      <a:headEnd type="none" w="med" len="med"/>
                      <a:tailEnd type="none" w="med" len="med"/>
                    </a:lnL>
                    <a:lnR w="9525" cap="flat" cmpd="sng" algn="ctr">
                      <a:solidFill>
                        <a:srgbClr val="A0B1BF"/>
                      </a:solidFill>
                      <a:prstDash val="solid"/>
                      <a:round/>
                      <a:headEnd type="none" w="med" len="med"/>
                      <a:tailEnd type="none" w="med" len="med"/>
                    </a:lnR>
                    <a:lnT w="9525" cap="flat" cmpd="sng" algn="ctr">
                      <a:solidFill>
                        <a:srgbClr val="A0B1BF"/>
                      </a:solidFill>
                      <a:prstDash val="solid"/>
                      <a:round/>
                      <a:headEnd type="none" w="med" len="med"/>
                      <a:tailEnd type="none" w="med" len="med"/>
                    </a:lnT>
                    <a:lnB w="9525" cap="flat" cmpd="sng" algn="ctr">
                      <a:solidFill>
                        <a:srgbClr val="E0B8BF"/>
                      </a:solidFill>
                      <a:prstDash val="solid"/>
                      <a:round/>
                      <a:headEnd type="none" w="med" len="med"/>
                      <a:tailEnd type="none" w="med" len="med"/>
                    </a:lnB>
                    <a:solidFill>
                      <a:srgbClr val="FFFFFF"/>
                    </a:solidFill>
                  </a:tcPr>
                </a:tc>
                <a:extLst>
                  <a:ext uri="{0D108BD9-81ED-4DB2-BD59-A6C34878D82A}">
                    <a16:rowId xmlns:a16="http://schemas.microsoft.com/office/drawing/2014/main" val="2096128165"/>
                  </a:ext>
                </a:extLst>
              </a:tr>
              <a:tr h="206615">
                <a:tc>
                  <a:txBody>
                    <a:bodyPr/>
                    <a:lstStyle/>
                    <a:p>
                      <a:pPr fontAlgn="t"/>
                      <a:r>
                        <a:rPr lang="en-US" sz="1200" b="1">
                          <a:effectLst/>
                        </a:rPr>
                        <a:t>test</a:t>
                      </a:r>
                    </a:p>
                  </a:txBody>
                  <a:tcPr marL="71923" marR="71923" marT="35961" marB="35961">
                    <a:lnL w="9525" cap="flat" cmpd="sng" algn="ctr">
                      <a:solidFill>
                        <a:srgbClr val="E0A8BF"/>
                      </a:solidFill>
                      <a:prstDash val="solid"/>
                      <a:round/>
                      <a:headEnd type="none" w="med" len="med"/>
                      <a:tailEnd type="none" w="med" len="med"/>
                    </a:lnL>
                    <a:lnR w="9525" cap="flat" cmpd="sng" algn="ctr">
                      <a:solidFill>
                        <a:srgbClr val="E0B8BF"/>
                      </a:solidFill>
                      <a:prstDash val="solid"/>
                      <a:round/>
                      <a:headEnd type="none" w="med" len="med"/>
                      <a:tailEnd type="none" w="med" len="med"/>
                    </a:lnR>
                    <a:lnT w="9525" cap="flat" cmpd="sng" algn="ctr">
                      <a:solidFill>
                        <a:srgbClr val="E0A8BF"/>
                      </a:solidFill>
                      <a:prstDash val="solid"/>
                      <a:round/>
                      <a:headEnd type="none" w="med" len="med"/>
                      <a:tailEnd type="none" w="med" len="med"/>
                    </a:lnT>
                    <a:lnB w="9525" cap="flat" cmpd="sng" algn="ctr">
                      <a:solidFill>
                        <a:srgbClr val="60C4BF"/>
                      </a:solidFill>
                      <a:prstDash val="solid"/>
                      <a:round/>
                      <a:headEnd type="none" w="med" len="med"/>
                      <a:tailEnd type="none" w="med" len="med"/>
                    </a:lnB>
                    <a:solidFill>
                      <a:srgbClr val="FFFFFF"/>
                    </a:solidFill>
                  </a:tcPr>
                </a:tc>
                <a:tc>
                  <a:txBody>
                    <a:bodyPr/>
                    <a:lstStyle/>
                    <a:p>
                      <a:pPr fontAlgn="t"/>
                      <a:r>
                        <a:rPr lang="en-US" sz="1200" b="0" dirty="0">
                          <a:effectLst/>
                        </a:rPr>
                        <a:t>The test directory holds all your test cases.</a:t>
                      </a:r>
                    </a:p>
                  </a:txBody>
                  <a:tcPr marL="71923" marR="71923" marT="35961" marB="35961">
                    <a:lnL w="9525" cap="flat" cmpd="sng" algn="ctr">
                      <a:solidFill>
                        <a:srgbClr val="E0B8BF"/>
                      </a:solidFill>
                      <a:prstDash val="solid"/>
                      <a:round/>
                      <a:headEnd type="none" w="med" len="med"/>
                      <a:tailEnd type="none" w="med" len="med"/>
                    </a:lnL>
                    <a:lnR w="9525" cap="flat" cmpd="sng" algn="ctr">
                      <a:solidFill>
                        <a:srgbClr val="E0B8BF"/>
                      </a:solidFill>
                      <a:prstDash val="solid"/>
                      <a:round/>
                      <a:headEnd type="none" w="med" len="med"/>
                      <a:tailEnd type="none" w="med" len="med"/>
                    </a:lnR>
                    <a:lnT w="9525" cap="flat" cmpd="sng" algn="ctr">
                      <a:solidFill>
                        <a:srgbClr val="E0B8BF"/>
                      </a:solidFill>
                      <a:prstDash val="solid"/>
                      <a:round/>
                      <a:headEnd type="none" w="med" len="med"/>
                      <a:tailEnd type="none" w="med" len="med"/>
                    </a:lnT>
                    <a:lnB w="9525" cap="flat" cmpd="sng" algn="ctr">
                      <a:solidFill>
                        <a:srgbClr val="60C4BF"/>
                      </a:solidFill>
                      <a:prstDash val="solid"/>
                      <a:round/>
                      <a:headEnd type="none" w="med" len="med"/>
                      <a:tailEnd type="none" w="med" len="med"/>
                    </a:lnB>
                    <a:solidFill>
                      <a:srgbClr val="FFFFFF"/>
                    </a:solidFill>
                  </a:tcPr>
                </a:tc>
                <a:extLst>
                  <a:ext uri="{0D108BD9-81ED-4DB2-BD59-A6C34878D82A}">
                    <a16:rowId xmlns:a16="http://schemas.microsoft.com/office/drawing/2014/main" val="684406189"/>
                  </a:ext>
                </a:extLst>
              </a:tr>
              <a:tr h="300944">
                <a:tc>
                  <a:txBody>
                    <a:bodyPr/>
                    <a:lstStyle/>
                    <a:p>
                      <a:pPr fontAlgn="t"/>
                      <a:r>
                        <a:rPr lang="en-US" sz="1200" b="1">
                          <a:effectLst/>
                        </a:rPr>
                        <a:t>vendor</a:t>
                      </a:r>
                    </a:p>
                  </a:txBody>
                  <a:tcPr marL="71923" marR="71923" marT="35961" marB="35961">
                    <a:lnL w="9525" cap="flat" cmpd="sng" algn="ctr">
                      <a:solidFill>
                        <a:srgbClr val="60C4BF"/>
                      </a:solidFill>
                      <a:prstDash val="solid"/>
                      <a:round/>
                      <a:headEnd type="none" w="med" len="med"/>
                      <a:tailEnd type="none" w="med" len="med"/>
                    </a:lnL>
                    <a:lnR w="9525" cap="flat" cmpd="sng" algn="ctr">
                      <a:solidFill>
                        <a:srgbClr val="60C4BF"/>
                      </a:solidFill>
                      <a:prstDash val="solid"/>
                      <a:round/>
                      <a:headEnd type="none" w="med" len="med"/>
                      <a:tailEnd type="none" w="med" len="med"/>
                    </a:lnR>
                    <a:lnT w="9525" cap="flat" cmpd="sng" algn="ctr">
                      <a:solidFill>
                        <a:srgbClr val="60C4BF"/>
                      </a:solidFill>
                      <a:prstDash val="solid"/>
                      <a:round/>
                      <a:headEnd type="none" w="med" len="med"/>
                      <a:tailEnd type="none" w="med" len="med"/>
                    </a:lnT>
                    <a:lnB w="9525" cap="flat" cmpd="sng" algn="ctr">
                      <a:solidFill>
                        <a:srgbClr val="60C4BF"/>
                      </a:solidFill>
                      <a:prstDash val="solid"/>
                      <a:round/>
                      <a:headEnd type="none" w="med" len="med"/>
                      <a:tailEnd type="none" w="med" len="med"/>
                    </a:lnB>
                    <a:solidFill>
                      <a:srgbClr val="FFFFFF"/>
                    </a:solidFill>
                  </a:tcPr>
                </a:tc>
                <a:tc>
                  <a:txBody>
                    <a:bodyPr/>
                    <a:lstStyle/>
                    <a:p>
                      <a:pPr fontAlgn="t"/>
                      <a:r>
                        <a:rPr lang="en-US" sz="1200" b="0" dirty="0">
                          <a:effectLst/>
                        </a:rPr>
                        <a:t>The vendor directory holds all composer dependency files.</a:t>
                      </a:r>
                    </a:p>
                  </a:txBody>
                  <a:tcPr marL="71923" marR="71923" marT="35961" marB="35961">
                    <a:lnL w="9525" cap="flat" cmpd="sng" algn="ctr">
                      <a:solidFill>
                        <a:srgbClr val="60C4BF"/>
                      </a:solidFill>
                      <a:prstDash val="solid"/>
                      <a:round/>
                      <a:headEnd type="none" w="med" len="med"/>
                      <a:tailEnd type="none" w="med" len="med"/>
                    </a:lnL>
                    <a:lnR w="9525" cap="flat" cmpd="sng" algn="ctr">
                      <a:solidFill>
                        <a:srgbClr val="60C4BF"/>
                      </a:solidFill>
                      <a:prstDash val="solid"/>
                      <a:round/>
                      <a:headEnd type="none" w="med" len="med"/>
                      <a:tailEnd type="none" w="med" len="med"/>
                    </a:lnR>
                    <a:lnT w="9525" cap="flat" cmpd="sng" algn="ctr">
                      <a:solidFill>
                        <a:srgbClr val="60C4BF"/>
                      </a:solidFill>
                      <a:prstDash val="solid"/>
                      <a:round/>
                      <a:headEnd type="none" w="med" len="med"/>
                      <a:tailEnd type="none" w="med" len="med"/>
                    </a:lnT>
                    <a:lnB w="9525" cap="flat" cmpd="sng" algn="ctr">
                      <a:solidFill>
                        <a:srgbClr val="60C4BF"/>
                      </a:solidFill>
                      <a:prstDash val="solid"/>
                      <a:round/>
                      <a:headEnd type="none" w="med" len="med"/>
                      <a:tailEnd type="none" w="med" len="med"/>
                    </a:lnB>
                    <a:solidFill>
                      <a:srgbClr val="FFFFFF"/>
                    </a:solidFill>
                  </a:tcPr>
                </a:tc>
                <a:extLst>
                  <a:ext uri="{0D108BD9-81ED-4DB2-BD59-A6C34878D82A}">
                    <a16:rowId xmlns:a16="http://schemas.microsoft.com/office/drawing/2014/main" val="1317809481"/>
                  </a:ext>
                </a:extLst>
              </a:tr>
            </a:tbl>
          </a:graphicData>
        </a:graphic>
      </p:graphicFrame>
    </p:spTree>
    <p:extLst>
      <p:ext uri="{BB962C8B-B14F-4D97-AF65-F5344CB8AC3E}">
        <p14:creationId xmlns:p14="http://schemas.microsoft.com/office/powerpoint/2010/main" val="35984989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3909</TotalTime>
  <Words>1599</Words>
  <Application>Microsoft Office PowerPoint</Application>
  <PresentationFormat>On-screen Show (4:3)</PresentationFormat>
  <Paragraphs>207</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Garamond</vt:lpstr>
      <vt:lpstr>Times New Roman</vt:lpstr>
      <vt:lpstr>Wingdings</vt:lpstr>
      <vt:lpstr>Office Theme</vt:lpstr>
      <vt:lpstr>Lesson 5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end Thank you</vt:lpstr>
    </vt:vector>
  </TitlesOfParts>
  <Company>CREATIVE COMPUTER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 and Importance of  Human Computer Interaction (HCI) in Pervasive Computing</dc:title>
  <dc:creator>SHOP 40</dc:creator>
  <cp:lastModifiedBy>ECS</cp:lastModifiedBy>
  <cp:revision>1127</cp:revision>
  <dcterms:created xsi:type="dcterms:W3CDTF">2014-04-19T14:31:03Z</dcterms:created>
  <dcterms:modified xsi:type="dcterms:W3CDTF">2021-06-12T06:57:18Z</dcterms:modified>
</cp:coreProperties>
</file>