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26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54292"/>
            <a:ext cx="7477601" cy="1916430"/>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Introduction to Digital Forensics</a:t>
            </a:r>
            <a:endParaRPr lang="en-US" sz="6036" dirty="0"/>
          </a:p>
        </p:txBody>
      </p:sp>
      <p:sp>
        <p:nvSpPr>
          <p:cNvPr id="6" name="Text 3"/>
          <p:cNvSpPr/>
          <p:nvPr/>
        </p:nvSpPr>
        <p:spPr>
          <a:xfrm>
            <a:off x="833199" y="4203978"/>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is the process of investigating digital devices and data to uncover evidence of crimes or other incidents. This field combines technical expertise in computer science, cybersecurity, and law to systematically examine digital evidence and reconstruct events.</a:t>
            </a:r>
            <a:endParaRPr lang="en-US" sz="1750" dirty="0"/>
          </a:p>
        </p:txBody>
      </p:sp>
      <p:sp>
        <p:nvSpPr>
          <p:cNvPr id="7" name="Shape 4"/>
          <p:cNvSpPr/>
          <p:nvPr/>
        </p:nvSpPr>
        <p:spPr>
          <a:xfrm>
            <a:off x="833199" y="5875496"/>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883116"/>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282422"/>
            <a:ext cx="1034260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Career Opportunities in Digital Forensics</a:t>
            </a:r>
            <a:endParaRPr lang="en-US" sz="4374" dirty="0"/>
          </a:p>
        </p:txBody>
      </p:sp>
      <p:sp>
        <p:nvSpPr>
          <p:cNvPr id="5" name="Shape 3"/>
          <p:cNvSpPr/>
          <p:nvPr/>
        </p:nvSpPr>
        <p:spPr>
          <a:xfrm>
            <a:off x="2037993" y="2650331"/>
            <a:ext cx="388739" cy="388739"/>
          </a:xfrm>
          <a:prstGeom prst="roundRect">
            <a:avLst>
              <a:gd name="adj" fmla="val 25722"/>
            </a:avLst>
          </a:prstGeom>
          <a:solidFill>
            <a:srgbClr val="DADBF1"/>
          </a:solidFill>
          <a:ln w="7620">
            <a:solidFill>
              <a:srgbClr val="C0C1D7"/>
            </a:solidFill>
            <a:prstDash val="solid"/>
          </a:ln>
        </p:spPr>
      </p:sp>
      <p:sp>
        <p:nvSpPr>
          <p:cNvPr id="6" name="Text 4"/>
          <p:cNvSpPr/>
          <p:nvPr/>
        </p:nvSpPr>
        <p:spPr>
          <a:xfrm>
            <a:off x="2648903" y="267104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Law Enforcement</a:t>
            </a:r>
            <a:endParaRPr lang="en-US" sz="2187" dirty="0"/>
          </a:p>
        </p:txBody>
      </p:sp>
      <p:sp>
        <p:nvSpPr>
          <p:cNvPr id="7" name="Text 5"/>
          <p:cNvSpPr/>
          <p:nvPr/>
        </p:nvSpPr>
        <p:spPr>
          <a:xfrm>
            <a:off x="2648903" y="3151465"/>
            <a:ext cx="45552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 investigators are crucial for law enforcement agencies, helping to gather and analyze digital evidence for criminal investigations.</a:t>
            </a:r>
            <a:endParaRPr lang="en-US" sz="1750" dirty="0"/>
          </a:p>
        </p:txBody>
      </p:sp>
      <p:sp>
        <p:nvSpPr>
          <p:cNvPr id="8" name="Shape 6"/>
          <p:cNvSpPr/>
          <p:nvPr/>
        </p:nvSpPr>
        <p:spPr>
          <a:xfrm>
            <a:off x="7426285" y="2650331"/>
            <a:ext cx="388739" cy="388739"/>
          </a:xfrm>
          <a:prstGeom prst="roundRect">
            <a:avLst>
              <a:gd name="adj" fmla="val 25722"/>
            </a:avLst>
          </a:prstGeom>
          <a:solidFill>
            <a:srgbClr val="DADBF1"/>
          </a:solidFill>
          <a:ln w="7620">
            <a:solidFill>
              <a:srgbClr val="C0C1D7"/>
            </a:solidFill>
            <a:prstDash val="solid"/>
          </a:ln>
        </p:spPr>
      </p:sp>
      <p:sp>
        <p:nvSpPr>
          <p:cNvPr id="9" name="Text 7"/>
          <p:cNvSpPr/>
          <p:nvPr/>
        </p:nvSpPr>
        <p:spPr>
          <a:xfrm>
            <a:off x="8037195" y="267104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Cybersecurity</a:t>
            </a:r>
            <a:endParaRPr lang="en-US" sz="2187" dirty="0"/>
          </a:p>
        </p:txBody>
      </p:sp>
      <p:sp>
        <p:nvSpPr>
          <p:cNvPr id="10" name="Text 8"/>
          <p:cNvSpPr/>
          <p:nvPr/>
        </p:nvSpPr>
        <p:spPr>
          <a:xfrm>
            <a:off x="8037195" y="3151465"/>
            <a:ext cx="45552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Organizations rely on digital forensics experts to identify and respond to cyber threats, data breaches, and other security incidents.</a:t>
            </a:r>
            <a:endParaRPr lang="en-US" sz="1750" dirty="0"/>
          </a:p>
        </p:txBody>
      </p:sp>
      <p:sp>
        <p:nvSpPr>
          <p:cNvPr id="11" name="Shape 9"/>
          <p:cNvSpPr/>
          <p:nvPr/>
        </p:nvSpPr>
        <p:spPr>
          <a:xfrm>
            <a:off x="2037993" y="5024438"/>
            <a:ext cx="388739" cy="388739"/>
          </a:xfrm>
          <a:prstGeom prst="roundRect">
            <a:avLst>
              <a:gd name="adj" fmla="val 25722"/>
            </a:avLst>
          </a:prstGeom>
          <a:solidFill>
            <a:srgbClr val="DADBF1"/>
          </a:solidFill>
          <a:ln w="7620">
            <a:solidFill>
              <a:srgbClr val="C0C1D7"/>
            </a:solidFill>
            <a:prstDash val="solid"/>
          </a:ln>
        </p:spPr>
      </p:sp>
      <p:sp>
        <p:nvSpPr>
          <p:cNvPr id="12" name="Text 10"/>
          <p:cNvSpPr/>
          <p:nvPr/>
        </p:nvSpPr>
        <p:spPr>
          <a:xfrm>
            <a:off x="2648903" y="504515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Private Sector</a:t>
            </a:r>
            <a:endParaRPr lang="en-US" sz="2187" dirty="0"/>
          </a:p>
        </p:txBody>
      </p:sp>
      <p:sp>
        <p:nvSpPr>
          <p:cNvPr id="13" name="Text 11"/>
          <p:cNvSpPr/>
          <p:nvPr/>
        </p:nvSpPr>
        <p:spPr>
          <a:xfrm>
            <a:off x="2648903" y="5525572"/>
            <a:ext cx="45552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skills are in high demand in industries like finance, healthcare, and technology, where experts help investigate fraud, data leaks, and other digital crimes.</a:t>
            </a:r>
            <a:endParaRPr lang="en-US" sz="1750" dirty="0"/>
          </a:p>
        </p:txBody>
      </p:sp>
      <p:sp>
        <p:nvSpPr>
          <p:cNvPr id="14" name="Shape 12"/>
          <p:cNvSpPr/>
          <p:nvPr/>
        </p:nvSpPr>
        <p:spPr>
          <a:xfrm>
            <a:off x="7426285" y="5024438"/>
            <a:ext cx="388739" cy="388739"/>
          </a:xfrm>
          <a:prstGeom prst="roundRect">
            <a:avLst>
              <a:gd name="adj" fmla="val 25722"/>
            </a:avLst>
          </a:prstGeom>
          <a:solidFill>
            <a:srgbClr val="DADBF1"/>
          </a:solidFill>
          <a:ln w="7620">
            <a:solidFill>
              <a:srgbClr val="C0C1D7"/>
            </a:solidFill>
            <a:prstDash val="solid"/>
          </a:ln>
        </p:spPr>
      </p:sp>
      <p:sp>
        <p:nvSpPr>
          <p:cNvPr id="15" name="Text 13"/>
          <p:cNvSpPr/>
          <p:nvPr/>
        </p:nvSpPr>
        <p:spPr>
          <a:xfrm>
            <a:off x="8037195" y="504515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Consulting</a:t>
            </a:r>
            <a:endParaRPr lang="en-US" sz="2187" dirty="0"/>
          </a:p>
        </p:txBody>
      </p:sp>
      <p:sp>
        <p:nvSpPr>
          <p:cNvPr id="16" name="Text 14"/>
          <p:cNvSpPr/>
          <p:nvPr/>
        </p:nvSpPr>
        <p:spPr>
          <a:xfrm>
            <a:off x="8037195" y="5525572"/>
            <a:ext cx="45552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consultants provide specialized expertise to clients, assisting with incident response, litigation support, and expert witness testimony.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712482"/>
            <a:ext cx="657094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What is Digital Forensics?</a:t>
            </a:r>
            <a:endParaRPr lang="en-US" sz="4374" dirty="0"/>
          </a:p>
        </p:txBody>
      </p:sp>
      <p:sp>
        <p:nvSpPr>
          <p:cNvPr id="6" name="Text 3"/>
          <p:cNvSpPr/>
          <p:nvPr/>
        </p:nvSpPr>
        <p:spPr>
          <a:xfrm>
            <a:off x="8331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is the process of identifying, collecting, analyzing, and preserving digital evidence to uncover and investigate digital crimes or incidents. It involves the systematic examination of electronic devices and data to recover and interpret information that can be used in legal proceedings.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717352"/>
            <a:ext cx="794516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Importance of Digital Forensics</a:t>
            </a:r>
            <a:endParaRPr lang="en-US" sz="4374" dirty="0"/>
          </a:p>
        </p:txBody>
      </p:sp>
      <p:sp>
        <p:nvSpPr>
          <p:cNvPr id="5" name="Shape 3"/>
          <p:cNvSpPr/>
          <p:nvPr/>
        </p:nvSpPr>
        <p:spPr>
          <a:xfrm>
            <a:off x="2037993" y="1856065"/>
            <a:ext cx="5166122" cy="2717006"/>
          </a:xfrm>
          <a:prstGeom prst="roundRect">
            <a:avLst>
              <a:gd name="adj" fmla="val 3680"/>
            </a:avLst>
          </a:prstGeom>
          <a:solidFill>
            <a:srgbClr val="DADBF1"/>
          </a:solidFill>
          <a:ln w="7620">
            <a:solidFill>
              <a:srgbClr val="C0C1D7"/>
            </a:solidFill>
            <a:prstDash val="solid"/>
          </a:ln>
        </p:spPr>
      </p:sp>
      <p:sp>
        <p:nvSpPr>
          <p:cNvPr id="6" name="Text 4"/>
          <p:cNvSpPr/>
          <p:nvPr/>
        </p:nvSpPr>
        <p:spPr>
          <a:xfrm>
            <a:off x="2267783" y="2085856"/>
            <a:ext cx="3331369"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Uncovering Digital Crimes</a:t>
            </a:r>
            <a:endParaRPr lang="en-US" sz="2187" dirty="0"/>
          </a:p>
        </p:txBody>
      </p:sp>
      <p:sp>
        <p:nvSpPr>
          <p:cNvPr id="7" name="Text 5"/>
          <p:cNvSpPr/>
          <p:nvPr/>
        </p:nvSpPr>
        <p:spPr>
          <a:xfrm>
            <a:off x="2267783" y="2566273"/>
            <a:ext cx="470654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plays a crucial role in investigating and prosecuting cybercrimes, such as fraud, hacking, and data breaches, by retrieving and analyzing digital evidence.</a:t>
            </a:r>
            <a:endParaRPr lang="en-US" sz="1750" dirty="0"/>
          </a:p>
        </p:txBody>
      </p:sp>
      <p:sp>
        <p:nvSpPr>
          <p:cNvPr id="8" name="Shape 6"/>
          <p:cNvSpPr/>
          <p:nvPr/>
        </p:nvSpPr>
        <p:spPr>
          <a:xfrm>
            <a:off x="7426285" y="1856065"/>
            <a:ext cx="5166122" cy="2717006"/>
          </a:xfrm>
          <a:prstGeom prst="roundRect">
            <a:avLst>
              <a:gd name="adj" fmla="val 3680"/>
            </a:avLst>
          </a:prstGeom>
          <a:solidFill>
            <a:srgbClr val="DADBF1"/>
          </a:solidFill>
          <a:ln w="7620">
            <a:solidFill>
              <a:srgbClr val="C0C1D7"/>
            </a:solidFill>
            <a:prstDash val="solid"/>
          </a:ln>
        </p:spPr>
      </p:sp>
      <p:sp>
        <p:nvSpPr>
          <p:cNvPr id="9" name="Text 7"/>
          <p:cNvSpPr/>
          <p:nvPr/>
        </p:nvSpPr>
        <p:spPr>
          <a:xfrm>
            <a:off x="7656076" y="2085856"/>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Incident Response</a:t>
            </a:r>
            <a:endParaRPr lang="en-US" sz="2187" dirty="0"/>
          </a:p>
        </p:txBody>
      </p:sp>
      <p:sp>
        <p:nvSpPr>
          <p:cNvPr id="10" name="Text 8"/>
          <p:cNvSpPr/>
          <p:nvPr/>
        </p:nvSpPr>
        <p:spPr>
          <a:xfrm>
            <a:off x="7656076" y="2566273"/>
            <a:ext cx="470654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helps organizations respond effectively to security incidents by identifying the root cause, containing the damage, and implementing appropriate remediation measures.</a:t>
            </a:r>
            <a:endParaRPr lang="en-US" sz="1750" dirty="0"/>
          </a:p>
        </p:txBody>
      </p:sp>
      <p:sp>
        <p:nvSpPr>
          <p:cNvPr id="11" name="Shape 9"/>
          <p:cNvSpPr/>
          <p:nvPr/>
        </p:nvSpPr>
        <p:spPr>
          <a:xfrm>
            <a:off x="2037993" y="4795242"/>
            <a:ext cx="5166122" cy="2717006"/>
          </a:xfrm>
          <a:prstGeom prst="roundRect">
            <a:avLst>
              <a:gd name="adj" fmla="val 3680"/>
            </a:avLst>
          </a:prstGeom>
          <a:solidFill>
            <a:srgbClr val="DADBF1"/>
          </a:solidFill>
          <a:ln w="7620">
            <a:solidFill>
              <a:srgbClr val="C0C1D7"/>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Legal Proceedings</a:t>
            </a:r>
            <a:endParaRPr lang="en-US" sz="2187" dirty="0"/>
          </a:p>
        </p:txBody>
      </p:sp>
      <p:sp>
        <p:nvSpPr>
          <p:cNvPr id="13" name="Text 11"/>
          <p:cNvSpPr/>
          <p:nvPr/>
        </p:nvSpPr>
        <p:spPr>
          <a:xfrm>
            <a:off x="2267783" y="5505450"/>
            <a:ext cx="470654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evidence gathered through forensic analysis is often admissible in court, making it essential for building strong legal cases and ensuring fair trials.</a:t>
            </a:r>
            <a:endParaRPr lang="en-US" sz="1750" dirty="0"/>
          </a:p>
        </p:txBody>
      </p:sp>
      <p:sp>
        <p:nvSpPr>
          <p:cNvPr id="14" name="Shape 12"/>
          <p:cNvSpPr/>
          <p:nvPr/>
        </p:nvSpPr>
        <p:spPr>
          <a:xfrm>
            <a:off x="7426285" y="4795242"/>
            <a:ext cx="5166122" cy="2717006"/>
          </a:xfrm>
          <a:prstGeom prst="roundRect">
            <a:avLst>
              <a:gd name="adj" fmla="val 3680"/>
            </a:avLst>
          </a:prstGeom>
          <a:solidFill>
            <a:srgbClr val="DADBF1"/>
          </a:solidFill>
          <a:ln w="7620">
            <a:solidFill>
              <a:srgbClr val="C0C1D7"/>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Proactive Security</a:t>
            </a:r>
            <a:endParaRPr lang="en-US" sz="2187" dirty="0"/>
          </a:p>
        </p:txBody>
      </p:sp>
      <p:sp>
        <p:nvSpPr>
          <p:cNvPr id="16" name="Text 14"/>
          <p:cNvSpPr/>
          <p:nvPr/>
        </p:nvSpPr>
        <p:spPr>
          <a:xfrm>
            <a:off x="7656076" y="5505450"/>
            <a:ext cx="470654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By understanding the techniques and methods used by cybercriminals, digital forensics professionals can help organizations develop more robust security measures to prevent future attacks.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460063"/>
            <a:ext cx="643413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Types of Digital Evidence</a:t>
            </a:r>
            <a:endParaRPr lang="en-US" sz="4374" dirty="0"/>
          </a:p>
        </p:txBody>
      </p:sp>
      <p:sp>
        <p:nvSpPr>
          <p:cNvPr id="5" name="Shape 3"/>
          <p:cNvSpPr/>
          <p:nvPr/>
        </p:nvSpPr>
        <p:spPr>
          <a:xfrm>
            <a:off x="2037993" y="2772370"/>
            <a:ext cx="499943" cy="499943"/>
          </a:xfrm>
          <a:prstGeom prst="roundRect">
            <a:avLst>
              <a:gd name="adj" fmla="val 20000"/>
            </a:avLst>
          </a:prstGeom>
          <a:solidFill>
            <a:srgbClr val="DADBF1"/>
          </a:solidFill>
          <a:ln w="7620">
            <a:solidFill>
              <a:srgbClr val="C0C1D7"/>
            </a:solidFill>
            <a:prstDash val="solid"/>
          </a:ln>
        </p:spPr>
      </p:sp>
      <p:sp>
        <p:nvSpPr>
          <p:cNvPr id="6" name="Text 4"/>
          <p:cNvSpPr/>
          <p:nvPr/>
        </p:nvSpPr>
        <p:spPr>
          <a:xfrm>
            <a:off x="2211348" y="2814042"/>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284868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Documents and Files</a:t>
            </a:r>
            <a:endParaRPr lang="en-US" sz="2187" dirty="0"/>
          </a:p>
        </p:txBody>
      </p:sp>
      <p:sp>
        <p:nvSpPr>
          <p:cNvPr id="8" name="Text 6"/>
          <p:cNvSpPr/>
          <p:nvPr/>
        </p:nvSpPr>
        <p:spPr>
          <a:xfrm>
            <a:off x="2760107" y="3329107"/>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Text documents, spreadsheets, images, videos, and other electronic files can contain critical evidence for investigations.</a:t>
            </a:r>
            <a:endParaRPr lang="en-US" sz="1750" dirty="0"/>
          </a:p>
        </p:txBody>
      </p:sp>
      <p:sp>
        <p:nvSpPr>
          <p:cNvPr id="9" name="Shape 7"/>
          <p:cNvSpPr/>
          <p:nvPr/>
        </p:nvSpPr>
        <p:spPr>
          <a:xfrm>
            <a:off x="7426285" y="2772370"/>
            <a:ext cx="499943" cy="499943"/>
          </a:xfrm>
          <a:prstGeom prst="roundRect">
            <a:avLst>
              <a:gd name="adj" fmla="val 20000"/>
            </a:avLst>
          </a:prstGeom>
          <a:solidFill>
            <a:srgbClr val="DADBF1"/>
          </a:solidFill>
          <a:ln w="7620">
            <a:solidFill>
              <a:srgbClr val="C0C1D7"/>
            </a:solidFill>
            <a:prstDash val="solid"/>
          </a:ln>
        </p:spPr>
      </p:sp>
      <p:sp>
        <p:nvSpPr>
          <p:cNvPr id="10" name="Text 8"/>
          <p:cNvSpPr/>
          <p:nvPr/>
        </p:nvSpPr>
        <p:spPr>
          <a:xfrm>
            <a:off x="7576185" y="2814042"/>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System Logs</a:t>
            </a:r>
            <a:endParaRPr lang="en-US" sz="2187" dirty="0"/>
          </a:p>
        </p:txBody>
      </p:sp>
      <p:sp>
        <p:nvSpPr>
          <p:cNvPr id="12" name="Text 10"/>
          <p:cNvSpPr/>
          <p:nvPr/>
        </p:nvSpPr>
        <p:spPr>
          <a:xfrm>
            <a:off x="8148399" y="3329107"/>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Computer, network, and application logs provide valuable timestamps and records of digital activity.</a:t>
            </a:r>
            <a:endParaRPr lang="en-US" sz="1750" dirty="0"/>
          </a:p>
        </p:txBody>
      </p:sp>
      <p:sp>
        <p:nvSpPr>
          <p:cNvPr id="13" name="Shape 11"/>
          <p:cNvSpPr/>
          <p:nvPr/>
        </p:nvSpPr>
        <p:spPr>
          <a:xfrm>
            <a:off x="2037993" y="4791075"/>
            <a:ext cx="499943" cy="499943"/>
          </a:xfrm>
          <a:prstGeom prst="roundRect">
            <a:avLst>
              <a:gd name="adj" fmla="val 20000"/>
            </a:avLst>
          </a:prstGeom>
          <a:solidFill>
            <a:srgbClr val="DADBF1"/>
          </a:solidFill>
          <a:ln w="7620">
            <a:solidFill>
              <a:srgbClr val="C0C1D7"/>
            </a:solidFill>
            <a:prstDash val="solid"/>
          </a:ln>
        </p:spPr>
      </p:sp>
      <p:sp>
        <p:nvSpPr>
          <p:cNvPr id="14" name="Text 12"/>
          <p:cNvSpPr/>
          <p:nvPr/>
        </p:nvSpPr>
        <p:spPr>
          <a:xfrm>
            <a:off x="2183011" y="4832747"/>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2760107" y="486739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Mobile Device Data</a:t>
            </a:r>
            <a:endParaRPr lang="en-US" sz="2187" dirty="0"/>
          </a:p>
        </p:txBody>
      </p:sp>
      <p:sp>
        <p:nvSpPr>
          <p:cNvPr id="16" name="Text 14"/>
          <p:cNvSpPr/>
          <p:nvPr/>
        </p:nvSpPr>
        <p:spPr>
          <a:xfrm>
            <a:off x="2760107" y="5347811"/>
            <a:ext cx="4444008"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Smartphones, tablets, and other mobile devices can hold call logs, messages, location data, and other potentially incriminating information.</a:t>
            </a:r>
            <a:endParaRPr lang="en-US" sz="1750" dirty="0"/>
          </a:p>
        </p:txBody>
      </p:sp>
      <p:sp>
        <p:nvSpPr>
          <p:cNvPr id="17" name="Shape 15"/>
          <p:cNvSpPr/>
          <p:nvPr/>
        </p:nvSpPr>
        <p:spPr>
          <a:xfrm>
            <a:off x="7426285" y="4791075"/>
            <a:ext cx="499943" cy="499943"/>
          </a:xfrm>
          <a:prstGeom prst="roundRect">
            <a:avLst>
              <a:gd name="adj" fmla="val 20000"/>
            </a:avLst>
          </a:prstGeom>
          <a:solidFill>
            <a:srgbClr val="DADBF1"/>
          </a:solidFill>
          <a:ln w="7620">
            <a:solidFill>
              <a:srgbClr val="C0C1D7"/>
            </a:solidFill>
            <a:prstDash val="solid"/>
          </a:ln>
        </p:spPr>
      </p:sp>
      <p:sp>
        <p:nvSpPr>
          <p:cNvPr id="18" name="Text 16"/>
          <p:cNvSpPr/>
          <p:nvPr/>
        </p:nvSpPr>
        <p:spPr>
          <a:xfrm>
            <a:off x="7568208" y="4832747"/>
            <a:ext cx="215979"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4</a:t>
            </a:r>
            <a:endParaRPr lang="en-US" sz="2624" dirty="0"/>
          </a:p>
        </p:txBody>
      </p:sp>
      <p:sp>
        <p:nvSpPr>
          <p:cNvPr id="19" name="Text 17"/>
          <p:cNvSpPr/>
          <p:nvPr/>
        </p:nvSpPr>
        <p:spPr>
          <a:xfrm>
            <a:off x="8148399" y="486739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Internet Records</a:t>
            </a:r>
            <a:endParaRPr lang="en-US" sz="2187" dirty="0"/>
          </a:p>
        </p:txBody>
      </p:sp>
      <p:sp>
        <p:nvSpPr>
          <p:cNvPr id="20" name="Text 18"/>
          <p:cNvSpPr/>
          <p:nvPr/>
        </p:nvSpPr>
        <p:spPr>
          <a:xfrm>
            <a:off x="8148399" y="5347811"/>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Browser history, search queries, emails, and online accounts may reveal an individual's digital footprint and online behavior.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672"/>
          </a:xfrm>
          <a:prstGeom prst="rect">
            <a:avLst/>
          </a:prstGeom>
          <a:solidFill>
            <a:srgbClr val="FFFFFF"/>
          </a:solidFill>
          <a:ln/>
        </p:spPr>
      </p:sp>
      <p:sp>
        <p:nvSpPr>
          <p:cNvPr id="4" name="Text 2"/>
          <p:cNvSpPr/>
          <p:nvPr/>
        </p:nvSpPr>
        <p:spPr>
          <a:xfrm>
            <a:off x="2557820" y="550783"/>
            <a:ext cx="5785842" cy="625912"/>
          </a:xfrm>
          <a:prstGeom prst="rect">
            <a:avLst/>
          </a:prstGeom>
          <a:noFill/>
          <a:ln/>
        </p:spPr>
        <p:txBody>
          <a:bodyPr wrap="none" rtlCol="0" anchor="t"/>
          <a:lstStyle/>
          <a:p>
            <a:pPr marL="0" indent="0">
              <a:lnSpc>
                <a:spcPts val="4929"/>
              </a:lnSpc>
              <a:buNone/>
            </a:pPr>
            <a:r>
              <a:rPr lang="en-US" sz="3943" b="1" kern="0" spc="-118" dirty="0">
                <a:solidFill>
                  <a:srgbClr val="000000"/>
                </a:solidFill>
                <a:latin typeface="Inter" pitchFamily="34" charset="0"/>
                <a:ea typeface="Inter" pitchFamily="34" charset="-122"/>
                <a:cs typeface="Inter" pitchFamily="34" charset="-120"/>
              </a:rPr>
              <a:t>Digital Forensics Process</a:t>
            </a:r>
            <a:endParaRPr lang="en-US" sz="3943" dirty="0"/>
          </a:p>
        </p:txBody>
      </p:sp>
      <p:sp>
        <p:nvSpPr>
          <p:cNvPr id="5" name="Shape 3"/>
          <p:cNvSpPr/>
          <p:nvPr/>
        </p:nvSpPr>
        <p:spPr>
          <a:xfrm>
            <a:off x="2557820" y="1577221"/>
            <a:ext cx="1189315" cy="1153954"/>
          </a:xfrm>
          <a:prstGeom prst="roundRect">
            <a:avLst>
              <a:gd name="adj" fmla="val 7811"/>
            </a:avLst>
          </a:prstGeom>
          <a:solidFill>
            <a:srgbClr val="DADBF1"/>
          </a:solidFill>
          <a:ln w="7620">
            <a:solidFill>
              <a:srgbClr val="C0C1D7"/>
            </a:solidFill>
            <a:prstDash val="solid"/>
          </a:ln>
        </p:spPr>
      </p:sp>
      <p:sp>
        <p:nvSpPr>
          <p:cNvPr id="6" name="Text 4"/>
          <p:cNvSpPr/>
          <p:nvPr/>
        </p:nvSpPr>
        <p:spPr>
          <a:xfrm>
            <a:off x="2765703" y="1928813"/>
            <a:ext cx="115014" cy="450652"/>
          </a:xfrm>
          <a:prstGeom prst="rect">
            <a:avLst/>
          </a:prstGeom>
          <a:noFill/>
          <a:ln/>
        </p:spPr>
        <p:txBody>
          <a:bodyPr wrap="none" rtlCol="0" anchor="t"/>
          <a:lstStyle/>
          <a:p>
            <a:pPr marL="0" indent="0" algn="ctr">
              <a:lnSpc>
                <a:spcPts val="3549"/>
              </a:lnSpc>
              <a:buNone/>
            </a:pPr>
            <a:r>
              <a:rPr lang="en-US" sz="1972" b="1" kern="0" spc="-59" dirty="0">
                <a:solidFill>
                  <a:srgbClr val="272525"/>
                </a:solidFill>
                <a:latin typeface="Inter" pitchFamily="34" charset="0"/>
                <a:ea typeface="Inter" pitchFamily="34" charset="-122"/>
                <a:cs typeface="Inter" pitchFamily="34" charset="-120"/>
              </a:rPr>
              <a:t>1</a:t>
            </a:r>
            <a:endParaRPr lang="en-US" sz="1972" dirty="0"/>
          </a:p>
        </p:txBody>
      </p:sp>
      <p:sp>
        <p:nvSpPr>
          <p:cNvPr id="7" name="Text 5"/>
          <p:cNvSpPr/>
          <p:nvPr/>
        </p:nvSpPr>
        <p:spPr>
          <a:xfrm>
            <a:off x="3947398" y="1777484"/>
            <a:ext cx="2503884" cy="312896"/>
          </a:xfrm>
          <a:prstGeom prst="rect">
            <a:avLst/>
          </a:prstGeom>
          <a:noFill/>
          <a:ln/>
        </p:spPr>
        <p:txBody>
          <a:bodyPr wrap="none" rtlCol="0" anchor="t"/>
          <a:lstStyle/>
          <a:p>
            <a:pPr marL="0" indent="0" algn="l">
              <a:lnSpc>
                <a:spcPts val="2464"/>
              </a:lnSpc>
              <a:buNone/>
            </a:pPr>
            <a:r>
              <a:rPr lang="en-US" sz="1972" b="1" kern="0" spc="-59" dirty="0">
                <a:solidFill>
                  <a:srgbClr val="272525"/>
                </a:solidFill>
                <a:latin typeface="Inter" pitchFamily="34" charset="0"/>
                <a:ea typeface="Inter" pitchFamily="34" charset="-122"/>
                <a:cs typeface="Inter" pitchFamily="34" charset="-120"/>
              </a:rPr>
              <a:t>Identification</a:t>
            </a:r>
            <a:endParaRPr lang="en-US" sz="1972" dirty="0"/>
          </a:p>
        </p:txBody>
      </p:sp>
      <p:sp>
        <p:nvSpPr>
          <p:cNvPr id="8" name="Text 6"/>
          <p:cNvSpPr/>
          <p:nvPr/>
        </p:nvSpPr>
        <p:spPr>
          <a:xfrm>
            <a:off x="3947398" y="2210514"/>
            <a:ext cx="3267313"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Inter" pitchFamily="34" charset="0"/>
                <a:ea typeface="Inter" pitchFamily="34" charset="-122"/>
                <a:cs typeface="Inter" pitchFamily="34" charset="-120"/>
              </a:rPr>
              <a:t>Recognize potential digital evidence</a:t>
            </a:r>
            <a:endParaRPr lang="en-US" sz="1577" dirty="0"/>
          </a:p>
        </p:txBody>
      </p:sp>
      <p:sp>
        <p:nvSpPr>
          <p:cNvPr id="9" name="Shape 7"/>
          <p:cNvSpPr/>
          <p:nvPr/>
        </p:nvSpPr>
        <p:spPr>
          <a:xfrm>
            <a:off x="3847267" y="2708791"/>
            <a:ext cx="8125182" cy="20003"/>
          </a:xfrm>
          <a:prstGeom prst="roundRect">
            <a:avLst>
              <a:gd name="adj" fmla="val 450637"/>
            </a:avLst>
          </a:prstGeom>
          <a:solidFill>
            <a:srgbClr val="C0C1D7"/>
          </a:solidFill>
          <a:ln/>
        </p:spPr>
      </p:sp>
      <p:sp>
        <p:nvSpPr>
          <p:cNvPr id="10" name="Shape 8"/>
          <p:cNvSpPr/>
          <p:nvPr/>
        </p:nvSpPr>
        <p:spPr>
          <a:xfrm>
            <a:off x="2557820" y="2831306"/>
            <a:ext cx="2378631" cy="1153954"/>
          </a:xfrm>
          <a:prstGeom prst="roundRect">
            <a:avLst>
              <a:gd name="adj" fmla="val 7811"/>
            </a:avLst>
          </a:prstGeom>
          <a:solidFill>
            <a:srgbClr val="DADBF1"/>
          </a:solidFill>
          <a:ln w="7620">
            <a:solidFill>
              <a:srgbClr val="C0C1D7"/>
            </a:solidFill>
            <a:prstDash val="solid"/>
          </a:ln>
        </p:spPr>
      </p:sp>
      <p:sp>
        <p:nvSpPr>
          <p:cNvPr id="11" name="Text 9"/>
          <p:cNvSpPr/>
          <p:nvPr/>
        </p:nvSpPr>
        <p:spPr>
          <a:xfrm>
            <a:off x="2765703" y="3182898"/>
            <a:ext cx="150257" cy="450652"/>
          </a:xfrm>
          <a:prstGeom prst="rect">
            <a:avLst/>
          </a:prstGeom>
          <a:noFill/>
          <a:ln/>
        </p:spPr>
        <p:txBody>
          <a:bodyPr wrap="none" rtlCol="0" anchor="t"/>
          <a:lstStyle/>
          <a:p>
            <a:pPr marL="0" indent="0" algn="ctr">
              <a:lnSpc>
                <a:spcPts val="3549"/>
              </a:lnSpc>
              <a:buNone/>
            </a:pPr>
            <a:r>
              <a:rPr lang="en-US" sz="1972" b="1" kern="0" spc="-59" dirty="0">
                <a:solidFill>
                  <a:srgbClr val="272525"/>
                </a:solidFill>
                <a:latin typeface="Inter" pitchFamily="34" charset="0"/>
                <a:ea typeface="Inter" pitchFamily="34" charset="-122"/>
                <a:cs typeface="Inter" pitchFamily="34" charset="-120"/>
              </a:rPr>
              <a:t>2</a:t>
            </a:r>
            <a:endParaRPr lang="en-US" sz="1972" dirty="0"/>
          </a:p>
        </p:txBody>
      </p:sp>
      <p:sp>
        <p:nvSpPr>
          <p:cNvPr id="12" name="Text 10"/>
          <p:cNvSpPr/>
          <p:nvPr/>
        </p:nvSpPr>
        <p:spPr>
          <a:xfrm>
            <a:off x="5136713" y="3031569"/>
            <a:ext cx="2503884" cy="312896"/>
          </a:xfrm>
          <a:prstGeom prst="rect">
            <a:avLst/>
          </a:prstGeom>
          <a:noFill/>
          <a:ln/>
        </p:spPr>
        <p:txBody>
          <a:bodyPr wrap="none" rtlCol="0" anchor="t"/>
          <a:lstStyle/>
          <a:p>
            <a:pPr marL="0" indent="0" algn="l">
              <a:lnSpc>
                <a:spcPts val="2464"/>
              </a:lnSpc>
              <a:buNone/>
            </a:pPr>
            <a:r>
              <a:rPr lang="en-US" sz="1972" b="1" kern="0" spc="-59" dirty="0">
                <a:solidFill>
                  <a:srgbClr val="272525"/>
                </a:solidFill>
                <a:latin typeface="Inter" pitchFamily="34" charset="0"/>
                <a:ea typeface="Inter" pitchFamily="34" charset="-122"/>
                <a:cs typeface="Inter" pitchFamily="34" charset="-120"/>
              </a:rPr>
              <a:t>Preservation</a:t>
            </a:r>
            <a:endParaRPr lang="en-US" sz="1972" dirty="0"/>
          </a:p>
        </p:txBody>
      </p:sp>
      <p:sp>
        <p:nvSpPr>
          <p:cNvPr id="13" name="Text 11"/>
          <p:cNvSpPr/>
          <p:nvPr/>
        </p:nvSpPr>
        <p:spPr>
          <a:xfrm>
            <a:off x="5136713" y="3464600"/>
            <a:ext cx="3216712"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Inter" pitchFamily="34" charset="0"/>
                <a:ea typeface="Inter" pitchFamily="34" charset="-122"/>
                <a:cs typeface="Inter" pitchFamily="34" charset="-120"/>
              </a:rPr>
              <a:t>Secure and protect digital evidence</a:t>
            </a:r>
            <a:endParaRPr lang="en-US" sz="1577" dirty="0"/>
          </a:p>
        </p:txBody>
      </p:sp>
      <p:sp>
        <p:nvSpPr>
          <p:cNvPr id="14" name="Shape 12"/>
          <p:cNvSpPr/>
          <p:nvPr/>
        </p:nvSpPr>
        <p:spPr>
          <a:xfrm>
            <a:off x="5036582" y="3962876"/>
            <a:ext cx="6935867" cy="20003"/>
          </a:xfrm>
          <a:prstGeom prst="roundRect">
            <a:avLst>
              <a:gd name="adj" fmla="val 450637"/>
            </a:avLst>
          </a:prstGeom>
          <a:solidFill>
            <a:srgbClr val="C0C1D7"/>
          </a:solidFill>
          <a:ln/>
        </p:spPr>
      </p:sp>
      <p:sp>
        <p:nvSpPr>
          <p:cNvPr id="15" name="Shape 13"/>
          <p:cNvSpPr/>
          <p:nvPr/>
        </p:nvSpPr>
        <p:spPr>
          <a:xfrm>
            <a:off x="2557820" y="4085392"/>
            <a:ext cx="3567946" cy="1153954"/>
          </a:xfrm>
          <a:prstGeom prst="roundRect">
            <a:avLst>
              <a:gd name="adj" fmla="val 7811"/>
            </a:avLst>
          </a:prstGeom>
          <a:solidFill>
            <a:srgbClr val="DADBF1"/>
          </a:solidFill>
          <a:ln w="7620">
            <a:solidFill>
              <a:srgbClr val="C0C1D7"/>
            </a:solidFill>
            <a:prstDash val="solid"/>
          </a:ln>
        </p:spPr>
      </p:sp>
      <p:sp>
        <p:nvSpPr>
          <p:cNvPr id="16" name="Text 14"/>
          <p:cNvSpPr/>
          <p:nvPr/>
        </p:nvSpPr>
        <p:spPr>
          <a:xfrm>
            <a:off x="2765703" y="4436983"/>
            <a:ext cx="157639" cy="450652"/>
          </a:xfrm>
          <a:prstGeom prst="rect">
            <a:avLst/>
          </a:prstGeom>
          <a:noFill/>
          <a:ln/>
        </p:spPr>
        <p:txBody>
          <a:bodyPr wrap="none" rtlCol="0" anchor="t"/>
          <a:lstStyle/>
          <a:p>
            <a:pPr marL="0" indent="0" algn="ctr">
              <a:lnSpc>
                <a:spcPts val="3549"/>
              </a:lnSpc>
              <a:buNone/>
            </a:pPr>
            <a:r>
              <a:rPr lang="en-US" sz="1972" b="1" kern="0" spc="-59" dirty="0">
                <a:solidFill>
                  <a:srgbClr val="272525"/>
                </a:solidFill>
                <a:latin typeface="Inter" pitchFamily="34" charset="0"/>
                <a:ea typeface="Inter" pitchFamily="34" charset="-122"/>
                <a:cs typeface="Inter" pitchFamily="34" charset="-120"/>
              </a:rPr>
              <a:t>3</a:t>
            </a:r>
            <a:endParaRPr lang="en-US" sz="1972" dirty="0"/>
          </a:p>
        </p:txBody>
      </p:sp>
      <p:sp>
        <p:nvSpPr>
          <p:cNvPr id="17" name="Text 15"/>
          <p:cNvSpPr/>
          <p:nvPr/>
        </p:nvSpPr>
        <p:spPr>
          <a:xfrm>
            <a:off x="6326029" y="4285655"/>
            <a:ext cx="2503884" cy="312896"/>
          </a:xfrm>
          <a:prstGeom prst="rect">
            <a:avLst/>
          </a:prstGeom>
          <a:noFill/>
          <a:ln/>
        </p:spPr>
        <p:txBody>
          <a:bodyPr wrap="none" rtlCol="0" anchor="t"/>
          <a:lstStyle/>
          <a:p>
            <a:pPr marL="0" indent="0" algn="l">
              <a:lnSpc>
                <a:spcPts val="2464"/>
              </a:lnSpc>
              <a:buNone/>
            </a:pPr>
            <a:r>
              <a:rPr lang="en-US" sz="1972" b="1" kern="0" spc="-59" dirty="0">
                <a:solidFill>
                  <a:srgbClr val="272525"/>
                </a:solidFill>
                <a:latin typeface="Inter" pitchFamily="34" charset="0"/>
                <a:ea typeface="Inter" pitchFamily="34" charset="-122"/>
                <a:cs typeface="Inter" pitchFamily="34" charset="-120"/>
              </a:rPr>
              <a:t>Collection</a:t>
            </a:r>
            <a:endParaRPr lang="en-US" sz="1972" dirty="0"/>
          </a:p>
        </p:txBody>
      </p:sp>
      <p:sp>
        <p:nvSpPr>
          <p:cNvPr id="18" name="Text 16"/>
          <p:cNvSpPr/>
          <p:nvPr/>
        </p:nvSpPr>
        <p:spPr>
          <a:xfrm>
            <a:off x="6326029" y="4718685"/>
            <a:ext cx="2764512"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Inter" pitchFamily="34" charset="0"/>
                <a:ea typeface="Inter" pitchFamily="34" charset="-122"/>
                <a:cs typeface="Inter" pitchFamily="34" charset="-120"/>
              </a:rPr>
              <a:t>Gather and extract digital data</a:t>
            </a:r>
            <a:endParaRPr lang="en-US" sz="1577" dirty="0"/>
          </a:p>
        </p:txBody>
      </p:sp>
      <p:sp>
        <p:nvSpPr>
          <p:cNvPr id="19" name="Shape 17"/>
          <p:cNvSpPr/>
          <p:nvPr/>
        </p:nvSpPr>
        <p:spPr>
          <a:xfrm>
            <a:off x="6225897" y="5216962"/>
            <a:ext cx="5746552" cy="20003"/>
          </a:xfrm>
          <a:prstGeom prst="roundRect">
            <a:avLst>
              <a:gd name="adj" fmla="val 450637"/>
            </a:avLst>
          </a:prstGeom>
          <a:solidFill>
            <a:srgbClr val="C0C1D7"/>
          </a:solidFill>
          <a:ln/>
        </p:spPr>
      </p:sp>
      <p:sp>
        <p:nvSpPr>
          <p:cNvPr id="20" name="Shape 18"/>
          <p:cNvSpPr/>
          <p:nvPr/>
        </p:nvSpPr>
        <p:spPr>
          <a:xfrm>
            <a:off x="2557820" y="5339477"/>
            <a:ext cx="4757380" cy="1153954"/>
          </a:xfrm>
          <a:prstGeom prst="roundRect">
            <a:avLst>
              <a:gd name="adj" fmla="val 7811"/>
            </a:avLst>
          </a:prstGeom>
          <a:solidFill>
            <a:srgbClr val="DADBF1"/>
          </a:solidFill>
          <a:ln w="7620">
            <a:solidFill>
              <a:srgbClr val="C0C1D7"/>
            </a:solidFill>
            <a:prstDash val="solid"/>
          </a:ln>
        </p:spPr>
      </p:sp>
      <p:sp>
        <p:nvSpPr>
          <p:cNvPr id="21" name="Text 19"/>
          <p:cNvSpPr/>
          <p:nvPr/>
        </p:nvSpPr>
        <p:spPr>
          <a:xfrm>
            <a:off x="2765703" y="5691068"/>
            <a:ext cx="162163" cy="450652"/>
          </a:xfrm>
          <a:prstGeom prst="rect">
            <a:avLst/>
          </a:prstGeom>
          <a:noFill/>
          <a:ln/>
        </p:spPr>
        <p:txBody>
          <a:bodyPr wrap="none" rtlCol="0" anchor="t"/>
          <a:lstStyle/>
          <a:p>
            <a:pPr marL="0" indent="0" algn="ctr">
              <a:lnSpc>
                <a:spcPts val="3549"/>
              </a:lnSpc>
              <a:buNone/>
            </a:pPr>
            <a:r>
              <a:rPr lang="en-US" sz="1972" b="1" kern="0" spc="-59" dirty="0">
                <a:solidFill>
                  <a:srgbClr val="272525"/>
                </a:solidFill>
                <a:latin typeface="Inter" pitchFamily="34" charset="0"/>
                <a:ea typeface="Inter" pitchFamily="34" charset="-122"/>
                <a:cs typeface="Inter" pitchFamily="34" charset="-120"/>
              </a:rPr>
              <a:t>4</a:t>
            </a:r>
            <a:endParaRPr lang="en-US" sz="1972" dirty="0"/>
          </a:p>
        </p:txBody>
      </p:sp>
      <p:sp>
        <p:nvSpPr>
          <p:cNvPr id="22" name="Text 20"/>
          <p:cNvSpPr/>
          <p:nvPr/>
        </p:nvSpPr>
        <p:spPr>
          <a:xfrm>
            <a:off x="7515463" y="5539740"/>
            <a:ext cx="2503884" cy="312896"/>
          </a:xfrm>
          <a:prstGeom prst="rect">
            <a:avLst/>
          </a:prstGeom>
          <a:noFill/>
          <a:ln/>
        </p:spPr>
        <p:txBody>
          <a:bodyPr wrap="none" rtlCol="0" anchor="t"/>
          <a:lstStyle/>
          <a:p>
            <a:pPr marL="0" indent="0" algn="l">
              <a:lnSpc>
                <a:spcPts val="2464"/>
              </a:lnSpc>
              <a:buNone/>
            </a:pPr>
            <a:r>
              <a:rPr lang="en-US" sz="1972" b="1" kern="0" spc="-59" dirty="0">
                <a:solidFill>
                  <a:srgbClr val="272525"/>
                </a:solidFill>
                <a:latin typeface="Inter" pitchFamily="34" charset="0"/>
                <a:ea typeface="Inter" pitchFamily="34" charset="-122"/>
                <a:cs typeface="Inter" pitchFamily="34" charset="-120"/>
              </a:rPr>
              <a:t>Analysis</a:t>
            </a:r>
            <a:endParaRPr lang="en-US" sz="1972" dirty="0"/>
          </a:p>
        </p:txBody>
      </p:sp>
      <p:sp>
        <p:nvSpPr>
          <p:cNvPr id="23" name="Text 21"/>
          <p:cNvSpPr/>
          <p:nvPr/>
        </p:nvSpPr>
        <p:spPr>
          <a:xfrm>
            <a:off x="7515463" y="5972770"/>
            <a:ext cx="3465195"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Inter" pitchFamily="34" charset="0"/>
                <a:ea typeface="Inter" pitchFamily="34" charset="-122"/>
                <a:cs typeface="Inter" pitchFamily="34" charset="-120"/>
              </a:rPr>
              <a:t>Examine and interpret digital evidence</a:t>
            </a:r>
            <a:endParaRPr lang="en-US" sz="1577" dirty="0"/>
          </a:p>
        </p:txBody>
      </p:sp>
      <p:sp>
        <p:nvSpPr>
          <p:cNvPr id="24" name="Text 22"/>
          <p:cNvSpPr/>
          <p:nvPr/>
        </p:nvSpPr>
        <p:spPr>
          <a:xfrm>
            <a:off x="2557820" y="6718697"/>
            <a:ext cx="9514761" cy="961192"/>
          </a:xfrm>
          <a:prstGeom prst="rect">
            <a:avLst/>
          </a:prstGeom>
          <a:noFill/>
          <a:ln/>
        </p:spPr>
        <p:txBody>
          <a:bodyPr wrap="square" rtlCol="0" anchor="t"/>
          <a:lstStyle/>
          <a:p>
            <a:pPr marL="0" indent="0">
              <a:lnSpc>
                <a:spcPts val="2524"/>
              </a:lnSpc>
              <a:buNone/>
            </a:pPr>
            <a:r>
              <a:rPr lang="en-US" sz="1577" kern="0" spc="-32" dirty="0">
                <a:solidFill>
                  <a:srgbClr val="272525"/>
                </a:solidFill>
                <a:latin typeface="Inter" pitchFamily="34" charset="0"/>
                <a:ea typeface="Inter" pitchFamily="34" charset="-122"/>
                <a:cs typeface="Inter" pitchFamily="34" charset="-120"/>
              </a:rPr>
              <a:t>The digital forensics process involves a systematic approach to identifying, preserving, collecting, and analyzing digital evidence. This methodical workflow ensures the integrity and admissibility of the evidence, enabling investigators to reconstruct digital events and uncover critical insights.</a:t>
            </a:r>
            <a:endParaRPr lang="en-US" sz="157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027872"/>
            <a:ext cx="868989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Acquisition and Preservation</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Data Acquisition</a:t>
            </a:r>
            <a:endParaRPr lang="en-US" sz="2187" dirty="0"/>
          </a:p>
        </p:txBody>
      </p:sp>
      <p:sp>
        <p:nvSpPr>
          <p:cNvPr id="7" name="Text 4"/>
          <p:cNvSpPr/>
          <p:nvPr/>
        </p:nvSpPr>
        <p:spPr>
          <a:xfrm>
            <a:off x="2037993" y="4424601"/>
            <a:ext cx="329588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Collecting digital evidence from various sources like computers, smartphones, or cloud storage in a forensically sound manner.</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Preservation</a:t>
            </a:r>
            <a:endParaRPr lang="en-US" sz="2187" dirty="0"/>
          </a:p>
        </p:txBody>
      </p:sp>
      <p:sp>
        <p:nvSpPr>
          <p:cNvPr id="10" name="Text 6"/>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Ensuring the integrity of digital evidence by maintaining the original state and chain of custody throughout the investigation process.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Best Practices</a:t>
            </a:r>
            <a:endParaRPr lang="en-US" sz="2187" dirty="0"/>
          </a:p>
        </p:txBody>
      </p:sp>
      <p:sp>
        <p:nvSpPr>
          <p:cNvPr id="13" name="Text 8"/>
          <p:cNvSpPr/>
          <p:nvPr/>
        </p:nvSpPr>
        <p:spPr>
          <a:xfrm>
            <a:off x="9296400" y="4424601"/>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Adhering to established protocols and guidelines to ensure the admissibility and reliability of digital evidence in legal proceedings.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83663"/>
            <a:ext cx="992540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Digital Forensics Tools and Techniques</a:t>
            </a:r>
            <a:endParaRPr lang="en-US" sz="4374" dirty="0"/>
          </a:p>
        </p:txBody>
      </p:sp>
      <p:sp>
        <p:nvSpPr>
          <p:cNvPr id="5" name="Text 3"/>
          <p:cNvSpPr/>
          <p:nvPr/>
        </p:nvSpPr>
        <p:spPr>
          <a:xfrm>
            <a:off x="2037993" y="2933462"/>
            <a:ext cx="2232065"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Forensic Imaging</a:t>
            </a:r>
            <a:endParaRPr lang="en-US" sz="2187" dirty="0"/>
          </a:p>
        </p:txBody>
      </p:sp>
      <p:sp>
        <p:nvSpPr>
          <p:cNvPr id="6" name="Text 4"/>
          <p:cNvSpPr/>
          <p:nvPr/>
        </p:nvSpPr>
        <p:spPr>
          <a:xfrm>
            <a:off x="2037993" y="3502819"/>
            <a:ext cx="2232065"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Forensic imaging involves creating a bit-for-bit copy of a digital device's storage, preserving evidence in its original state for analysis.</a:t>
            </a:r>
            <a:endParaRPr lang="en-US" sz="1750" dirty="0"/>
          </a:p>
        </p:txBody>
      </p:sp>
      <p:sp>
        <p:nvSpPr>
          <p:cNvPr id="7" name="Text 5"/>
          <p:cNvSpPr/>
          <p:nvPr/>
        </p:nvSpPr>
        <p:spPr>
          <a:xfrm>
            <a:off x="4819650" y="2933462"/>
            <a:ext cx="2232065"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Data Recovery</a:t>
            </a:r>
            <a:endParaRPr lang="en-US" sz="2187" dirty="0"/>
          </a:p>
        </p:txBody>
      </p:sp>
      <p:sp>
        <p:nvSpPr>
          <p:cNvPr id="8" name="Text 6"/>
          <p:cNvSpPr/>
          <p:nvPr/>
        </p:nvSpPr>
        <p:spPr>
          <a:xfrm>
            <a:off x="4819650" y="3502819"/>
            <a:ext cx="2232065"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Specialized software can recover deleted or hidden files, extracting crucial evidence from damaged or corrupted storage devices.</a:t>
            </a:r>
            <a:endParaRPr lang="en-US" sz="1750" dirty="0"/>
          </a:p>
        </p:txBody>
      </p:sp>
      <p:sp>
        <p:nvSpPr>
          <p:cNvPr id="9" name="Text 7"/>
          <p:cNvSpPr/>
          <p:nvPr/>
        </p:nvSpPr>
        <p:spPr>
          <a:xfrm>
            <a:off x="7601307" y="2933462"/>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Network Forensics</a:t>
            </a:r>
            <a:endParaRPr lang="en-US" sz="2187" dirty="0"/>
          </a:p>
        </p:txBody>
      </p:sp>
      <p:sp>
        <p:nvSpPr>
          <p:cNvPr id="10" name="Text 8"/>
          <p:cNvSpPr/>
          <p:nvPr/>
        </p:nvSpPr>
        <p:spPr>
          <a:xfrm>
            <a:off x="7601307" y="3850005"/>
            <a:ext cx="2232065"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Network traffic analysis, firewall logs, and network device configurations provide insights into digital crimes and security breaches.</a:t>
            </a:r>
            <a:endParaRPr lang="en-US" sz="1750" dirty="0"/>
          </a:p>
        </p:txBody>
      </p:sp>
      <p:sp>
        <p:nvSpPr>
          <p:cNvPr id="11" name="Text 9"/>
          <p:cNvSpPr/>
          <p:nvPr/>
        </p:nvSpPr>
        <p:spPr>
          <a:xfrm>
            <a:off x="10382964" y="2933462"/>
            <a:ext cx="2232065"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Mobile Forensics</a:t>
            </a:r>
            <a:endParaRPr lang="en-US" sz="2187" dirty="0"/>
          </a:p>
        </p:txBody>
      </p:sp>
      <p:sp>
        <p:nvSpPr>
          <p:cNvPr id="12" name="Text 10"/>
          <p:cNvSpPr/>
          <p:nvPr/>
        </p:nvSpPr>
        <p:spPr>
          <a:xfrm>
            <a:off x="10382964" y="3502819"/>
            <a:ext cx="2232065"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Extracting data from smartphones, tablets, and other mobile devices is crucial for investigating incidents involving these ubiquitous technologies.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081683"/>
            <a:ext cx="781026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Challenges in Digital Forensics</a:t>
            </a:r>
            <a:endParaRPr lang="en-US" sz="4374" dirty="0"/>
          </a:p>
        </p:txBody>
      </p:sp>
      <p:pic>
        <p:nvPicPr>
          <p:cNvPr id="5" name="Image 0" descr="preencoded.png"/>
          <p:cNvPicPr>
            <a:picLocks noChangeAspect="1"/>
          </p:cNvPicPr>
          <p:nvPr/>
        </p:nvPicPr>
        <p:blipFill>
          <a:blip r:embed="rId3"/>
          <a:stretch>
            <a:fillRect/>
          </a:stretch>
        </p:blipFill>
        <p:spPr>
          <a:xfrm>
            <a:off x="2037993" y="2220397"/>
            <a:ext cx="3295888" cy="2036921"/>
          </a:xfrm>
          <a:prstGeom prst="rect">
            <a:avLst/>
          </a:prstGeom>
        </p:spPr>
      </p:pic>
      <p:sp>
        <p:nvSpPr>
          <p:cNvPr id="6" name="Text 3"/>
          <p:cNvSpPr/>
          <p:nvPr/>
        </p:nvSpPr>
        <p:spPr>
          <a:xfrm>
            <a:off x="2037993" y="4534972"/>
            <a:ext cx="3295888"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Rapidly Evolving Technology</a:t>
            </a:r>
            <a:endParaRPr lang="en-US" sz="2187" dirty="0"/>
          </a:p>
        </p:txBody>
      </p:sp>
      <p:sp>
        <p:nvSpPr>
          <p:cNvPr id="7" name="Text 4"/>
          <p:cNvSpPr/>
          <p:nvPr/>
        </p:nvSpPr>
        <p:spPr>
          <a:xfrm>
            <a:off x="2037993" y="5362575"/>
            <a:ext cx="329588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must keep pace with the rapid advancements in technology, including new devices, encryption methods, and data storage techniques.</a:t>
            </a:r>
            <a:endParaRPr lang="en-US" sz="1750" dirty="0"/>
          </a:p>
        </p:txBody>
      </p:sp>
      <p:pic>
        <p:nvPicPr>
          <p:cNvPr id="8" name="Image 1" descr="preencoded.png"/>
          <p:cNvPicPr>
            <a:picLocks noChangeAspect="1"/>
          </p:cNvPicPr>
          <p:nvPr/>
        </p:nvPicPr>
        <p:blipFill>
          <a:blip r:embed="rId4"/>
          <a:stretch>
            <a:fillRect/>
          </a:stretch>
        </p:blipFill>
        <p:spPr>
          <a:xfrm>
            <a:off x="5667137" y="2220397"/>
            <a:ext cx="3296007" cy="2037040"/>
          </a:xfrm>
          <a:prstGeom prst="rect">
            <a:avLst/>
          </a:prstGeom>
        </p:spPr>
      </p:pic>
      <p:sp>
        <p:nvSpPr>
          <p:cNvPr id="9" name="Text 5"/>
          <p:cNvSpPr/>
          <p:nvPr/>
        </p:nvSpPr>
        <p:spPr>
          <a:xfrm>
            <a:off x="5667137" y="4535091"/>
            <a:ext cx="2904411"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Massive Data Volumes</a:t>
            </a:r>
            <a:endParaRPr lang="en-US" sz="2187" dirty="0"/>
          </a:p>
        </p:txBody>
      </p:sp>
      <p:sp>
        <p:nvSpPr>
          <p:cNvPr id="10" name="Text 6"/>
          <p:cNvSpPr/>
          <p:nvPr/>
        </p:nvSpPr>
        <p:spPr>
          <a:xfrm>
            <a:off x="5667137" y="5015508"/>
            <a:ext cx="329600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The exponential growth in digital data creates immense challenges in identifying, acquiring, and analyzing relevant evidence from vast data sets.</a:t>
            </a:r>
            <a:endParaRPr lang="en-US" sz="1750" dirty="0"/>
          </a:p>
        </p:txBody>
      </p:sp>
      <p:pic>
        <p:nvPicPr>
          <p:cNvPr id="11" name="Image 2" descr="preencoded.png"/>
          <p:cNvPicPr>
            <a:picLocks noChangeAspect="1"/>
          </p:cNvPicPr>
          <p:nvPr/>
        </p:nvPicPr>
        <p:blipFill>
          <a:blip r:embed="rId5"/>
          <a:stretch>
            <a:fillRect/>
          </a:stretch>
        </p:blipFill>
        <p:spPr>
          <a:xfrm>
            <a:off x="9296400" y="2220397"/>
            <a:ext cx="3296007" cy="2037040"/>
          </a:xfrm>
          <a:prstGeom prst="rect">
            <a:avLst/>
          </a:prstGeom>
        </p:spPr>
      </p:pic>
      <p:sp>
        <p:nvSpPr>
          <p:cNvPr id="12" name="Text 7"/>
          <p:cNvSpPr/>
          <p:nvPr/>
        </p:nvSpPr>
        <p:spPr>
          <a:xfrm>
            <a:off x="9296400" y="4535091"/>
            <a:ext cx="3296007"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Evolving Legal Landscape</a:t>
            </a:r>
            <a:endParaRPr lang="en-US" sz="2187" dirty="0"/>
          </a:p>
        </p:txBody>
      </p:sp>
      <p:sp>
        <p:nvSpPr>
          <p:cNvPr id="13" name="Text 8"/>
          <p:cNvSpPr/>
          <p:nvPr/>
        </p:nvSpPr>
        <p:spPr>
          <a:xfrm>
            <a:off x="9296400" y="5362694"/>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professionals must navigate a complex and ever-changing legal framework to ensure the admissibility and integrity of digital evidence.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72471"/>
            <a:ext cx="836342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Legal and Ethical Considerations</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Legal Compliance</a:t>
            </a:r>
            <a:endParaRPr lang="en-US" sz="2187" dirty="0"/>
          </a:p>
        </p:txBody>
      </p:sp>
      <p:sp>
        <p:nvSpPr>
          <p:cNvPr id="7" name="Text 4"/>
          <p:cNvSpPr/>
          <p:nvPr/>
        </p:nvSpPr>
        <p:spPr>
          <a:xfrm>
            <a:off x="2037993" y="4069199"/>
            <a:ext cx="329588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forensics must adhere to strict legal guidelines to ensure evidence is collected and handled properly, protecting the rights of all parties involved.</a:t>
            </a:r>
            <a:endParaRPr lang="en-US" sz="1750" dirty="0"/>
          </a:p>
        </p:txBody>
      </p:sp>
      <p:pic>
        <p:nvPicPr>
          <p:cNvPr id="8" name="Image 1" descr="preencoded.png"/>
          <p:cNvPicPr>
            <a:picLocks noChangeAspect="1"/>
          </p:cNvPicPr>
          <p:nvPr/>
        </p:nvPicPr>
        <p:blipFill>
          <a:blip r:embed="rId4"/>
          <a:stretch>
            <a:fillRect/>
          </a:stretch>
        </p:blipFill>
        <p:spPr>
          <a:xfrm>
            <a:off x="5667137" y="2811185"/>
            <a:ext cx="555427" cy="555427"/>
          </a:xfrm>
          <a:prstGeom prst="rect">
            <a:avLst/>
          </a:prstGeom>
        </p:spPr>
      </p:pic>
      <p:sp>
        <p:nvSpPr>
          <p:cNvPr id="9" name="Text 5"/>
          <p:cNvSpPr/>
          <p:nvPr/>
        </p:nvSpPr>
        <p:spPr>
          <a:xfrm>
            <a:off x="5667137" y="358878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Ethical Practices</a:t>
            </a:r>
            <a:endParaRPr lang="en-US" sz="2187" dirty="0"/>
          </a:p>
        </p:txBody>
      </p:sp>
      <p:sp>
        <p:nvSpPr>
          <p:cNvPr id="10" name="Text 6"/>
          <p:cNvSpPr/>
          <p:nvPr/>
        </p:nvSpPr>
        <p:spPr>
          <a:xfrm>
            <a:off x="5667137" y="4069199"/>
            <a:ext cx="329600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Practitioners must uphold the highest ethical standards, respecting privacy, maintaining impartiality, and preventing misuse of sensitive data throughout the investigation.</a:t>
            </a:r>
            <a:endParaRPr lang="en-US" sz="1750" dirty="0"/>
          </a:p>
        </p:txBody>
      </p:sp>
      <p:pic>
        <p:nvPicPr>
          <p:cNvPr id="11" name="Image 2" descr="preencoded.png"/>
          <p:cNvPicPr>
            <a:picLocks noChangeAspect="1"/>
          </p:cNvPicPr>
          <p:nvPr/>
        </p:nvPicPr>
        <p:blipFill>
          <a:blip r:embed="rId5"/>
          <a:stretch>
            <a:fillRect/>
          </a:stretch>
        </p:blipFill>
        <p:spPr>
          <a:xfrm>
            <a:off x="9296400" y="2811185"/>
            <a:ext cx="555427" cy="555427"/>
          </a:xfrm>
          <a:prstGeom prst="rect">
            <a:avLst/>
          </a:prstGeom>
        </p:spPr>
      </p:pic>
      <p:sp>
        <p:nvSpPr>
          <p:cNvPr id="12" name="Text 7"/>
          <p:cNvSpPr/>
          <p:nvPr/>
        </p:nvSpPr>
        <p:spPr>
          <a:xfrm>
            <a:off x="9296400" y="358878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Expert Testimony</a:t>
            </a:r>
            <a:endParaRPr lang="en-US" sz="2187" dirty="0"/>
          </a:p>
        </p:txBody>
      </p:sp>
      <p:sp>
        <p:nvSpPr>
          <p:cNvPr id="13" name="Text 8"/>
          <p:cNvSpPr/>
          <p:nvPr/>
        </p:nvSpPr>
        <p:spPr>
          <a:xfrm>
            <a:off x="9296400" y="4069199"/>
            <a:ext cx="3296007"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Digital forensic experts may be required to provide expert testimony in legal proceedings, necessitating a thorough understanding of courtroom procedures and rules of evidence.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2024-05-27T08:16:01Z</dcterms:created>
  <dcterms:modified xsi:type="dcterms:W3CDTF">2024-05-27T10:20:05Z</dcterms:modified>
</cp:coreProperties>
</file>