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75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658303"/>
            <a:ext cx="7477601" cy="2874645"/>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Digital Evidence and Investigations</a:t>
            </a:r>
            <a:endParaRPr lang="en-US" sz="6036" dirty="0"/>
          </a:p>
        </p:txBody>
      </p:sp>
      <p:sp>
        <p:nvSpPr>
          <p:cNvPr id="6" name="Text 2"/>
          <p:cNvSpPr/>
          <p:nvPr/>
        </p:nvSpPr>
        <p:spPr>
          <a:xfrm>
            <a:off x="833199" y="48662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Explore the crucial role of digital evidence in modern criminal investigations. Understand how law enforcement and digital forensics experts leverage technology to uncover critical information and solve complex cases.</a:t>
            </a:r>
            <a:endParaRPr lang="en-US" sz="1750" dirty="0"/>
          </a:p>
        </p:txBody>
      </p:sp>
      <p:sp>
        <p:nvSpPr>
          <p:cNvPr id="7" name="Shape 3"/>
          <p:cNvSpPr/>
          <p:nvPr/>
        </p:nvSpPr>
        <p:spPr>
          <a:xfrm>
            <a:off x="833199" y="6198989"/>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206609"/>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456855"/>
            <a:ext cx="7477601" cy="191643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Conclusion and Future Trends</a:t>
            </a:r>
            <a:endParaRPr lang="en-US" sz="6036" dirty="0"/>
          </a:p>
        </p:txBody>
      </p:sp>
      <p:sp>
        <p:nvSpPr>
          <p:cNvPr id="6" name="Text 2"/>
          <p:cNvSpPr/>
          <p:nvPr/>
        </p:nvSpPr>
        <p:spPr>
          <a:xfrm>
            <a:off x="833199" y="4706541"/>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 digital evidence and investigations continue to evolve, new challenges and opportunities will emerge. Advances in technology, changes in legal frameworks, and emerging threats will shape the future of this critical field.</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149667"/>
            <a:ext cx="8320921"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The Importance of Digital Evidence</a:t>
            </a:r>
            <a:endParaRPr lang="en-US" sz="4374" dirty="0"/>
          </a:p>
        </p:txBody>
      </p:sp>
      <p:pic>
        <p:nvPicPr>
          <p:cNvPr id="5" name="Image 1" descr="preencoded.png"/>
          <p:cNvPicPr>
            <a:picLocks noChangeAspect="1"/>
          </p:cNvPicPr>
          <p:nvPr/>
        </p:nvPicPr>
        <p:blipFill>
          <a:blip r:embed="rId4"/>
          <a:stretch>
            <a:fillRect/>
          </a:stretch>
        </p:blipFill>
        <p:spPr>
          <a:xfrm>
            <a:off x="2348389" y="2288381"/>
            <a:ext cx="3088958" cy="1909048"/>
          </a:xfrm>
          <a:prstGeom prst="rect">
            <a:avLst/>
          </a:prstGeom>
        </p:spPr>
      </p:pic>
      <p:sp>
        <p:nvSpPr>
          <p:cNvPr id="6" name="Text 2"/>
          <p:cNvSpPr/>
          <p:nvPr/>
        </p:nvSpPr>
        <p:spPr>
          <a:xfrm>
            <a:off x="2348389" y="4475083"/>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Vital to Modern Investigations</a:t>
            </a:r>
            <a:endParaRPr lang="en-US" sz="2187" dirty="0"/>
          </a:p>
        </p:txBody>
      </p:sp>
      <p:sp>
        <p:nvSpPr>
          <p:cNvPr id="7" name="Text 3"/>
          <p:cNvSpPr/>
          <p:nvPr/>
        </p:nvSpPr>
        <p:spPr>
          <a:xfrm>
            <a:off x="2348389" y="5302687"/>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Digital evidence has become an indispensable component of criminal and civil investigations, providing critical insights and data that can make or break a case.</a:t>
            </a:r>
            <a:endParaRPr lang="en-US" sz="1750" dirty="0"/>
          </a:p>
        </p:txBody>
      </p:sp>
      <p:pic>
        <p:nvPicPr>
          <p:cNvPr id="8" name="Image 2" descr="preencoded.png"/>
          <p:cNvPicPr>
            <a:picLocks noChangeAspect="1"/>
          </p:cNvPicPr>
          <p:nvPr/>
        </p:nvPicPr>
        <p:blipFill>
          <a:blip r:embed="rId5"/>
          <a:stretch>
            <a:fillRect/>
          </a:stretch>
        </p:blipFill>
        <p:spPr>
          <a:xfrm>
            <a:off x="5770602" y="2288381"/>
            <a:ext cx="3088958" cy="1909048"/>
          </a:xfrm>
          <a:prstGeom prst="rect">
            <a:avLst/>
          </a:prstGeom>
        </p:spPr>
      </p:pic>
      <p:sp>
        <p:nvSpPr>
          <p:cNvPr id="9" name="Text 4"/>
          <p:cNvSpPr/>
          <p:nvPr/>
        </p:nvSpPr>
        <p:spPr>
          <a:xfrm>
            <a:off x="5770602" y="4475083"/>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Admissible in Legal Proceedings</a:t>
            </a:r>
            <a:endParaRPr lang="en-US" sz="2187" dirty="0"/>
          </a:p>
        </p:txBody>
      </p:sp>
      <p:sp>
        <p:nvSpPr>
          <p:cNvPr id="10" name="Text 5"/>
          <p:cNvSpPr/>
          <p:nvPr/>
        </p:nvSpPr>
        <p:spPr>
          <a:xfrm>
            <a:off x="5770602" y="5302687"/>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Courts of law now widely accept properly collected and analyzed digital evidence, giving it the same weight as traditional physical evidence.</a:t>
            </a:r>
            <a:endParaRPr lang="en-US" sz="1750" dirty="0"/>
          </a:p>
        </p:txBody>
      </p:sp>
      <p:pic>
        <p:nvPicPr>
          <p:cNvPr id="11" name="Image 3" descr="preencoded.png"/>
          <p:cNvPicPr>
            <a:picLocks noChangeAspect="1"/>
          </p:cNvPicPr>
          <p:nvPr/>
        </p:nvPicPr>
        <p:blipFill>
          <a:blip r:embed="rId6"/>
          <a:stretch>
            <a:fillRect/>
          </a:stretch>
        </p:blipFill>
        <p:spPr>
          <a:xfrm>
            <a:off x="9192816" y="2288381"/>
            <a:ext cx="3089077" cy="1909167"/>
          </a:xfrm>
          <a:prstGeom prst="rect">
            <a:avLst/>
          </a:prstGeom>
        </p:spPr>
      </p:pic>
      <p:sp>
        <p:nvSpPr>
          <p:cNvPr id="12" name="Text 6"/>
          <p:cNvSpPr/>
          <p:nvPr/>
        </p:nvSpPr>
        <p:spPr>
          <a:xfrm>
            <a:off x="9192816" y="4475202"/>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Expanding Digital Footprint</a:t>
            </a:r>
            <a:endParaRPr lang="en-US" sz="2187" dirty="0"/>
          </a:p>
        </p:txBody>
      </p:sp>
      <p:sp>
        <p:nvSpPr>
          <p:cNvPr id="13" name="Text 7"/>
          <p:cNvSpPr/>
          <p:nvPr/>
        </p:nvSpPr>
        <p:spPr>
          <a:xfrm>
            <a:off x="9192816" y="5302806"/>
            <a:ext cx="308907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As our lives become increasingly digitized, the digital evidence trail left behind provides a wealth of information for investigators to leverage.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494830"/>
            <a:ext cx="599086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Types of Digital Evidence</a:t>
            </a:r>
            <a:endParaRPr lang="en-US" sz="4374" dirty="0"/>
          </a:p>
        </p:txBody>
      </p:sp>
      <p:pic>
        <p:nvPicPr>
          <p:cNvPr id="5" name="Image 1" descr="preencoded.png"/>
          <p:cNvPicPr>
            <a:picLocks noChangeAspect="1"/>
          </p:cNvPicPr>
          <p:nvPr/>
        </p:nvPicPr>
        <p:blipFill>
          <a:blip r:embed="rId4"/>
          <a:stretch>
            <a:fillRect/>
          </a:stretch>
        </p:blipFill>
        <p:spPr>
          <a:xfrm>
            <a:off x="2348389" y="2633543"/>
            <a:ext cx="555427" cy="555427"/>
          </a:xfrm>
          <a:prstGeom prst="rect">
            <a:avLst/>
          </a:prstGeom>
        </p:spPr>
      </p:pic>
      <p:sp>
        <p:nvSpPr>
          <p:cNvPr id="6" name="Text 2"/>
          <p:cNvSpPr/>
          <p:nvPr/>
        </p:nvSpPr>
        <p:spPr>
          <a:xfrm>
            <a:off x="2348389" y="3411141"/>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Devices</a:t>
            </a:r>
            <a:endParaRPr lang="en-US" sz="2187" dirty="0"/>
          </a:p>
        </p:txBody>
      </p:sp>
      <p:sp>
        <p:nvSpPr>
          <p:cNvPr id="7" name="Text 3"/>
          <p:cNvSpPr/>
          <p:nvPr/>
        </p:nvSpPr>
        <p:spPr>
          <a:xfrm>
            <a:off x="2348389" y="3891558"/>
            <a:ext cx="2233374" cy="284321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Digital evidence can be found on a wide range of devices, including computers, smartphones, tablets, and even IoT (Internet of Things) devices like smart home systems.</a:t>
            </a:r>
            <a:endParaRPr lang="en-US" sz="1750" dirty="0"/>
          </a:p>
        </p:txBody>
      </p:sp>
      <p:pic>
        <p:nvPicPr>
          <p:cNvPr id="8" name="Image 2" descr="preencoded.png"/>
          <p:cNvPicPr>
            <a:picLocks noChangeAspect="1"/>
          </p:cNvPicPr>
          <p:nvPr/>
        </p:nvPicPr>
        <p:blipFill>
          <a:blip r:embed="rId5"/>
          <a:stretch>
            <a:fillRect/>
          </a:stretch>
        </p:blipFill>
        <p:spPr>
          <a:xfrm>
            <a:off x="4915019" y="2633543"/>
            <a:ext cx="555427" cy="555427"/>
          </a:xfrm>
          <a:prstGeom prst="rect">
            <a:avLst/>
          </a:prstGeom>
        </p:spPr>
      </p:pic>
      <p:sp>
        <p:nvSpPr>
          <p:cNvPr id="9" name="Text 4"/>
          <p:cNvSpPr/>
          <p:nvPr/>
        </p:nvSpPr>
        <p:spPr>
          <a:xfrm>
            <a:off x="4915019" y="3411141"/>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Network Data</a:t>
            </a:r>
            <a:endParaRPr lang="en-US" sz="2187" dirty="0"/>
          </a:p>
        </p:txBody>
      </p:sp>
      <p:sp>
        <p:nvSpPr>
          <p:cNvPr id="10" name="Text 5"/>
          <p:cNvSpPr/>
          <p:nvPr/>
        </p:nvSpPr>
        <p:spPr>
          <a:xfrm>
            <a:off x="4915019" y="3891558"/>
            <a:ext cx="2233493"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Network traffic, logs, and metadata can provide valuable insights into online activities, communications, and connections during an investigation.</a:t>
            </a:r>
            <a:endParaRPr lang="en-US" sz="1750" dirty="0"/>
          </a:p>
        </p:txBody>
      </p:sp>
      <p:pic>
        <p:nvPicPr>
          <p:cNvPr id="11" name="Image 3" descr="preencoded.png"/>
          <p:cNvPicPr>
            <a:picLocks noChangeAspect="1"/>
          </p:cNvPicPr>
          <p:nvPr/>
        </p:nvPicPr>
        <p:blipFill>
          <a:blip r:embed="rId6"/>
          <a:stretch>
            <a:fillRect/>
          </a:stretch>
        </p:blipFill>
        <p:spPr>
          <a:xfrm>
            <a:off x="7481768" y="2633543"/>
            <a:ext cx="555427" cy="555427"/>
          </a:xfrm>
          <a:prstGeom prst="rect">
            <a:avLst/>
          </a:prstGeom>
        </p:spPr>
      </p:pic>
      <p:sp>
        <p:nvSpPr>
          <p:cNvPr id="12" name="Text 6"/>
          <p:cNvSpPr/>
          <p:nvPr/>
        </p:nvSpPr>
        <p:spPr>
          <a:xfrm>
            <a:off x="7481768" y="3411141"/>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Digital Files</a:t>
            </a:r>
            <a:endParaRPr lang="en-US" sz="2187" dirty="0"/>
          </a:p>
        </p:txBody>
      </p:sp>
      <p:sp>
        <p:nvSpPr>
          <p:cNvPr id="13" name="Text 7"/>
          <p:cNvSpPr/>
          <p:nvPr/>
        </p:nvSpPr>
        <p:spPr>
          <a:xfrm>
            <a:off x="7481768" y="3891558"/>
            <a:ext cx="2233374"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Digital documents, emails, photos, videos, and other files can contain crucial evidence that can be analyzed and used in investigations.</a:t>
            </a:r>
            <a:endParaRPr lang="en-US" sz="1750" dirty="0"/>
          </a:p>
        </p:txBody>
      </p:sp>
      <p:pic>
        <p:nvPicPr>
          <p:cNvPr id="14" name="Image 4" descr="preencoded.png"/>
          <p:cNvPicPr>
            <a:picLocks noChangeAspect="1"/>
          </p:cNvPicPr>
          <p:nvPr/>
        </p:nvPicPr>
        <p:blipFill>
          <a:blip r:embed="rId7"/>
          <a:stretch>
            <a:fillRect/>
          </a:stretch>
        </p:blipFill>
        <p:spPr>
          <a:xfrm>
            <a:off x="10048399" y="2633543"/>
            <a:ext cx="555427" cy="555427"/>
          </a:xfrm>
          <a:prstGeom prst="rect">
            <a:avLst/>
          </a:prstGeom>
        </p:spPr>
      </p:pic>
      <p:sp>
        <p:nvSpPr>
          <p:cNvPr id="15" name="Text 8"/>
          <p:cNvSpPr/>
          <p:nvPr/>
        </p:nvSpPr>
        <p:spPr>
          <a:xfrm>
            <a:off x="10048399" y="3411141"/>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Database Records</a:t>
            </a:r>
            <a:endParaRPr lang="en-US" sz="2187" dirty="0"/>
          </a:p>
        </p:txBody>
      </p:sp>
      <p:sp>
        <p:nvSpPr>
          <p:cNvPr id="16" name="Text 9"/>
          <p:cNvSpPr/>
          <p:nvPr/>
        </p:nvSpPr>
        <p:spPr>
          <a:xfrm>
            <a:off x="10048399" y="3891558"/>
            <a:ext cx="2233493"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Information stored in databases, such as customer records, transaction logs, and user activity data, can be leveraged as digital evidence.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294102" y="494586"/>
            <a:ext cx="8042196" cy="1124188"/>
          </a:xfrm>
          <a:prstGeom prst="rect">
            <a:avLst/>
          </a:prstGeom>
          <a:noFill/>
          <a:ln/>
        </p:spPr>
        <p:txBody>
          <a:bodyPr wrap="square" rtlCol="0" anchor="t"/>
          <a:lstStyle/>
          <a:p>
            <a:pPr marL="0" indent="0">
              <a:lnSpc>
                <a:spcPts val="4426"/>
              </a:lnSpc>
              <a:buNone/>
            </a:pPr>
            <a:r>
              <a:rPr lang="en-US" sz="3541" b="1" kern="0" spc="-28" dirty="0">
                <a:solidFill>
                  <a:srgbClr val="000000"/>
                </a:solidFill>
                <a:latin typeface="adonis-web" pitchFamily="34" charset="0"/>
                <a:ea typeface="adonis-web" pitchFamily="34" charset="-122"/>
                <a:cs typeface="adonis-web" pitchFamily="34" charset="-120"/>
              </a:rPr>
              <a:t>Collecting and Preserving Digital Evidence</a:t>
            </a:r>
            <a:endParaRPr lang="en-US" sz="3541" dirty="0"/>
          </a:p>
        </p:txBody>
      </p:sp>
      <p:pic>
        <p:nvPicPr>
          <p:cNvPr id="5" name="Image 1" descr="preencoded.png"/>
          <p:cNvPicPr>
            <a:picLocks noChangeAspect="1"/>
          </p:cNvPicPr>
          <p:nvPr/>
        </p:nvPicPr>
        <p:blipFill>
          <a:blip r:embed="rId4"/>
          <a:stretch>
            <a:fillRect/>
          </a:stretch>
        </p:blipFill>
        <p:spPr>
          <a:xfrm>
            <a:off x="3294102" y="1978462"/>
            <a:ext cx="899398" cy="1439108"/>
          </a:xfrm>
          <a:prstGeom prst="rect">
            <a:avLst/>
          </a:prstGeom>
        </p:spPr>
      </p:pic>
      <p:sp>
        <p:nvSpPr>
          <p:cNvPr id="6" name="Text 2"/>
          <p:cNvSpPr/>
          <p:nvPr/>
        </p:nvSpPr>
        <p:spPr>
          <a:xfrm>
            <a:off x="4463296" y="2158246"/>
            <a:ext cx="2248614" cy="281107"/>
          </a:xfrm>
          <a:prstGeom prst="rect">
            <a:avLst/>
          </a:prstGeom>
          <a:noFill/>
          <a:ln/>
        </p:spPr>
        <p:txBody>
          <a:bodyPr wrap="none" rtlCol="0" anchor="t"/>
          <a:lstStyle/>
          <a:p>
            <a:pPr marL="0" indent="0" algn="l">
              <a:lnSpc>
                <a:spcPts val="2213"/>
              </a:lnSpc>
              <a:buNone/>
            </a:pPr>
            <a:r>
              <a:rPr lang="en-US" sz="1771" b="1" kern="0" spc="-28" dirty="0">
                <a:solidFill>
                  <a:srgbClr val="272525"/>
                </a:solidFill>
                <a:latin typeface="adonis-web" pitchFamily="34" charset="0"/>
                <a:ea typeface="adonis-web" pitchFamily="34" charset="-122"/>
                <a:cs typeface="adonis-web" pitchFamily="34" charset="-120"/>
              </a:rPr>
              <a:t>Identify Data Sources</a:t>
            </a:r>
            <a:endParaRPr lang="en-US" sz="1771" dirty="0"/>
          </a:p>
        </p:txBody>
      </p:sp>
      <p:sp>
        <p:nvSpPr>
          <p:cNvPr id="7" name="Text 3"/>
          <p:cNvSpPr/>
          <p:nvPr/>
        </p:nvSpPr>
        <p:spPr>
          <a:xfrm>
            <a:off x="4463296" y="2547223"/>
            <a:ext cx="6873002" cy="575548"/>
          </a:xfrm>
          <a:prstGeom prst="rect">
            <a:avLst/>
          </a:prstGeom>
          <a:noFill/>
          <a:ln/>
        </p:spPr>
        <p:txBody>
          <a:bodyPr wrap="square" rtlCol="0" anchor="t"/>
          <a:lstStyle/>
          <a:p>
            <a:pPr marL="0" indent="0" algn="l">
              <a:lnSpc>
                <a:spcPts val="2266"/>
              </a:lnSpc>
              <a:buNone/>
            </a:pPr>
            <a:r>
              <a:rPr lang="en-US" sz="1416" kern="0" spc="-28" dirty="0">
                <a:solidFill>
                  <a:srgbClr val="272525"/>
                </a:solidFill>
                <a:latin typeface="Source Sans Pro" pitchFamily="34" charset="0"/>
                <a:ea typeface="Source Sans Pro" pitchFamily="34" charset="-122"/>
                <a:cs typeface="Source Sans Pro" pitchFamily="34" charset="-120"/>
              </a:rPr>
              <a:t>Determine the types of digital devices, networks, and systems involved in the case, such as computers, smartphones, cloud storage, and social media.</a:t>
            </a:r>
            <a:endParaRPr lang="en-US" sz="1416" dirty="0"/>
          </a:p>
        </p:txBody>
      </p:sp>
      <p:pic>
        <p:nvPicPr>
          <p:cNvPr id="8" name="Image 2" descr="preencoded.png"/>
          <p:cNvPicPr>
            <a:picLocks noChangeAspect="1"/>
          </p:cNvPicPr>
          <p:nvPr/>
        </p:nvPicPr>
        <p:blipFill>
          <a:blip r:embed="rId5"/>
          <a:stretch>
            <a:fillRect/>
          </a:stretch>
        </p:blipFill>
        <p:spPr>
          <a:xfrm>
            <a:off x="3294102" y="3417570"/>
            <a:ext cx="899398" cy="1439108"/>
          </a:xfrm>
          <a:prstGeom prst="rect">
            <a:avLst/>
          </a:prstGeom>
        </p:spPr>
      </p:pic>
      <p:sp>
        <p:nvSpPr>
          <p:cNvPr id="9" name="Text 4"/>
          <p:cNvSpPr/>
          <p:nvPr/>
        </p:nvSpPr>
        <p:spPr>
          <a:xfrm>
            <a:off x="4463296" y="3597354"/>
            <a:ext cx="2248614" cy="281107"/>
          </a:xfrm>
          <a:prstGeom prst="rect">
            <a:avLst/>
          </a:prstGeom>
          <a:noFill/>
          <a:ln/>
        </p:spPr>
        <p:txBody>
          <a:bodyPr wrap="none" rtlCol="0" anchor="t"/>
          <a:lstStyle/>
          <a:p>
            <a:pPr marL="0" indent="0" algn="l">
              <a:lnSpc>
                <a:spcPts val="2213"/>
              </a:lnSpc>
              <a:buNone/>
            </a:pPr>
            <a:r>
              <a:rPr lang="en-US" sz="1771" b="1" kern="0" spc="-28" dirty="0">
                <a:solidFill>
                  <a:srgbClr val="272525"/>
                </a:solidFill>
                <a:latin typeface="adonis-web" pitchFamily="34" charset="0"/>
                <a:ea typeface="adonis-web" pitchFamily="34" charset="-122"/>
                <a:cs typeface="adonis-web" pitchFamily="34" charset="-120"/>
              </a:rPr>
              <a:t>Secure the Scene</a:t>
            </a:r>
            <a:endParaRPr lang="en-US" sz="1771" dirty="0"/>
          </a:p>
        </p:txBody>
      </p:sp>
      <p:sp>
        <p:nvSpPr>
          <p:cNvPr id="10" name="Text 5"/>
          <p:cNvSpPr/>
          <p:nvPr/>
        </p:nvSpPr>
        <p:spPr>
          <a:xfrm>
            <a:off x="4463296" y="3986332"/>
            <a:ext cx="6873002" cy="575548"/>
          </a:xfrm>
          <a:prstGeom prst="rect">
            <a:avLst/>
          </a:prstGeom>
          <a:noFill/>
          <a:ln/>
        </p:spPr>
        <p:txBody>
          <a:bodyPr wrap="square" rtlCol="0" anchor="t"/>
          <a:lstStyle/>
          <a:p>
            <a:pPr marL="0" indent="0" algn="l">
              <a:lnSpc>
                <a:spcPts val="2266"/>
              </a:lnSpc>
              <a:buNone/>
            </a:pPr>
            <a:r>
              <a:rPr lang="en-US" sz="1416" kern="0" spc="-28" dirty="0">
                <a:solidFill>
                  <a:srgbClr val="272525"/>
                </a:solidFill>
                <a:latin typeface="Source Sans Pro" pitchFamily="34" charset="0"/>
                <a:ea typeface="Source Sans Pro" pitchFamily="34" charset="-122"/>
                <a:cs typeface="Source Sans Pro" pitchFamily="34" charset="-120"/>
              </a:rPr>
              <a:t>Ensure the integrity of the digital evidence by isolating, powering off, and preventing further access to the devices and systems.</a:t>
            </a:r>
            <a:endParaRPr lang="en-US" sz="1416" dirty="0"/>
          </a:p>
        </p:txBody>
      </p:sp>
      <p:pic>
        <p:nvPicPr>
          <p:cNvPr id="11" name="Image 3" descr="preencoded.png"/>
          <p:cNvPicPr>
            <a:picLocks noChangeAspect="1"/>
          </p:cNvPicPr>
          <p:nvPr/>
        </p:nvPicPr>
        <p:blipFill>
          <a:blip r:embed="rId6"/>
          <a:stretch>
            <a:fillRect/>
          </a:stretch>
        </p:blipFill>
        <p:spPr>
          <a:xfrm>
            <a:off x="3294102" y="4856678"/>
            <a:ext cx="899398" cy="1439108"/>
          </a:xfrm>
          <a:prstGeom prst="rect">
            <a:avLst/>
          </a:prstGeom>
        </p:spPr>
      </p:pic>
      <p:sp>
        <p:nvSpPr>
          <p:cNvPr id="12" name="Text 6"/>
          <p:cNvSpPr/>
          <p:nvPr/>
        </p:nvSpPr>
        <p:spPr>
          <a:xfrm>
            <a:off x="4463296" y="5036463"/>
            <a:ext cx="2248614" cy="281107"/>
          </a:xfrm>
          <a:prstGeom prst="rect">
            <a:avLst/>
          </a:prstGeom>
          <a:noFill/>
          <a:ln/>
        </p:spPr>
        <p:txBody>
          <a:bodyPr wrap="none" rtlCol="0" anchor="t"/>
          <a:lstStyle/>
          <a:p>
            <a:pPr marL="0" indent="0" algn="l">
              <a:lnSpc>
                <a:spcPts val="2213"/>
              </a:lnSpc>
              <a:buNone/>
            </a:pPr>
            <a:r>
              <a:rPr lang="en-US" sz="1771" b="1" kern="0" spc="-28" dirty="0">
                <a:solidFill>
                  <a:srgbClr val="272525"/>
                </a:solidFill>
                <a:latin typeface="adonis-web" pitchFamily="34" charset="0"/>
                <a:ea typeface="adonis-web" pitchFamily="34" charset="-122"/>
                <a:cs typeface="adonis-web" pitchFamily="34" charset="-120"/>
              </a:rPr>
              <a:t>Forensic Imaging</a:t>
            </a:r>
            <a:endParaRPr lang="en-US" sz="1771" dirty="0"/>
          </a:p>
        </p:txBody>
      </p:sp>
      <p:sp>
        <p:nvSpPr>
          <p:cNvPr id="13" name="Text 7"/>
          <p:cNvSpPr/>
          <p:nvPr/>
        </p:nvSpPr>
        <p:spPr>
          <a:xfrm>
            <a:off x="4463296" y="5425440"/>
            <a:ext cx="6873002" cy="575548"/>
          </a:xfrm>
          <a:prstGeom prst="rect">
            <a:avLst/>
          </a:prstGeom>
          <a:noFill/>
          <a:ln/>
        </p:spPr>
        <p:txBody>
          <a:bodyPr wrap="square" rtlCol="0" anchor="t"/>
          <a:lstStyle/>
          <a:p>
            <a:pPr marL="0" indent="0" algn="l">
              <a:lnSpc>
                <a:spcPts val="2266"/>
              </a:lnSpc>
              <a:buNone/>
            </a:pPr>
            <a:r>
              <a:rPr lang="en-US" sz="1416" kern="0" spc="-28" dirty="0">
                <a:solidFill>
                  <a:srgbClr val="272525"/>
                </a:solidFill>
                <a:latin typeface="Source Sans Pro" pitchFamily="34" charset="0"/>
                <a:ea typeface="Source Sans Pro" pitchFamily="34" charset="-122"/>
                <a:cs typeface="Source Sans Pro" pitchFamily="34" charset="-120"/>
              </a:rPr>
              <a:t>Create a bit-by-bit copy of the digital media using specialized forensic tools to preserve the original evidence in its original state.</a:t>
            </a:r>
            <a:endParaRPr lang="en-US" sz="1416" dirty="0"/>
          </a:p>
        </p:txBody>
      </p:sp>
      <p:pic>
        <p:nvPicPr>
          <p:cNvPr id="14" name="Image 4" descr="preencoded.png"/>
          <p:cNvPicPr>
            <a:picLocks noChangeAspect="1"/>
          </p:cNvPicPr>
          <p:nvPr/>
        </p:nvPicPr>
        <p:blipFill>
          <a:blip r:embed="rId7"/>
          <a:stretch>
            <a:fillRect/>
          </a:stretch>
        </p:blipFill>
        <p:spPr>
          <a:xfrm>
            <a:off x="3294102" y="6295787"/>
            <a:ext cx="899398" cy="1439108"/>
          </a:xfrm>
          <a:prstGeom prst="rect">
            <a:avLst/>
          </a:prstGeom>
        </p:spPr>
      </p:pic>
      <p:sp>
        <p:nvSpPr>
          <p:cNvPr id="15" name="Text 8"/>
          <p:cNvSpPr/>
          <p:nvPr/>
        </p:nvSpPr>
        <p:spPr>
          <a:xfrm>
            <a:off x="4463296" y="6475571"/>
            <a:ext cx="2248614" cy="281107"/>
          </a:xfrm>
          <a:prstGeom prst="rect">
            <a:avLst/>
          </a:prstGeom>
          <a:noFill/>
          <a:ln/>
        </p:spPr>
        <p:txBody>
          <a:bodyPr wrap="none" rtlCol="0" anchor="t"/>
          <a:lstStyle/>
          <a:p>
            <a:pPr marL="0" indent="0" algn="l">
              <a:lnSpc>
                <a:spcPts val="2213"/>
              </a:lnSpc>
              <a:buNone/>
            </a:pPr>
            <a:r>
              <a:rPr lang="en-US" sz="1771" b="1" kern="0" spc="-28" dirty="0">
                <a:solidFill>
                  <a:srgbClr val="272525"/>
                </a:solidFill>
                <a:latin typeface="adonis-web" pitchFamily="34" charset="0"/>
                <a:ea typeface="adonis-web" pitchFamily="34" charset="-122"/>
                <a:cs typeface="adonis-web" pitchFamily="34" charset="-120"/>
              </a:rPr>
              <a:t>Chain of Custody</a:t>
            </a:r>
            <a:endParaRPr lang="en-US" sz="1771" dirty="0"/>
          </a:p>
        </p:txBody>
      </p:sp>
      <p:sp>
        <p:nvSpPr>
          <p:cNvPr id="16" name="Text 9"/>
          <p:cNvSpPr/>
          <p:nvPr/>
        </p:nvSpPr>
        <p:spPr>
          <a:xfrm>
            <a:off x="4463296" y="6864548"/>
            <a:ext cx="6873002" cy="575548"/>
          </a:xfrm>
          <a:prstGeom prst="rect">
            <a:avLst/>
          </a:prstGeom>
          <a:noFill/>
          <a:ln/>
        </p:spPr>
        <p:txBody>
          <a:bodyPr wrap="square" rtlCol="0" anchor="t"/>
          <a:lstStyle/>
          <a:p>
            <a:pPr marL="0" indent="0" algn="l">
              <a:lnSpc>
                <a:spcPts val="2266"/>
              </a:lnSpc>
              <a:buNone/>
            </a:pPr>
            <a:r>
              <a:rPr lang="en-US" sz="1416" kern="0" spc="-28" dirty="0">
                <a:solidFill>
                  <a:srgbClr val="272525"/>
                </a:solidFill>
                <a:latin typeface="Source Sans Pro" pitchFamily="34" charset="0"/>
                <a:ea typeface="Source Sans Pro" pitchFamily="34" charset="-122"/>
                <a:cs typeface="Source Sans Pro" pitchFamily="34" charset="-120"/>
              </a:rPr>
              <a:t>Carefully document the collection, handling, and storage of the digital evidence to maintain its admissibility in legal proceedings.</a:t>
            </a:r>
            <a:endParaRPr lang="en-US" sz="141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672"/>
          </a:xfrm>
          <a:prstGeom prst="rect">
            <a:avLst/>
          </a:prstGeom>
          <a:solidFill>
            <a:srgbClr val="FFFFFF">
              <a:alpha val="75000"/>
            </a:srgbClr>
          </a:solidFill>
          <a:ln/>
        </p:spPr>
      </p:sp>
      <p:sp>
        <p:nvSpPr>
          <p:cNvPr id="4" name="Text 1"/>
          <p:cNvSpPr/>
          <p:nvPr/>
        </p:nvSpPr>
        <p:spPr>
          <a:xfrm>
            <a:off x="2837617" y="550783"/>
            <a:ext cx="5669042" cy="625912"/>
          </a:xfrm>
          <a:prstGeom prst="rect">
            <a:avLst/>
          </a:prstGeom>
          <a:noFill/>
          <a:ln/>
        </p:spPr>
        <p:txBody>
          <a:bodyPr wrap="none" rtlCol="0" anchor="t"/>
          <a:lstStyle/>
          <a:p>
            <a:pPr marL="0" indent="0">
              <a:lnSpc>
                <a:spcPts val="4929"/>
              </a:lnSpc>
              <a:buNone/>
            </a:pPr>
            <a:r>
              <a:rPr lang="en-US" sz="3943" b="1" kern="0" spc="-32" dirty="0">
                <a:solidFill>
                  <a:srgbClr val="000000"/>
                </a:solidFill>
                <a:latin typeface="adonis-web" pitchFamily="34" charset="0"/>
                <a:ea typeface="adonis-web" pitchFamily="34" charset="-122"/>
                <a:cs typeface="adonis-web" pitchFamily="34" charset="-120"/>
              </a:rPr>
              <a:t>Analyzing Digital Evidence</a:t>
            </a:r>
            <a:endParaRPr lang="en-US" sz="3943" dirty="0"/>
          </a:p>
        </p:txBody>
      </p:sp>
      <p:sp>
        <p:nvSpPr>
          <p:cNvPr id="5" name="Shape 2"/>
          <p:cNvSpPr/>
          <p:nvPr/>
        </p:nvSpPr>
        <p:spPr>
          <a:xfrm>
            <a:off x="2837617" y="1577221"/>
            <a:ext cx="1119307" cy="1153954"/>
          </a:xfrm>
          <a:prstGeom prst="roundRect">
            <a:avLst>
              <a:gd name="adj" fmla="val 8053"/>
            </a:avLst>
          </a:prstGeom>
          <a:solidFill>
            <a:srgbClr val="F0D4F7"/>
          </a:solidFill>
          <a:ln w="7620">
            <a:solidFill>
              <a:srgbClr val="D6BADD"/>
            </a:solidFill>
            <a:prstDash val="solid"/>
          </a:ln>
        </p:spPr>
      </p:sp>
      <p:sp>
        <p:nvSpPr>
          <p:cNvPr id="6" name="Text 3"/>
          <p:cNvSpPr/>
          <p:nvPr/>
        </p:nvSpPr>
        <p:spPr>
          <a:xfrm>
            <a:off x="3045500" y="1953935"/>
            <a:ext cx="138470" cy="400526"/>
          </a:xfrm>
          <a:prstGeom prst="rect">
            <a:avLst/>
          </a:prstGeom>
          <a:noFill/>
          <a:ln/>
        </p:spPr>
        <p:txBody>
          <a:bodyPr wrap="none" rtlCol="0" anchor="t"/>
          <a:lstStyle/>
          <a:p>
            <a:pPr marL="0" indent="0" algn="ctr">
              <a:lnSpc>
                <a:spcPts val="3155"/>
              </a:lnSpc>
              <a:buNone/>
            </a:pPr>
            <a:r>
              <a:rPr lang="en-US" sz="1972" b="1" kern="0" spc="-32" dirty="0">
                <a:solidFill>
                  <a:srgbClr val="272525"/>
                </a:solidFill>
                <a:latin typeface="adonis-web" pitchFamily="34" charset="0"/>
                <a:ea typeface="adonis-web" pitchFamily="34" charset="-122"/>
                <a:cs typeface="adonis-web" pitchFamily="34" charset="-120"/>
              </a:rPr>
              <a:t>1</a:t>
            </a:r>
            <a:endParaRPr lang="en-US" sz="1972" dirty="0"/>
          </a:p>
        </p:txBody>
      </p:sp>
      <p:sp>
        <p:nvSpPr>
          <p:cNvPr id="7" name="Text 4"/>
          <p:cNvSpPr/>
          <p:nvPr/>
        </p:nvSpPr>
        <p:spPr>
          <a:xfrm>
            <a:off x="4157186" y="1777484"/>
            <a:ext cx="2503884" cy="312896"/>
          </a:xfrm>
          <a:prstGeom prst="rect">
            <a:avLst/>
          </a:prstGeom>
          <a:noFill/>
          <a:ln/>
        </p:spPr>
        <p:txBody>
          <a:bodyPr wrap="none" rtlCol="0" anchor="t"/>
          <a:lstStyle/>
          <a:p>
            <a:pPr marL="0" indent="0" algn="l">
              <a:lnSpc>
                <a:spcPts val="2464"/>
              </a:lnSpc>
              <a:buNone/>
            </a:pPr>
            <a:r>
              <a:rPr lang="en-US" sz="1972" b="1" kern="0" spc="-32" dirty="0">
                <a:solidFill>
                  <a:srgbClr val="272525"/>
                </a:solidFill>
                <a:latin typeface="adonis-web" pitchFamily="34" charset="0"/>
                <a:ea typeface="adonis-web" pitchFamily="34" charset="-122"/>
                <a:cs typeface="adonis-web" pitchFamily="34" charset="-120"/>
              </a:rPr>
              <a:t>Identification</a:t>
            </a:r>
            <a:endParaRPr lang="en-US" sz="1972" dirty="0"/>
          </a:p>
        </p:txBody>
      </p:sp>
      <p:sp>
        <p:nvSpPr>
          <p:cNvPr id="8" name="Text 5"/>
          <p:cNvSpPr/>
          <p:nvPr/>
        </p:nvSpPr>
        <p:spPr>
          <a:xfrm>
            <a:off x="4157186" y="2210514"/>
            <a:ext cx="3457337"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Source Sans Pro" pitchFamily="34" charset="0"/>
                <a:ea typeface="Source Sans Pro" pitchFamily="34" charset="-122"/>
                <a:cs typeface="Source Sans Pro" pitchFamily="34" charset="-120"/>
              </a:rPr>
              <a:t>Locating and collecting relevant digital data</a:t>
            </a:r>
            <a:endParaRPr lang="en-US" sz="1577" dirty="0"/>
          </a:p>
        </p:txBody>
      </p:sp>
      <p:sp>
        <p:nvSpPr>
          <p:cNvPr id="9" name="Shape 6"/>
          <p:cNvSpPr/>
          <p:nvPr/>
        </p:nvSpPr>
        <p:spPr>
          <a:xfrm>
            <a:off x="4057055" y="2708791"/>
            <a:ext cx="7635597" cy="20003"/>
          </a:xfrm>
          <a:prstGeom prst="roundRect">
            <a:avLst>
              <a:gd name="adj" fmla="val 450637"/>
            </a:avLst>
          </a:prstGeom>
          <a:solidFill>
            <a:srgbClr val="D6BADD"/>
          </a:solidFill>
          <a:ln/>
        </p:spPr>
      </p:sp>
      <p:sp>
        <p:nvSpPr>
          <p:cNvPr id="10" name="Shape 7"/>
          <p:cNvSpPr/>
          <p:nvPr/>
        </p:nvSpPr>
        <p:spPr>
          <a:xfrm>
            <a:off x="2837617" y="2831306"/>
            <a:ext cx="2238732" cy="1153954"/>
          </a:xfrm>
          <a:prstGeom prst="roundRect">
            <a:avLst>
              <a:gd name="adj" fmla="val 7811"/>
            </a:avLst>
          </a:prstGeom>
          <a:solidFill>
            <a:srgbClr val="F0D4F7"/>
          </a:solidFill>
          <a:ln w="7620">
            <a:solidFill>
              <a:srgbClr val="D6BADD"/>
            </a:solidFill>
            <a:prstDash val="solid"/>
          </a:ln>
        </p:spPr>
      </p:sp>
      <p:sp>
        <p:nvSpPr>
          <p:cNvPr id="11" name="Text 8"/>
          <p:cNvSpPr/>
          <p:nvPr/>
        </p:nvSpPr>
        <p:spPr>
          <a:xfrm>
            <a:off x="3045500" y="3208020"/>
            <a:ext cx="138470" cy="400526"/>
          </a:xfrm>
          <a:prstGeom prst="rect">
            <a:avLst/>
          </a:prstGeom>
          <a:noFill/>
          <a:ln/>
        </p:spPr>
        <p:txBody>
          <a:bodyPr wrap="none" rtlCol="0" anchor="t"/>
          <a:lstStyle/>
          <a:p>
            <a:pPr marL="0" indent="0" algn="ctr">
              <a:lnSpc>
                <a:spcPts val="3155"/>
              </a:lnSpc>
              <a:buNone/>
            </a:pPr>
            <a:r>
              <a:rPr lang="en-US" sz="1972" b="1" kern="0" spc="-32" dirty="0">
                <a:solidFill>
                  <a:srgbClr val="272525"/>
                </a:solidFill>
                <a:latin typeface="adonis-web" pitchFamily="34" charset="0"/>
                <a:ea typeface="adonis-web" pitchFamily="34" charset="-122"/>
                <a:cs typeface="adonis-web" pitchFamily="34" charset="-120"/>
              </a:rPr>
              <a:t>2</a:t>
            </a:r>
            <a:endParaRPr lang="en-US" sz="1972" dirty="0"/>
          </a:p>
        </p:txBody>
      </p:sp>
      <p:sp>
        <p:nvSpPr>
          <p:cNvPr id="12" name="Text 9"/>
          <p:cNvSpPr/>
          <p:nvPr/>
        </p:nvSpPr>
        <p:spPr>
          <a:xfrm>
            <a:off x="5276612" y="3031569"/>
            <a:ext cx="2503884" cy="312896"/>
          </a:xfrm>
          <a:prstGeom prst="rect">
            <a:avLst/>
          </a:prstGeom>
          <a:noFill/>
          <a:ln/>
        </p:spPr>
        <p:txBody>
          <a:bodyPr wrap="none" rtlCol="0" anchor="t"/>
          <a:lstStyle/>
          <a:p>
            <a:pPr marL="0" indent="0" algn="l">
              <a:lnSpc>
                <a:spcPts val="2464"/>
              </a:lnSpc>
              <a:buNone/>
            </a:pPr>
            <a:r>
              <a:rPr lang="en-US" sz="1972" b="1" kern="0" spc="-32" dirty="0">
                <a:solidFill>
                  <a:srgbClr val="272525"/>
                </a:solidFill>
                <a:latin typeface="adonis-web" pitchFamily="34" charset="0"/>
                <a:ea typeface="adonis-web" pitchFamily="34" charset="-122"/>
                <a:cs typeface="adonis-web" pitchFamily="34" charset="-120"/>
              </a:rPr>
              <a:t>Preservation</a:t>
            </a:r>
            <a:endParaRPr lang="en-US" sz="1972" dirty="0"/>
          </a:p>
        </p:txBody>
      </p:sp>
      <p:sp>
        <p:nvSpPr>
          <p:cNvPr id="13" name="Text 10"/>
          <p:cNvSpPr/>
          <p:nvPr/>
        </p:nvSpPr>
        <p:spPr>
          <a:xfrm>
            <a:off x="5276612" y="3464600"/>
            <a:ext cx="3187779"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Source Sans Pro" pitchFamily="34" charset="0"/>
                <a:ea typeface="Source Sans Pro" pitchFamily="34" charset="-122"/>
                <a:cs typeface="Source Sans Pro" pitchFamily="34" charset="-120"/>
              </a:rPr>
              <a:t>Ensuring the integrity of digital evidence</a:t>
            </a:r>
            <a:endParaRPr lang="en-US" sz="1577" dirty="0"/>
          </a:p>
        </p:txBody>
      </p:sp>
      <p:sp>
        <p:nvSpPr>
          <p:cNvPr id="14" name="Shape 11"/>
          <p:cNvSpPr/>
          <p:nvPr/>
        </p:nvSpPr>
        <p:spPr>
          <a:xfrm>
            <a:off x="5176480" y="3962876"/>
            <a:ext cx="6516172" cy="20003"/>
          </a:xfrm>
          <a:prstGeom prst="roundRect">
            <a:avLst>
              <a:gd name="adj" fmla="val 450637"/>
            </a:avLst>
          </a:prstGeom>
          <a:solidFill>
            <a:srgbClr val="D6BADD"/>
          </a:solidFill>
          <a:ln/>
        </p:spPr>
      </p:sp>
      <p:sp>
        <p:nvSpPr>
          <p:cNvPr id="15" name="Shape 12"/>
          <p:cNvSpPr/>
          <p:nvPr/>
        </p:nvSpPr>
        <p:spPr>
          <a:xfrm>
            <a:off x="2837617" y="4085392"/>
            <a:ext cx="3358158" cy="1153954"/>
          </a:xfrm>
          <a:prstGeom prst="roundRect">
            <a:avLst>
              <a:gd name="adj" fmla="val 7811"/>
            </a:avLst>
          </a:prstGeom>
          <a:solidFill>
            <a:srgbClr val="F0D4F7"/>
          </a:solidFill>
          <a:ln w="7620">
            <a:solidFill>
              <a:srgbClr val="D6BADD"/>
            </a:solidFill>
            <a:prstDash val="solid"/>
          </a:ln>
        </p:spPr>
      </p:sp>
      <p:sp>
        <p:nvSpPr>
          <p:cNvPr id="16" name="Text 13"/>
          <p:cNvSpPr/>
          <p:nvPr/>
        </p:nvSpPr>
        <p:spPr>
          <a:xfrm>
            <a:off x="3045500" y="4462105"/>
            <a:ext cx="138470" cy="400526"/>
          </a:xfrm>
          <a:prstGeom prst="rect">
            <a:avLst/>
          </a:prstGeom>
          <a:noFill/>
          <a:ln/>
        </p:spPr>
        <p:txBody>
          <a:bodyPr wrap="none" rtlCol="0" anchor="t"/>
          <a:lstStyle/>
          <a:p>
            <a:pPr marL="0" indent="0" algn="ctr">
              <a:lnSpc>
                <a:spcPts val="3155"/>
              </a:lnSpc>
              <a:buNone/>
            </a:pPr>
            <a:r>
              <a:rPr lang="en-US" sz="1972" b="1" kern="0" spc="-32" dirty="0">
                <a:solidFill>
                  <a:srgbClr val="272525"/>
                </a:solidFill>
                <a:latin typeface="adonis-web" pitchFamily="34" charset="0"/>
                <a:ea typeface="adonis-web" pitchFamily="34" charset="-122"/>
                <a:cs typeface="adonis-web" pitchFamily="34" charset="-120"/>
              </a:rPr>
              <a:t>3</a:t>
            </a:r>
            <a:endParaRPr lang="en-US" sz="1972" dirty="0"/>
          </a:p>
        </p:txBody>
      </p:sp>
      <p:sp>
        <p:nvSpPr>
          <p:cNvPr id="17" name="Text 14"/>
          <p:cNvSpPr/>
          <p:nvPr/>
        </p:nvSpPr>
        <p:spPr>
          <a:xfrm>
            <a:off x="6396037" y="4285655"/>
            <a:ext cx="2503884" cy="312896"/>
          </a:xfrm>
          <a:prstGeom prst="rect">
            <a:avLst/>
          </a:prstGeom>
          <a:noFill/>
          <a:ln/>
        </p:spPr>
        <p:txBody>
          <a:bodyPr wrap="none" rtlCol="0" anchor="t"/>
          <a:lstStyle/>
          <a:p>
            <a:pPr marL="0" indent="0" algn="l">
              <a:lnSpc>
                <a:spcPts val="2464"/>
              </a:lnSpc>
              <a:buNone/>
            </a:pPr>
            <a:r>
              <a:rPr lang="en-US" sz="1972" b="1" kern="0" spc="-32" dirty="0">
                <a:solidFill>
                  <a:srgbClr val="272525"/>
                </a:solidFill>
                <a:latin typeface="adonis-web" pitchFamily="34" charset="0"/>
                <a:ea typeface="adonis-web" pitchFamily="34" charset="-122"/>
                <a:cs typeface="adonis-web" pitchFamily="34" charset="-120"/>
              </a:rPr>
              <a:t>Extraction</a:t>
            </a:r>
            <a:endParaRPr lang="en-US" sz="1972" dirty="0"/>
          </a:p>
        </p:txBody>
      </p:sp>
      <p:sp>
        <p:nvSpPr>
          <p:cNvPr id="18" name="Text 15"/>
          <p:cNvSpPr/>
          <p:nvPr/>
        </p:nvSpPr>
        <p:spPr>
          <a:xfrm>
            <a:off x="6396037" y="4718685"/>
            <a:ext cx="3421380"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Source Sans Pro" pitchFamily="34" charset="0"/>
                <a:ea typeface="Source Sans Pro" pitchFamily="34" charset="-122"/>
                <a:cs typeface="Source Sans Pro" pitchFamily="34" charset="-120"/>
              </a:rPr>
              <a:t>Retrieving data from various digital sources</a:t>
            </a:r>
            <a:endParaRPr lang="en-US" sz="1577" dirty="0"/>
          </a:p>
        </p:txBody>
      </p:sp>
      <p:sp>
        <p:nvSpPr>
          <p:cNvPr id="19" name="Shape 16"/>
          <p:cNvSpPr/>
          <p:nvPr/>
        </p:nvSpPr>
        <p:spPr>
          <a:xfrm>
            <a:off x="6295906" y="5216962"/>
            <a:ext cx="5396746" cy="20003"/>
          </a:xfrm>
          <a:prstGeom prst="roundRect">
            <a:avLst>
              <a:gd name="adj" fmla="val 450637"/>
            </a:avLst>
          </a:prstGeom>
          <a:solidFill>
            <a:srgbClr val="D6BADD"/>
          </a:solidFill>
          <a:ln/>
        </p:spPr>
      </p:sp>
      <p:sp>
        <p:nvSpPr>
          <p:cNvPr id="20" name="Shape 17"/>
          <p:cNvSpPr/>
          <p:nvPr/>
        </p:nvSpPr>
        <p:spPr>
          <a:xfrm>
            <a:off x="2837617" y="5339477"/>
            <a:ext cx="4477583" cy="1153954"/>
          </a:xfrm>
          <a:prstGeom prst="roundRect">
            <a:avLst>
              <a:gd name="adj" fmla="val 7811"/>
            </a:avLst>
          </a:prstGeom>
          <a:solidFill>
            <a:srgbClr val="F0D4F7"/>
          </a:solidFill>
          <a:ln w="7620">
            <a:solidFill>
              <a:srgbClr val="D6BADD"/>
            </a:solidFill>
            <a:prstDash val="solid"/>
          </a:ln>
        </p:spPr>
      </p:sp>
      <p:sp>
        <p:nvSpPr>
          <p:cNvPr id="21" name="Text 18"/>
          <p:cNvSpPr/>
          <p:nvPr/>
        </p:nvSpPr>
        <p:spPr>
          <a:xfrm>
            <a:off x="3045500" y="5716191"/>
            <a:ext cx="138470" cy="400526"/>
          </a:xfrm>
          <a:prstGeom prst="rect">
            <a:avLst/>
          </a:prstGeom>
          <a:noFill/>
          <a:ln/>
        </p:spPr>
        <p:txBody>
          <a:bodyPr wrap="none" rtlCol="0" anchor="t"/>
          <a:lstStyle/>
          <a:p>
            <a:pPr marL="0" indent="0" algn="ctr">
              <a:lnSpc>
                <a:spcPts val="3155"/>
              </a:lnSpc>
              <a:buNone/>
            </a:pPr>
            <a:r>
              <a:rPr lang="en-US" sz="1972" b="1" kern="0" spc="-32" dirty="0">
                <a:solidFill>
                  <a:srgbClr val="272525"/>
                </a:solidFill>
                <a:latin typeface="adonis-web" pitchFamily="34" charset="0"/>
                <a:ea typeface="adonis-web" pitchFamily="34" charset="-122"/>
                <a:cs typeface="adonis-web" pitchFamily="34" charset="-120"/>
              </a:rPr>
              <a:t>4</a:t>
            </a:r>
            <a:endParaRPr lang="en-US" sz="1972" dirty="0"/>
          </a:p>
        </p:txBody>
      </p:sp>
      <p:sp>
        <p:nvSpPr>
          <p:cNvPr id="22" name="Text 19"/>
          <p:cNvSpPr/>
          <p:nvPr/>
        </p:nvSpPr>
        <p:spPr>
          <a:xfrm>
            <a:off x="7515463" y="5539740"/>
            <a:ext cx="2503884" cy="312896"/>
          </a:xfrm>
          <a:prstGeom prst="rect">
            <a:avLst/>
          </a:prstGeom>
          <a:noFill/>
          <a:ln/>
        </p:spPr>
        <p:txBody>
          <a:bodyPr wrap="none" rtlCol="0" anchor="t"/>
          <a:lstStyle/>
          <a:p>
            <a:pPr marL="0" indent="0" algn="l">
              <a:lnSpc>
                <a:spcPts val="2464"/>
              </a:lnSpc>
              <a:buNone/>
            </a:pPr>
            <a:r>
              <a:rPr lang="en-US" sz="1972" b="1" kern="0" spc="-32" dirty="0">
                <a:solidFill>
                  <a:srgbClr val="272525"/>
                </a:solidFill>
                <a:latin typeface="adonis-web" pitchFamily="34" charset="0"/>
                <a:ea typeface="adonis-web" pitchFamily="34" charset="-122"/>
                <a:cs typeface="adonis-web" pitchFamily="34" charset="-120"/>
              </a:rPr>
              <a:t>Examination</a:t>
            </a:r>
            <a:endParaRPr lang="en-US" sz="1972" dirty="0"/>
          </a:p>
        </p:txBody>
      </p:sp>
      <p:sp>
        <p:nvSpPr>
          <p:cNvPr id="23" name="Text 20"/>
          <p:cNvSpPr/>
          <p:nvPr/>
        </p:nvSpPr>
        <p:spPr>
          <a:xfrm>
            <a:off x="7515463" y="5972770"/>
            <a:ext cx="3372683" cy="320397"/>
          </a:xfrm>
          <a:prstGeom prst="rect">
            <a:avLst/>
          </a:prstGeom>
          <a:noFill/>
          <a:ln/>
        </p:spPr>
        <p:txBody>
          <a:bodyPr wrap="none" rtlCol="0" anchor="t"/>
          <a:lstStyle/>
          <a:p>
            <a:pPr marL="0" indent="0" algn="l">
              <a:lnSpc>
                <a:spcPts val="2524"/>
              </a:lnSpc>
              <a:buNone/>
            </a:pPr>
            <a:r>
              <a:rPr lang="en-US" sz="1577" kern="0" spc="-32" dirty="0">
                <a:solidFill>
                  <a:srgbClr val="272525"/>
                </a:solidFill>
                <a:latin typeface="Source Sans Pro" pitchFamily="34" charset="0"/>
                <a:ea typeface="Source Sans Pro" pitchFamily="34" charset="-122"/>
                <a:cs typeface="Source Sans Pro" pitchFamily="34" charset="-120"/>
              </a:rPr>
              <a:t>In-depth analysis of the collected evidence</a:t>
            </a:r>
            <a:endParaRPr lang="en-US" sz="1577" dirty="0"/>
          </a:p>
        </p:txBody>
      </p:sp>
      <p:sp>
        <p:nvSpPr>
          <p:cNvPr id="24" name="Text 21"/>
          <p:cNvSpPr/>
          <p:nvPr/>
        </p:nvSpPr>
        <p:spPr>
          <a:xfrm>
            <a:off x="2837617" y="6718697"/>
            <a:ext cx="8955167" cy="961192"/>
          </a:xfrm>
          <a:prstGeom prst="rect">
            <a:avLst/>
          </a:prstGeom>
          <a:noFill/>
          <a:ln/>
        </p:spPr>
        <p:txBody>
          <a:bodyPr wrap="square" rtlCol="0" anchor="t"/>
          <a:lstStyle/>
          <a:p>
            <a:pPr marL="0" indent="0">
              <a:lnSpc>
                <a:spcPts val="2524"/>
              </a:lnSpc>
              <a:buNone/>
            </a:pPr>
            <a:r>
              <a:rPr lang="en-US" sz="1577" kern="0" spc="-32" dirty="0">
                <a:solidFill>
                  <a:srgbClr val="272525"/>
                </a:solidFill>
                <a:latin typeface="Source Sans Pro" pitchFamily="34" charset="0"/>
                <a:ea typeface="Source Sans Pro" pitchFamily="34" charset="-122"/>
                <a:cs typeface="Source Sans Pro" pitchFamily="34" charset="-120"/>
              </a:rPr>
              <a:t>Analyzing digital evidence is a methodical process that involves identifying, preserving, extracting, and closely examining digital data to uncover valuable information. Each step in this process is crucial, as improper handling can compromise the integrity and admissibility of the evidence in legal proceedings.</a:t>
            </a:r>
            <a:endParaRPr lang="en-US" sz="157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799267"/>
            <a:ext cx="7176135"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Forensic Tools and Techniques</a:t>
            </a:r>
            <a:endParaRPr lang="en-US" sz="4374" dirty="0"/>
          </a:p>
        </p:txBody>
      </p:sp>
      <p:sp>
        <p:nvSpPr>
          <p:cNvPr id="5" name="Text 2"/>
          <p:cNvSpPr/>
          <p:nvPr/>
        </p:nvSpPr>
        <p:spPr>
          <a:xfrm>
            <a:off x="2348389" y="2049066"/>
            <a:ext cx="2076807" cy="694373"/>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Digital Forensic Tools</a:t>
            </a:r>
            <a:endParaRPr lang="en-US" sz="2187" dirty="0"/>
          </a:p>
        </p:txBody>
      </p:sp>
      <p:sp>
        <p:nvSpPr>
          <p:cNvPr id="6" name="Text 3"/>
          <p:cNvSpPr/>
          <p:nvPr/>
        </p:nvSpPr>
        <p:spPr>
          <a:xfrm>
            <a:off x="2348389" y="2965609"/>
            <a:ext cx="207680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Investigators leverage a wide array of specialized software tools to extract, analyze, and preserve digital evidence. These include disk imaging utilities, file recovery tools, password crackers, and network traffic sniffers.</a:t>
            </a:r>
            <a:endParaRPr lang="en-US" sz="1750" dirty="0"/>
          </a:p>
        </p:txBody>
      </p:sp>
      <p:sp>
        <p:nvSpPr>
          <p:cNvPr id="7" name="Text 4"/>
          <p:cNvSpPr/>
          <p:nvPr/>
        </p:nvSpPr>
        <p:spPr>
          <a:xfrm>
            <a:off x="4974788" y="2049066"/>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Forensic Analysis</a:t>
            </a:r>
            <a:endParaRPr lang="en-US" sz="2187" dirty="0"/>
          </a:p>
        </p:txBody>
      </p:sp>
      <p:sp>
        <p:nvSpPr>
          <p:cNvPr id="8" name="Text 5"/>
          <p:cNvSpPr/>
          <p:nvPr/>
        </p:nvSpPr>
        <p:spPr>
          <a:xfrm>
            <a:off x="4974788" y="2618423"/>
            <a:ext cx="2076807"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Careful examination and interpretation of digital artifacts is crucial. Forensic analysts scrutinize file metadata, system logs, internet histories, and other data to uncover patterns and reconstruct events.</a:t>
            </a:r>
            <a:endParaRPr lang="en-US" sz="1750" dirty="0"/>
          </a:p>
        </p:txBody>
      </p:sp>
      <p:sp>
        <p:nvSpPr>
          <p:cNvPr id="9" name="Text 6"/>
          <p:cNvSpPr/>
          <p:nvPr/>
        </p:nvSpPr>
        <p:spPr>
          <a:xfrm>
            <a:off x="7601188" y="2049066"/>
            <a:ext cx="2076807"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Chain of Custody</a:t>
            </a:r>
            <a:endParaRPr lang="en-US" sz="2187" dirty="0"/>
          </a:p>
        </p:txBody>
      </p:sp>
      <p:sp>
        <p:nvSpPr>
          <p:cNvPr id="10" name="Text 7"/>
          <p:cNvSpPr/>
          <p:nvPr/>
        </p:nvSpPr>
        <p:spPr>
          <a:xfrm>
            <a:off x="7601188" y="2618423"/>
            <a:ext cx="2076807"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Maintaining a detailed chain of custody is essential to ensure the integrity of digital evidence. Strict protocols govern the handling, storage, and documentation of seized devices and data throughout the investigation.</a:t>
            </a:r>
            <a:endParaRPr lang="en-US" sz="1750" dirty="0"/>
          </a:p>
        </p:txBody>
      </p:sp>
      <p:sp>
        <p:nvSpPr>
          <p:cNvPr id="11" name="Text 8"/>
          <p:cNvSpPr/>
          <p:nvPr/>
        </p:nvSpPr>
        <p:spPr>
          <a:xfrm>
            <a:off x="10227588" y="2049066"/>
            <a:ext cx="2076807" cy="694373"/>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Emerging Technologies</a:t>
            </a:r>
            <a:endParaRPr lang="en-US" sz="2187" dirty="0"/>
          </a:p>
        </p:txBody>
      </p:sp>
      <p:sp>
        <p:nvSpPr>
          <p:cNvPr id="12" name="Text 9"/>
          <p:cNvSpPr/>
          <p:nvPr/>
        </p:nvSpPr>
        <p:spPr>
          <a:xfrm>
            <a:off x="10227588" y="2965609"/>
            <a:ext cx="2076807" cy="426481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New advancements in areas like machine learning and cloud forensics are revolutionizing digital investigations. Investigators must stay abreast of these evolving tools and techniques to stay ahead of sophisticated cybercriminals.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FFFFFF">
              <a:alpha val="75000"/>
            </a:srgbClr>
          </a:solidFill>
          <a:ln/>
        </p:spPr>
      </p:sp>
      <p:sp>
        <p:nvSpPr>
          <p:cNvPr id="4" name="Text 1"/>
          <p:cNvSpPr/>
          <p:nvPr/>
        </p:nvSpPr>
        <p:spPr>
          <a:xfrm>
            <a:off x="2384941" y="606504"/>
            <a:ext cx="9860518" cy="1378268"/>
          </a:xfrm>
          <a:prstGeom prst="rect">
            <a:avLst/>
          </a:prstGeom>
          <a:noFill/>
          <a:ln/>
        </p:spPr>
        <p:txBody>
          <a:bodyPr wrap="square" rtlCol="0" anchor="t"/>
          <a:lstStyle/>
          <a:p>
            <a:pPr marL="0" indent="0">
              <a:lnSpc>
                <a:spcPts val="5427"/>
              </a:lnSpc>
              <a:buNone/>
            </a:pPr>
            <a:r>
              <a:rPr lang="en-US" sz="4342" b="1" kern="0" spc="-35" dirty="0">
                <a:solidFill>
                  <a:srgbClr val="000000"/>
                </a:solidFill>
                <a:latin typeface="adonis-web" pitchFamily="34" charset="0"/>
                <a:ea typeface="adonis-web" pitchFamily="34" charset="-122"/>
                <a:cs typeface="adonis-web" pitchFamily="34" charset="-120"/>
              </a:rPr>
              <a:t>Legal Considerations in Digital Investigations</a:t>
            </a:r>
            <a:endParaRPr lang="en-US" sz="4342" dirty="0"/>
          </a:p>
        </p:txBody>
      </p:sp>
      <p:sp>
        <p:nvSpPr>
          <p:cNvPr id="5" name="Shape 2"/>
          <p:cNvSpPr/>
          <p:nvPr/>
        </p:nvSpPr>
        <p:spPr>
          <a:xfrm>
            <a:off x="2384941" y="2598182"/>
            <a:ext cx="496253" cy="496253"/>
          </a:xfrm>
          <a:prstGeom prst="roundRect">
            <a:avLst>
              <a:gd name="adj" fmla="val 20001"/>
            </a:avLst>
          </a:prstGeom>
          <a:solidFill>
            <a:srgbClr val="F0D4F7"/>
          </a:solidFill>
          <a:ln w="7620">
            <a:solidFill>
              <a:srgbClr val="D6BADD"/>
            </a:solidFill>
            <a:prstDash val="solid"/>
          </a:ln>
        </p:spPr>
      </p:sp>
      <p:sp>
        <p:nvSpPr>
          <p:cNvPr id="6" name="Text 3"/>
          <p:cNvSpPr/>
          <p:nvPr/>
        </p:nvSpPr>
        <p:spPr>
          <a:xfrm>
            <a:off x="2541151" y="2639497"/>
            <a:ext cx="183833" cy="413504"/>
          </a:xfrm>
          <a:prstGeom prst="rect">
            <a:avLst/>
          </a:prstGeom>
          <a:noFill/>
          <a:ln/>
        </p:spPr>
        <p:txBody>
          <a:bodyPr wrap="none" rtlCol="0" anchor="t"/>
          <a:lstStyle/>
          <a:p>
            <a:pPr marL="0" indent="0" algn="ctr">
              <a:lnSpc>
                <a:spcPts val="3256"/>
              </a:lnSpc>
              <a:buNone/>
            </a:pPr>
            <a:r>
              <a:rPr lang="en-US" sz="2605" b="1" kern="0" spc="-35" dirty="0">
                <a:solidFill>
                  <a:srgbClr val="272525"/>
                </a:solidFill>
                <a:latin typeface="adonis-web" pitchFamily="34" charset="0"/>
                <a:ea typeface="adonis-web" pitchFamily="34" charset="-122"/>
                <a:cs typeface="adonis-web" pitchFamily="34" charset="-120"/>
              </a:rPr>
              <a:t>1</a:t>
            </a:r>
            <a:endParaRPr lang="en-US" sz="2605" dirty="0"/>
          </a:p>
        </p:txBody>
      </p:sp>
      <p:sp>
        <p:nvSpPr>
          <p:cNvPr id="7" name="Text 4"/>
          <p:cNvSpPr/>
          <p:nvPr/>
        </p:nvSpPr>
        <p:spPr>
          <a:xfrm>
            <a:off x="3101697" y="2674025"/>
            <a:ext cx="2757011" cy="344686"/>
          </a:xfrm>
          <a:prstGeom prst="rect">
            <a:avLst/>
          </a:prstGeom>
          <a:noFill/>
          <a:ln/>
        </p:spPr>
        <p:txBody>
          <a:bodyPr wrap="none" rtlCol="0" anchor="t"/>
          <a:lstStyle/>
          <a:p>
            <a:pPr marL="0" indent="0">
              <a:lnSpc>
                <a:spcPts val="2714"/>
              </a:lnSpc>
              <a:buNone/>
            </a:pPr>
            <a:r>
              <a:rPr lang="en-US" sz="2171" b="1" kern="0" spc="-35" dirty="0">
                <a:solidFill>
                  <a:srgbClr val="272525"/>
                </a:solidFill>
                <a:latin typeface="adonis-web" pitchFamily="34" charset="0"/>
                <a:ea typeface="adonis-web" pitchFamily="34" charset="-122"/>
                <a:cs typeface="adonis-web" pitchFamily="34" charset="-120"/>
              </a:rPr>
              <a:t>Chain of Custody</a:t>
            </a:r>
            <a:endParaRPr lang="en-US" sz="2171" dirty="0"/>
          </a:p>
        </p:txBody>
      </p:sp>
      <p:sp>
        <p:nvSpPr>
          <p:cNvPr id="8" name="Text 5"/>
          <p:cNvSpPr/>
          <p:nvPr/>
        </p:nvSpPr>
        <p:spPr>
          <a:xfrm>
            <a:off x="3101697" y="3150989"/>
            <a:ext cx="4103251" cy="1764506"/>
          </a:xfrm>
          <a:prstGeom prst="rect">
            <a:avLst/>
          </a:prstGeom>
          <a:noFill/>
          <a:ln/>
        </p:spPr>
        <p:txBody>
          <a:bodyPr wrap="square" rtlCol="0" anchor="t"/>
          <a:lstStyle/>
          <a:p>
            <a:pPr marL="0" indent="0">
              <a:lnSpc>
                <a:spcPts val="2779"/>
              </a:lnSpc>
              <a:buNone/>
            </a:pPr>
            <a:r>
              <a:rPr lang="en-US" sz="1737" kern="0" spc="-35" dirty="0">
                <a:solidFill>
                  <a:srgbClr val="272525"/>
                </a:solidFill>
                <a:latin typeface="Source Sans Pro" pitchFamily="34" charset="0"/>
                <a:ea typeface="Source Sans Pro" pitchFamily="34" charset="-122"/>
                <a:cs typeface="Source Sans Pro" pitchFamily="34" charset="-120"/>
              </a:rPr>
              <a:t>Maintaining a strict chain of custody is crucial to ensure the admissibility of digital evidence in court. Detailed documentation of every step in the collection and handling process is required.</a:t>
            </a:r>
            <a:endParaRPr lang="en-US" sz="1737" dirty="0"/>
          </a:p>
        </p:txBody>
      </p:sp>
      <p:sp>
        <p:nvSpPr>
          <p:cNvPr id="9" name="Shape 6"/>
          <p:cNvSpPr/>
          <p:nvPr/>
        </p:nvSpPr>
        <p:spPr>
          <a:xfrm>
            <a:off x="7425452" y="2598182"/>
            <a:ext cx="496253" cy="496253"/>
          </a:xfrm>
          <a:prstGeom prst="roundRect">
            <a:avLst>
              <a:gd name="adj" fmla="val 20001"/>
            </a:avLst>
          </a:prstGeom>
          <a:solidFill>
            <a:srgbClr val="F0D4F7"/>
          </a:solidFill>
          <a:ln w="7620">
            <a:solidFill>
              <a:srgbClr val="D6BADD"/>
            </a:solidFill>
            <a:prstDash val="solid"/>
          </a:ln>
        </p:spPr>
      </p:sp>
      <p:sp>
        <p:nvSpPr>
          <p:cNvPr id="10" name="Text 7"/>
          <p:cNvSpPr/>
          <p:nvPr/>
        </p:nvSpPr>
        <p:spPr>
          <a:xfrm>
            <a:off x="7581662" y="2639497"/>
            <a:ext cx="183833" cy="413504"/>
          </a:xfrm>
          <a:prstGeom prst="rect">
            <a:avLst/>
          </a:prstGeom>
          <a:noFill/>
          <a:ln/>
        </p:spPr>
        <p:txBody>
          <a:bodyPr wrap="none" rtlCol="0" anchor="t"/>
          <a:lstStyle/>
          <a:p>
            <a:pPr marL="0" indent="0" algn="ctr">
              <a:lnSpc>
                <a:spcPts val="3256"/>
              </a:lnSpc>
              <a:buNone/>
            </a:pPr>
            <a:r>
              <a:rPr lang="en-US" sz="2605" b="1" kern="0" spc="-35" dirty="0">
                <a:solidFill>
                  <a:srgbClr val="272525"/>
                </a:solidFill>
                <a:latin typeface="adonis-web" pitchFamily="34" charset="0"/>
                <a:ea typeface="adonis-web" pitchFamily="34" charset="-122"/>
                <a:cs typeface="adonis-web" pitchFamily="34" charset="-120"/>
              </a:rPr>
              <a:t>2</a:t>
            </a:r>
            <a:endParaRPr lang="en-US" sz="2605" dirty="0"/>
          </a:p>
        </p:txBody>
      </p:sp>
      <p:sp>
        <p:nvSpPr>
          <p:cNvPr id="11" name="Text 8"/>
          <p:cNvSpPr/>
          <p:nvPr/>
        </p:nvSpPr>
        <p:spPr>
          <a:xfrm>
            <a:off x="8142208" y="2674025"/>
            <a:ext cx="2757011" cy="344686"/>
          </a:xfrm>
          <a:prstGeom prst="rect">
            <a:avLst/>
          </a:prstGeom>
          <a:noFill/>
          <a:ln/>
        </p:spPr>
        <p:txBody>
          <a:bodyPr wrap="none" rtlCol="0" anchor="t"/>
          <a:lstStyle/>
          <a:p>
            <a:pPr marL="0" indent="0">
              <a:lnSpc>
                <a:spcPts val="2714"/>
              </a:lnSpc>
              <a:buNone/>
            </a:pPr>
            <a:r>
              <a:rPr lang="en-US" sz="2171" b="1" kern="0" spc="-35" dirty="0">
                <a:solidFill>
                  <a:srgbClr val="272525"/>
                </a:solidFill>
                <a:latin typeface="adonis-web" pitchFamily="34" charset="0"/>
                <a:ea typeface="adonis-web" pitchFamily="34" charset="-122"/>
                <a:cs typeface="adonis-web" pitchFamily="34" charset="-120"/>
              </a:rPr>
              <a:t>Privacy and Consent</a:t>
            </a:r>
            <a:endParaRPr lang="en-US" sz="2171" dirty="0"/>
          </a:p>
        </p:txBody>
      </p:sp>
      <p:sp>
        <p:nvSpPr>
          <p:cNvPr id="12" name="Text 9"/>
          <p:cNvSpPr/>
          <p:nvPr/>
        </p:nvSpPr>
        <p:spPr>
          <a:xfrm>
            <a:off x="8142208" y="3150989"/>
            <a:ext cx="4103251" cy="1411605"/>
          </a:xfrm>
          <a:prstGeom prst="rect">
            <a:avLst/>
          </a:prstGeom>
          <a:noFill/>
          <a:ln/>
        </p:spPr>
        <p:txBody>
          <a:bodyPr wrap="square" rtlCol="0" anchor="t"/>
          <a:lstStyle/>
          <a:p>
            <a:pPr marL="0" indent="0">
              <a:lnSpc>
                <a:spcPts val="2779"/>
              </a:lnSpc>
              <a:buNone/>
            </a:pPr>
            <a:r>
              <a:rPr lang="en-US" sz="1737" kern="0" spc="-35" dirty="0">
                <a:solidFill>
                  <a:srgbClr val="272525"/>
                </a:solidFill>
                <a:latin typeface="Source Sans Pro" pitchFamily="34" charset="0"/>
                <a:ea typeface="Source Sans Pro" pitchFamily="34" charset="-122"/>
                <a:cs typeface="Source Sans Pro" pitchFamily="34" charset="-120"/>
              </a:rPr>
              <a:t>Investigators must navigate complex privacy laws and obtain proper consent when accessing digital devices and data during an investigation.</a:t>
            </a:r>
            <a:endParaRPr lang="en-US" sz="1737" dirty="0"/>
          </a:p>
        </p:txBody>
      </p:sp>
      <p:sp>
        <p:nvSpPr>
          <p:cNvPr id="13" name="Shape 10"/>
          <p:cNvSpPr/>
          <p:nvPr/>
        </p:nvSpPr>
        <p:spPr>
          <a:xfrm>
            <a:off x="2384941" y="5308283"/>
            <a:ext cx="496253" cy="496253"/>
          </a:xfrm>
          <a:prstGeom prst="roundRect">
            <a:avLst>
              <a:gd name="adj" fmla="val 20001"/>
            </a:avLst>
          </a:prstGeom>
          <a:solidFill>
            <a:srgbClr val="F0D4F7"/>
          </a:solidFill>
          <a:ln w="7620">
            <a:solidFill>
              <a:srgbClr val="D6BADD"/>
            </a:solidFill>
            <a:prstDash val="solid"/>
          </a:ln>
        </p:spPr>
      </p:sp>
      <p:sp>
        <p:nvSpPr>
          <p:cNvPr id="14" name="Text 11"/>
          <p:cNvSpPr/>
          <p:nvPr/>
        </p:nvSpPr>
        <p:spPr>
          <a:xfrm>
            <a:off x="2541151" y="5349597"/>
            <a:ext cx="183833" cy="413504"/>
          </a:xfrm>
          <a:prstGeom prst="rect">
            <a:avLst/>
          </a:prstGeom>
          <a:noFill/>
          <a:ln/>
        </p:spPr>
        <p:txBody>
          <a:bodyPr wrap="none" rtlCol="0" anchor="t"/>
          <a:lstStyle/>
          <a:p>
            <a:pPr marL="0" indent="0" algn="ctr">
              <a:lnSpc>
                <a:spcPts val="3256"/>
              </a:lnSpc>
              <a:buNone/>
            </a:pPr>
            <a:r>
              <a:rPr lang="en-US" sz="2605" b="1" kern="0" spc="-35" dirty="0">
                <a:solidFill>
                  <a:srgbClr val="272525"/>
                </a:solidFill>
                <a:latin typeface="adonis-web" pitchFamily="34" charset="0"/>
                <a:ea typeface="adonis-web" pitchFamily="34" charset="-122"/>
                <a:cs typeface="adonis-web" pitchFamily="34" charset="-120"/>
              </a:rPr>
              <a:t>3</a:t>
            </a:r>
            <a:endParaRPr lang="en-US" sz="2605" dirty="0"/>
          </a:p>
        </p:txBody>
      </p:sp>
      <p:sp>
        <p:nvSpPr>
          <p:cNvPr id="15" name="Text 12"/>
          <p:cNvSpPr/>
          <p:nvPr/>
        </p:nvSpPr>
        <p:spPr>
          <a:xfrm>
            <a:off x="3101697" y="5384125"/>
            <a:ext cx="2757011" cy="344686"/>
          </a:xfrm>
          <a:prstGeom prst="rect">
            <a:avLst/>
          </a:prstGeom>
          <a:noFill/>
          <a:ln/>
        </p:spPr>
        <p:txBody>
          <a:bodyPr wrap="none" rtlCol="0" anchor="t"/>
          <a:lstStyle/>
          <a:p>
            <a:pPr marL="0" indent="0">
              <a:lnSpc>
                <a:spcPts val="2714"/>
              </a:lnSpc>
              <a:buNone/>
            </a:pPr>
            <a:r>
              <a:rPr lang="en-US" sz="2171" b="1" kern="0" spc="-35" dirty="0">
                <a:solidFill>
                  <a:srgbClr val="272525"/>
                </a:solidFill>
                <a:latin typeface="adonis-web" pitchFamily="34" charset="0"/>
                <a:ea typeface="adonis-web" pitchFamily="34" charset="-122"/>
                <a:cs typeface="adonis-web" pitchFamily="34" charset="-120"/>
              </a:rPr>
              <a:t>Expert Testimony</a:t>
            </a:r>
            <a:endParaRPr lang="en-US" sz="2171" dirty="0"/>
          </a:p>
        </p:txBody>
      </p:sp>
      <p:sp>
        <p:nvSpPr>
          <p:cNvPr id="16" name="Text 13"/>
          <p:cNvSpPr/>
          <p:nvPr/>
        </p:nvSpPr>
        <p:spPr>
          <a:xfrm>
            <a:off x="3101697" y="5861090"/>
            <a:ext cx="4103251" cy="1411605"/>
          </a:xfrm>
          <a:prstGeom prst="rect">
            <a:avLst/>
          </a:prstGeom>
          <a:noFill/>
          <a:ln/>
        </p:spPr>
        <p:txBody>
          <a:bodyPr wrap="square" rtlCol="0" anchor="t"/>
          <a:lstStyle/>
          <a:p>
            <a:pPr marL="0" indent="0">
              <a:lnSpc>
                <a:spcPts val="2779"/>
              </a:lnSpc>
              <a:buNone/>
            </a:pPr>
            <a:r>
              <a:rPr lang="en-US" sz="1737" kern="0" spc="-35" dirty="0">
                <a:solidFill>
                  <a:srgbClr val="272525"/>
                </a:solidFill>
                <a:latin typeface="Source Sans Pro" pitchFamily="34" charset="0"/>
                <a:ea typeface="Source Sans Pro" pitchFamily="34" charset="-122"/>
                <a:cs typeface="Source Sans Pro" pitchFamily="34" charset="-120"/>
              </a:rPr>
              <a:t>Qualified digital forensic experts may be required to provide testimony in court to authenticate and explain the significance of the digital evidence.</a:t>
            </a:r>
            <a:endParaRPr lang="en-US" sz="1737" dirty="0"/>
          </a:p>
        </p:txBody>
      </p:sp>
      <p:sp>
        <p:nvSpPr>
          <p:cNvPr id="17" name="Shape 14"/>
          <p:cNvSpPr/>
          <p:nvPr/>
        </p:nvSpPr>
        <p:spPr>
          <a:xfrm>
            <a:off x="7425452" y="5308283"/>
            <a:ext cx="496253" cy="496253"/>
          </a:xfrm>
          <a:prstGeom prst="roundRect">
            <a:avLst>
              <a:gd name="adj" fmla="val 20001"/>
            </a:avLst>
          </a:prstGeom>
          <a:solidFill>
            <a:srgbClr val="F0D4F7"/>
          </a:solidFill>
          <a:ln w="7620">
            <a:solidFill>
              <a:srgbClr val="D6BADD"/>
            </a:solidFill>
            <a:prstDash val="solid"/>
          </a:ln>
        </p:spPr>
      </p:sp>
      <p:sp>
        <p:nvSpPr>
          <p:cNvPr id="18" name="Text 15"/>
          <p:cNvSpPr/>
          <p:nvPr/>
        </p:nvSpPr>
        <p:spPr>
          <a:xfrm>
            <a:off x="7581662" y="5349597"/>
            <a:ext cx="183833" cy="413504"/>
          </a:xfrm>
          <a:prstGeom prst="rect">
            <a:avLst/>
          </a:prstGeom>
          <a:noFill/>
          <a:ln/>
        </p:spPr>
        <p:txBody>
          <a:bodyPr wrap="none" rtlCol="0" anchor="t"/>
          <a:lstStyle/>
          <a:p>
            <a:pPr marL="0" indent="0" algn="ctr">
              <a:lnSpc>
                <a:spcPts val="3256"/>
              </a:lnSpc>
              <a:buNone/>
            </a:pPr>
            <a:r>
              <a:rPr lang="en-US" sz="2605" b="1" kern="0" spc="-35" dirty="0">
                <a:solidFill>
                  <a:srgbClr val="272525"/>
                </a:solidFill>
                <a:latin typeface="adonis-web" pitchFamily="34" charset="0"/>
                <a:ea typeface="adonis-web" pitchFamily="34" charset="-122"/>
                <a:cs typeface="adonis-web" pitchFamily="34" charset="-120"/>
              </a:rPr>
              <a:t>4</a:t>
            </a:r>
            <a:endParaRPr lang="en-US" sz="2605" dirty="0"/>
          </a:p>
        </p:txBody>
      </p:sp>
      <p:sp>
        <p:nvSpPr>
          <p:cNvPr id="19" name="Text 16"/>
          <p:cNvSpPr/>
          <p:nvPr/>
        </p:nvSpPr>
        <p:spPr>
          <a:xfrm>
            <a:off x="8142208" y="5384125"/>
            <a:ext cx="2757011" cy="344686"/>
          </a:xfrm>
          <a:prstGeom prst="rect">
            <a:avLst/>
          </a:prstGeom>
          <a:noFill/>
          <a:ln/>
        </p:spPr>
        <p:txBody>
          <a:bodyPr wrap="none" rtlCol="0" anchor="t"/>
          <a:lstStyle/>
          <a:p>
            <a:pPr marL="0" indent="0">
              <a:lnSpc>
                <a:spcPts val="2714"/>
              </a:lnSpc>
              <a:buNone/>
            </a:pPr>
            <a:r>
              <a:rPr lang="en-US" sz="2171" b="1" kern="0" spc="-35" dirty="0">
                <a:solidFill>
                  <a:srgbClr val="272525"/>
                </a:solidFill>
                <a:latin typeface="adonis-web" pitchFamily="34" charset="0"/>
                <a:ea typeface="adonis-web" pitchFamily="34" charset="-122"/>
                <a:cs typeface="adonis-web" pitchFamily="34" charset="-120"/>
              </a:rPr>
              <a:t>Applicable Laws</a:t>
            </a:r>
            <a:endParaRPr lang="en-US" sz="2171" dirty="0"/>
          </a:p>
        </p:txBody>
      </p:sp>
      <p:sp>
        <p:nvSpPr>
          <p:cNvPr id="20" name="Text 17"/>
          <p:cNvSpPr/>
          <p:nvPr/>
        </p:nvSpPr>
        <p:spPr>
          <a:xfrm>
            <a:off x="8142208" y="5861090"/>
            <a:ext cx="4103251" cy="1764506"/>
          </a:xfrm>
          <a:prstGeom prst="rect">
            <a:avLst/>
          </a:prstGeom>
          <a:noFill/>
          <a:ln/>
        </p:spPr>
        <p:txBody>
          <a:bodyPr wrap="square" rtlCol="0" anchor="t"/>
          <a:lstStyle/>
          <a:p>
            <a:pPr marL="0" indent="0">
              <a:lnSpc>
                <a:spcPts val="2779"/>
              </a:lnSpc>
              <a:buNone/>
            </a:pPr>
            <a:r>
              <a:rPr lang="en-US" sz="1737" kern="0" spc="-35" dirty="0">
                <a:solidFill>
                  <a:srgbClr val="272525"/>
                </a:solidFill>
                <a:latin typeface="Source Sans Pro" pitchFamily="34" charset="0"/>
                <a:ea typeface="Source Sans Pro" pitchFamily="34" charset="-122"/>
                <a:cs typeface="Source Sans Pro" pitchFamily="34" charset="-120"/>
              </a:rPr>
              <a:t>Investigators must be well-versed in the relevant laws and regulations, such as the Fourth Amendment, the Stored Communications Act, and any state-specific digital evidence statutes.</a:t>
            </a:r>
            <a:endParaRPr lang="en-US" sz="173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Case Studies and Best Practices</a:t>
            </a:r>
            <a:endParaRPr lang="en-US" sz="4374" dirty="0"/>
          </a:p>
        </p:txBody>
      </p:sp>
      <p:sp>
        <p:nvSpPr>
          <p:cNvPr id="6" name="Text 2"/>
          <p:cNvSpPr/>
          <p:nvPr/>
        </p:nvSpPr>
        <p:spPr>
          <a:xfrm>
            <a:off x="833199" y="3962281"/>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Explore real-world examples of successful digital investigations, showcasing how law enforcement and cybersecurity experts have leveraged digital evidence to crack complex cases.</a:t>
            </a:r>
            <a:endParaRPr lang="en-US" sz="1750" dirty="0"/>
          </a:p>
        </p:txBody>
      </p:sp>
      <p:sp>
        <p:nvSpPr>
          <p:cNvPr id="7" name="Text 3"/>
          <p:cNvSpPr/>
          <p:nvPr/>
        </p:nvSpPr>
        <p:spPr>
          <a:xfrm>
            <a:off x="833199" y="5278398"/>
            <a:ext cx="747760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Learn about industry-leading best practices for preserving chain of custody, conducting thorough analyses, and presenting findings in a court of law.</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080968"/>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Challenges and Limitations in Digital Investigations</a:t>
            </a:r>
            <a:endParaRPr lang="en-US" sz="4374" dirty="0"/>
          </a:p>
        </p:txBody>
      </p:sp>
      <p:sp>
        <p:nvSpPr>
          <p:cNvPr id="5" name="Shape 2"/>
          <p:cNvSpPr/>
          <p:nvPr/>
        </p:nvSpPr>
        <p:spPr>
          <a:xfrm>
            <a:off x="2348389" y="2914055"/>
            <a:ext cx="4855726" cy="2006203"/>
          </a:xfrm>
          <a:prstGeom prst="roundRect">
            <a:avLst>
              <a:gd name="adj" fmla="val 4984"/>
            </a:avLst>
          </a:prstGeom>
          <a:solidFill>
            <a:srgbClr val="F0D4F7"/>
          </a:solidFill>
          <a:ln w="7620">
            <a:solidFill>
              <a:srgbClr val="D6BADD"/>
            </a:solidFill>
            <a:prstDash val="solid"/>
          </a:ln>
        </p:spPr>
      </p:sp>
      <p:sp>
        <p:nvSpPr>
          <p:cNvPr id="6" name="Text 3"/>
          <p:cNvSpPr/>
          <p:nvPr/>
        </p:nvSpPr>
        <p:spPr>
          <a:xfrm>
            <a:off x="2578179" y="3143845"/>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Technical Complexity</a:t>
            </a:r>
            <a:endParaRPr lang="en-US" sz="2187" dirty="0"/>
          </a:p>
        </p:txBody>
      </p:sp>
      <p:sp>
        <p:nvSpPr>
          <p:cNvPr id="7" name="Text 4"/>
          <p:cNvSpPr/>
          <p:nvPr/>
        </p:nvSpPr>
        <p:spPr>
          <a:xfrm>
            <a:off x="2578179" y="3624263"/>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Rapidly evolving technology poses challenges for investigators to stay up-to-date with the latest tools and techniques for digital forensics.</a:t>
            </a:r>
            <a:endParaRPr lang="en-US" sz="1750" dirty="0"/>
          </a:p>
        </p:txBody>
      </p:sp>
      <p:sp>
        <p:nvSpPr>
          <p:cNvPr id="8" name="Shape 5"/>
          <p:cNvSpPr/>
          <p:nvPr/>
        </p:nvSpPr>
        <p:spPr>
          <a:xfrm>
            <a:off x="7426285" y="2914055"/>
            <a:ext cx="4855726" cy="2006203"/>
          </a:xfrm>
          <a:prstGeom prst="roundRect">
            <a:avLst>
              <a:gd name="adj" fmla="val 4984"/>
            </a:avLst>
          </a:prstGeom>
          <a:solidFill>
            <a:srgbClr val="F0D4F7"/>
          </a:solidFill>
          <a:ln w="7620">
            <a:solidFill>
              <a:srgbClr val="D6BADD"/>
            </a:solidFill>
            <a:prstDash val="solid"/>
          </a:ln>
        </p:spPr>
      </p:sp>
      <p:sp>
        <p:nvSpPr>
          <p:cNvPr id="9" name="Text 6"/>
          <p:cNvSpPr/>
          <p:nvPr/>
        </p:nvSpPr>
        <p:spPr>
          <a:xfrm>
            <a:off x="7656076" y="3143845"/>
            <a:ext cx="3085862"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Volume and Diversity</a:t>
            </a:r>
            <a:endParaRPr lang="en-US" sz="2187" dirty="0"/>
          </a:p>
        </p:txBody>
      </p:sp>
      <p:sp>
        <p:nvSpPr>
          <p:cNvPr id="10" name="Text 7"/>
          <p:cNvSpPr/>
          <p:nvPr/>
        </p:nvSpPr>
        <p:spPr>
          <a:xfrm>
            <a:off x="7656076" y="3624263"/>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vast amount and variety of digital data, from smartphones to cloud storage, require specialized expertise and resources to properly analyze.</a:t>
            </a:r>
            <a:endParaRPr lang="en-US" sz="1750" dirty="0"/>
          </a:p>
        </p:txBody>
      </p:sp>
      <p:sp>
        <p:nvSpPr>
          <p:cNvPr id="11" name="Shape 8"/>
          <p:cNvSpPr/>
          <p:nvPr/>
        </p:nvSpPr>
        <p:spPr>
          <a:xfrm>
            <a:off x="2348389" y="5142428"/>
            <a:ext cx="4855726" cy="2006203"/>
          </a:xfrm>
          <a:prstGeom prst="roundRect">
            <a:avLst>
              <a:gd name="adj" fmla="val 4984"/>
            </a:avLst>
          </a:prstGeom>
          <a:solidFill>
            <a:srgbClr val="F0D4F7"/>
          </a:solidFill>
          <a:ln w="7620">
            <a:solidFill>
              <a:srgbClr val="D6BADD"/>
            </a:solidFill>
            <a:prstDash val="solid"/>
          </a:ln>
        </p:spPr>
      </p:sp>
      <p:sp>
        <p:nvSpPr>
          <p:cNvPr id="12" name="Text 9"/>
          <p:cNvSpPr/>
          <p:nvPr/>
        </p:nvSpPr>
        <p:spPr>
          <a:xfrm>
            <a:off x="2578179" y="5372219"/>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Jurisdictional Barriers</a:t>
            </a:r>
            <a:endParaRPr lang="en-US" sz="2187" dirty="0"/>
          </a:p>
        </p:txBody>
      </p:sp>
      <p:sp>
        <p:nvSpPr>
          <p:cNvPr id="13" name="Text 10"/>
          <p:cNvSpPr/>
          <p:nvPr/>
        </p:nvSpPr>
        <p:spPr>
          <a:xfrm>
            <a:off x="2578179"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Digital crimes can cross international borders, complicating legal jurisdiction and cooperation between law enforcement agencies worldwide.</a:t>
            </a:r>
            <a:endParaRPr lang="en-US" sz="1750" dirty="0"/>
          </a:p>
        </p:txBody>
      </p:sp>
      <p:sp>
        <p:nvSpPr>
          <p:cNvPr id="14" name="Shape 11"/>
          <p:cNvSpPr/>
          <p:nvPr/>
        </p:nvSpPr>
        <p:spPr>
          <a:xfrm>
            <a:off x="7426285" y="5142428"/>
            <a:ext cx="4855726" cy="2006203"/>
          </a:xfrm>
          <a:prstGeom prst="roundRect">
            <a:avLst>
              <a:gd name="adj" fmla="val 4984"/>
            </a:avLst>
          </a:prstGeom>
          <a:solidFill>
            <a:srgbClr val="F0D4F7"/>
          </a:solidFill>
          <a:ln w="7620">
            <a:solidFill>
              <a:srgbClr val="D6BADD"/>
            </a:solidFill>
            <a:prstDash val="solid"/>
          </a:ln>
        </p:spPr>
      </p:sp>
      <p:sp>
        <p:nvSpPr>
          <p:cNvPr id="15" name="Text 12"/>
          <p:cNvSpPr/>
          <p:nvPr/>
        </p:nvSpPr>
        <p:spPr>
          <a:xfrm>
            <a:off x="7656076" y="5372219"/>
            <a:ext cx="3038356"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Privacy and Civil Liberties</a:t>
            </a:r>
            <a:endParaRPr lang="en-US" sz="2187" dirty="0"/>
          </a:p>
        </p:txBody>
      </p:sp>
      <p:sp>
        <p:nvSpPr>
          <p:cNvPr id="16" name="Text 13"/>
          <p:cNvSpPr/>
          <p:nvPr/>
        </p:nvSpPr>
        <p:spPr>
          <a:xfrm>
            <a:off x="7656076" y="5852636"/>
            <a:ext cx="4396145"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Balancing the need for digital evidence with individual privacy rights and civil liberties is an ongoing ethical and legal challenge.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Custom</PresentationFormat>
  <Paragraphs>87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2024-05-27T08:24:44Z</dcterms:created>
  <dcterms:modified xsi:type="dcterms:W3CDTF">2024-05-27T10:20:49Z</dcterms:modified>
</cp:coreProperties>
</file>