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16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137410"/>
            <a:ext cx="7477601" cy="1916430"/>
          </a:xfrm>
          <a:prstGeom prst="rect">
            <a:avLst/>
          </a:prstGeom>
          <a:noFill/>
          <a:ln/>
        </p:spPr>
        <p:txBody>
          <a:bodyPr wrap="square" rtlCol="0" anchor="t"/>
          <a:lstStyle/>
          <a:p>
            <a:pPr>
              <a:lnSpc>
                <a:spcPts val="5468"/>
              </a:lnSpc>
            </a:pPr>
            <a:r>
              <a:rPr lang="en-US" sz="6600" dirty="0">
                <a:solidFill>
                  <a:srgbClr val="476FD6"/>
                </a:solidFill>
                <a:latin typeface="Roboto Slab" pitchFamily="34" charset="0"/>
                <a:ea typeface="Roboto Slab" pitchFamily="34" charset="-122"/>
                <a:cs typeface="Roboto Slab" pitchFamily="34" charset="-120"/>
              </a:rPr>
              <a:t>Data Acquisition and Preservation</a:t>
            </a:r>
            <a:endParaRPr lang="en-US" sz="6600" dirty="0"/>
          </a:p>
        </p:txBody>
      </p:sp>
      <p:sp>
        <p:nvSpPr>
          <p:cNvPr id="6" name="Text 3"/>
          <p:cNvSpPr/>
          <p:nvPr/>
        </p:nvSpPr>
        <p:spPr>
          <a:xfrm>
            <a:off x="833199" y="4387096"/>
            <a:ext cx="747760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Digital forensics is the science of recovering and analyzing digital evidence from electronic devices. It plays a crucial role in investigating crimes, recovering lost data, and ensuring the integrity of digital information.</a:t>
            </a:r>
            <a:endParaRPr lang="en-US" sz="1750" dirty="0"/>
          </a:p>
        </p:txBody>
      </p:sp>
      <p:sp>
        <p:nvSpPr>
          <p:cNvPr id="7" name="Shape 4"/>
          <p:cNvSpPr/>
          <p:nvPr/>
        </p:nvSpPr>
        <p:spPr>
          <a:xfrm>
            <a:off x="833199" y="5719882"/>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850231"/>
            <a:ext cx="8655844"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Ethical and Legal Considerations</a:t>
            </a:r>
            <a:endParaRPr lang="en-US" sz="4374" dirty="0"/>
          </a:p>
        </p:txBody>
      </p:sp>
      <p:pic>
        <p:nvPicPr>
          <p:cNvPr id="5" name="Image 0" descr="preencoded.png"/>
          <p:cNvPicPr>
            <a:picLocks noChangeAspect="1"/>
          </p:cNvPicPr>
          <p:nvPr/>
        </p:nvPicPr>
        <p:blipFill>
          <a:blip r:embed="rId3"/>
          <a:stretch>
            <a:fillRect/>
          </a:stretch>
        </p:blipFill>
        <p:spPr>
          <a:xfrm>
            <a:off x="2037993" y="2988945"/>
            <a:ext cx="555427" cy="555427"/>
          </a:xfrm>
          <a:prstGeom prst="rect">
            <a:avLst/>
          </a:prstGeom>
        </p:spPr>
      </p:pic>
      <p:sp>
        <p:nvSpPr>
          <p:cNvPr id="6" name="Text 3"/>
          <p:cNvSpPr/>
          <p:nvPr/>
        </p:nvSpPr>
        <p:spPr>
          <a:xfrm>
            <a:off x="2037993" y="3766542"/>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Legal Compliance</a:t>
            </a:r>
            <a:endParaRPr lang="en-US" sz="2187" dirty="0"/>
          </a:p>
        </p:txBody>
      </p:sp>
      <p:sp>
        <p:nvSpPr>
          <p:cNvPr id="7" name="Text 4"/>
          <p:cNvSpPr/>
          <p:nvPr/>
        </p:nvSpPr>
        <p:spPr>
          <a:xfrm>
            <a:off x="2037993" y="4246959"/>
            <a:ext cx="3295888" cy="1777008"/>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Digital forensics practitioners must adhere to strict legal guidelines to ensure evidence admissibility and protect individual privacy rights.</a:t>
            </a:r>
            <a:endParaRPr lang="en-US" sz="1750" dirty="0"/>
          </a:p>
        </p:txBody>
      </p:sp>
      <p:pic>
        <p:nvPicPr>
          <p:cNvPr id="8" name="Image 1" descr="preencoded.png"/>
          <p:cNvPicPr>
            <a:picLocks noChangeAspect="1"/>
          </p:cNvPicPr>
          <p:nvPr/>
        </p:nvPicPr>
        <p:blipFill>
          <a:blip r:embed="rId4"/>
          <a:stretch>
            <a:fillRect/>
          </a:stretch>
        </p:blipFill>
        <p:spPr>
          <a:xfrm>
            <a:off x="5667137" y="2988945"/>
            <a:ext cx="555427" cy="555427"/>
          </a:xfrm>
          <a:prstGeom prst="rect">
            <a:avLst/>
          </a:prstGeom>
        </p:spPr>
      </p:pic>
      <p:sp>
        <p:nvSpPr>
          <p:cNvPr id="9" name="Text 5"/>
          <p:cNvSpPr/>
          <p:nvPr/>
        </p:nvSpPr>
        <p:spPr>
          <a:xfrm>
            <a:off x="5667137" y="3766542"/>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Ethical Practices</a:t>
            </a:r>
            <a:endParaRPr lang="en-US" sz="2187" dirty="0"/>
          </a:p>
        </p:txBody>
      </p:sp>
      <p:sp>
        <p:nvSpPr>
          <p:cNvPr id="10" name="Text 6"/>
          <p:cNvSpPr/>
          <p:nvPr/>
        </p:nvSpPr>
        <p:spPr>
          <a:xfrm>
            <a:off x="5667137" y="4246959"/>
            <a:ext cx="3296007" cy="2132409"/>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Maintaining the highest ethical standards is critical, including respecting data integrity, minimizing invasiveness, and prioritizing justice over personal gain.</a:t>
            </a:r>
            <a:endParaRPr lang="en-US" sz="1750" dirty="0"/>
          </a:p>
        </p:txBody>
      </p:sp>
      <p:pic>
        <p:nvPicPr>
          <p:cNvPr id="11" name="Image 2" descr="preencoded.png"/>
          <p:cNvPicPr>
            <a:picLocks noChangeAspect="1"/>
          </p:cNvPicPr>
          <p:nvPr/>
        </p:nvPicPr>
        <p:blipFill>
          <a:blip r:embed="rId5"/>
          <a:stretch>
            <a:fillRect/>
          </a:stretch>
        </p:blipFill>
        <p:spPr>
          <a:xfrm>
            <a:off x="9296400" y="2988945"/>
            <a:ext cx="555427" cy="555427"/>
          </a:xfrm>
          <a:prstGeom prst="rect">
            <a:avLst/>
          </a:prstGeom>
        </p:spPr>
      </p:pic>
      <p:sp>
        <p:nvSpPr>
          <p:cNvPr id="12" name="Text 7"/>
          <p:cNvSpPr/>
          <p:nvPr/>
        </p:nvSpPr>
        <p:spPr>
          <a:xfrm>
            <a:off x="9296400" y="3766542"/>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Expert Testimony</a:t>
            </a:r>
            <a:endParaRPr lang="en-US" sz="2187" dirty="0"/>
          </a:p>
        </p:txBody>
      </p:sp>
      <p:sp>
        <p:nvSpPr>
          <p:cNvPr id="13" name="Text 8"/>
          <p:cNvSpPr/>
          <p:nvPr/>
        </p:nvSpPr>
        <p:spPr>
          <a:xfrm>
            <a:off x="9296400" y="4246959"/>
            <a:ext cx="3296007" cy="2132409"/>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Forensic examiners may be called upon to provide expert witness testimony in court, requiring meticulous documentation and unwavering objectivity.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976908"/>
            <a:ext cx="8963144"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Data Acquisition and Preservation</a:t>
            </a:r>
            <a:endParaRPr lang="en-US" sz="4374" dirty="0"/>
          </a:p>
        </p:txBody>
      </p:sp>
      <p:sp>
        <p:nvSpPr>
          <p:cNvPr id="5" name="Text 3"/>
          <p:cNvSpPr/>
          <p:nvPr/>
        </p:nvSpPr>
        <p:spPr>
          <a:xfrm>
            <a:off x="2037993" y="2226707"/>
            <a:ext cx="2232065"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Volatile Data Capture</a:t>
            </a:r>
            <a:endParaRPr lang="en-US" sz="2187" dirty="0"/>
          </a:p>
        </p:txBody>
      </p:sp>
      <p:sp>
        <p:nvSpPr>
          <p:cNvPr id="6" name="Text 4"/>
          <p:cNvSpPr/>
          <p:nvPr/>
        </p:nvSpPr>
        <p:spPr>
          <a:xfrm>
            <a:off x="2037993" y="3143250"/>
            <a:ext cx="2232065" cy="3909417"/>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One of the most challenging aspects is capturing volatile data on running systems before it is lost. This includes memory, network traffic, and running processes that vanish once the system is powered off.</a:t>
            </a:r>
            <a:endParaRPr lang="en-US" sz="1750" dirty="0"/>
          </a:p>
        </p:txBody>
      </p:sp>
      <p:sp>
        <p:nvSpPr>
          <p:cNvPr id="7" name="Text 5"/>
          <p:cNvSpPr/>
          <p:nvPr/>
        </p:nvSpPr>
        <p:spPr>
          <a:xfrm>
            <a:off x="4819650" y="2226707"/>
            <a:ext cx="2232065"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Hardware Forensics</a:t>
            </a:r>
            <a:endParaRPr lang="en-US" sz="2187" dirty="0"/>
          </a:p>
        </p:txBody>
      </p:sp>
      <p:sp>
        <p:nvSpPr>
          <p:cNvPr id="8" name="Text 6"/>
          <p:cNvSpPr/>
          <p:nvPr/>
        </p:nvSpPr>
        <p:spPr>
          <a:xfrm>
            <a:off x="4819650" y="3143250"/>
            <a:ext cx="2232065" cy="355401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Extracting data from damaged or hidden storage media like SSDs, embedded systems, and IoT devices requires specialized tools and techniques to avoid compromising evidence.</a:t>
            </a:r>
            <a:endParaRPr lang="en-US" sz="1750" dirty="0"/>
          </a:p>
        </p:txBody>
      </p:sp>
      <p:sp>
        <p:nvSpPr>
          <p:cNvPr id="9" name="Text 7"/>
          <p:cNvSpPr/>
          <p:nvPr/>
        </p:nvSpPr>
        <p:spPr>
          <a:xfrm>
            <a:off x="7601307" y="2226707"/>
            <a:ext cx="2232065"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Chain of Custody</a:t>
            </a:r>
            <a:endParaRPr lang="en-US" sz="2187" dirty="0"/>
          </a:p>
        </p:txBody>
      </p:sp>
      <p:sp>
        <p:nvSpPr>
          <p:cNvPr id="10" name="Text 8"/>
          <p:cNvSpPr/>
          <p:nvPr/>
        </p:nvSpPr>
        <p:spPr>
          <a:xfrm>
            <a:off x="7601307" y="2796064"/>
            <a:ext cx="2232065" cy="3198614"/>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Strict protocols must be followed to maintain the integrity of digital evidence from collection to presentation in court. Proper documentation and secure handling are critical.</a:t>
            </a:r>
            <a:endParaRPr lang="en-US" sz="1750" dirty="0"/>
          </a:p>
        </p:txBody>
      </p:sp>
      <p:sp>
        <p:nvSpPr>
          <p:cNvPr id="11" name="Text 9"/>
          <p:cNvSpPr/>
          <p:nvPr/>
        </p:nvSpPr>
        <p:spPr>
          <a:xfrm>
            <a:off x="10382964" y="2226707"/>
            <a:ext cx="2232065"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Data Duplication</a:t>
            </a:r>
            <a:endParaRPr lang="en-US" sz="2187" dirty="0"/>
          </a:p>
        </p:txBody>
      </p:sp>
      <p:sp>
        <p:nvSpPr>
          <p:cNvPr id="12" name="Text 10"/>
          <p:cNvSpPr/>
          <p:nvPr/>
        </p:nvSpPr>
        <p:spPr>
          <a:xfrm>
            <a:off x="10382964" y="2796064"/>
            <a:ext cx="2232065" cy="2487811"/>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Creating bit-for-bit forensic images of storage media is essential, but can be time-consuming and challenging with large or encrypted volumes.</a:t>
            </a:r>
            <a:endParaRPr lang="en-US" sz="1750" dirty="0"/>
          </a:p>
        </p:txBody>
      </p:sp>
      <p:pic>
        <p:nvPicPr>
          <p:cNvPr id="13"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168718"/>
            <a:ext cx="9286042"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Encryption and Password Cracking</a:t>
            </a:r>
            <a:endParaRPr lang="en-US" sz="4374" dirty="0"/>
          </a:p>
        </p:txBody>
      </p:sp>
      <p:sp>
        <p:nvSpPr>
          <p:cNvPr id="5" name="Text 3"/>
          <p:cNvSpPr/>
          <p:nvPr/>
        </p:nvSpPr>
        <p:spPr>
          <a:xfrm>
            <a:off x="2037993" y="2396252"/>
            <a:ext cx="5006221" cy="2132409"/>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Encryption is a critical challenge in digital forensics, as it can obscure or protect sensitive data from investigators. Password cracking techniques, such as brute-force attacks and dictionary-based methods, are used to bypass encryption and gain access to encrypted data.</a:t>
            </a:r>
            <a:endParaRPr lang="en-US" sz="1750" dirty="0"/>
          </a:p>
        </p:txBody>
      </p:sp>
      <p:sp>
        <p:nvSpPr>
          <p:cNvPr id="6" name="Text 4"/>
          <p:cNvSpPr/>
          <p:nvPr/>
        </p:nvSpPr>
        <p:spPr>
          <a:xfrm>
            <a:off x="2037993" y="4728567"/>
            <a:ext cx="5006221" cy="2132409"/>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Overcoming encryption often requires extensive computing power, specialized software, and deep technical expertise. Forensic examiners must stay up-to-date on the latest encryption algorithms and cracking methods to effectively tackle this obstacle.</a:t>
            </a:r>
            <a:endParaRPr lang="en-US" sz="1750" dirty="0"/>
          </a:p>
        </p:txBody>
      </p:sp>
      <p:pic>
        <p:nvPicPr>
          <p:cNvPr id="7" name="Image 0" descr="preencoded.png"/>
          <p:cNvPicPr>
            <a:picLocks noChangeAspect="1"/>
          </p:cNvPicPr>
          <p:nvPr/>
        </p:nvPicPr>
        <p:blipFill>
          <a:blip r:embed="rId3"/>
          <a:stretch>
            <a:fillRect/>
          </a:stretch>
        </p:blipFill>
        <p:spPr>
          <a:xfrm>
            <a:off x="7593806" y="2446258"/>
            <a:ext cx="5006221" cy="33366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908090"/>
            <a:ext cx="5759887"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Volatile Data Analysis</a:t>
            </a:r>
            <a:endParaRPr lang="en-US" sz="4374" dirty="0"/>
          </a:p>
        </p:txBody>
      </p:sp>
      <p:pic>
        <p:nvPicPr>
          <p:cNvPr id="5" name="Image 0" descr="preencoded.png"/>
          <p:cNvPicPr>
            <a:picLocks noChangeAspect="1"/>
          </p:cNvPicPr>
          <p:nvPr/>
        </p:nvPicPr>
        <p:blipFill>
          <a:blip r:embed="rId3"/>
          <a:stretch>
            <a:fillRect/>
          </a:stretch>
        </p:blipFill>
        <p:spPr>
          <a:xfrm>
            <a:off x="2037993" y="2046803"/>
            <a:ext cx="3295888" cy="2036921"/>
          </a:xfrm>
          <a:prstGeom prst="rect">
            <a:avLst/>
          </a:prstGeom>
        </p:spPr>
      </p:pic>
      <p:sp>
        <p:nvSpPr>
          <p:cNvPr id="6" name="Text 3"/>
          <p:cNvSpPr/>
          <p:nvPr/>
        </p:nvSpPr>
        <p:spPr>
          <a:xfrm>
            <a:off x="2037993" y="4361378"/>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Memory Acquisition</a:t>
            </a:r>
            <a:endParaRPr lang="en-US" sz="2187" dirty="0"/>
          </a:p>
        </p:txBody>
      </p:sp>
      <p:sp>
        <p:nvSpPr>
          <p:cNvPr id="7" name="Text 4"/>
          <p:cNvSpPr/>
          <p:nvPr/>
        </p:nvSpPr>
        <p:spPr>
          <a:xfrm>
            <a:off x="2037993" y="4841796"/>
            <a:ext cx="3295888" cy="1777008"/>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Capturing a live system's volatile memory is critical for preserving ephemeral evidence that can vanish when the system is powered off.</a:t>
            </a:r>
            <a:endParaRPr lang="en-US" sz="1750" dirty="0"/>
          </a:p>
        </p:txBody>
      </p:sp>
      <p:pic>
        <p:nvPicPr>
          <p:cNvPr id="8" name="Image 1" descr="preencoded.png"/>
          <p:cNvPicPr>
            <a:picLocks noChangeAspect="1"/>
          </p:cNvPicPr>
          <p:nvPr/>
        </p:nvPicPr>
        <p:blipFill>
          <a:blip r:embed="rId4"/>
          <a:stretch>
            <a:fillRect/>
          </a:stretch>
        </p:blipFill>
        <p:spPr>
          <a:xfrm>
            <a:off x="5667137" y="2046803"/>
            <a:ext cx="3296007" cy="2037040"/>
          </a:xfrm>
          <a:prstGeom prst="rect">
            <a:avLst/>
          </a:prstGeom>
        </p:spPr>
      </p:pic>
      <p:sp>
        <p:nvSpPr>
          <p:cNvPr id="9" name="Text 5"/>
          <p:cNvSpPr/>
          <p:nvPr/>
        </p:nvSpPr>
        <p:spPr>
          <a:xfrm>
            <a:off x="5667137" y="4361498"/>
            <a:ext cx="3296007"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Process and Thread Analysis</a:t>
            </a:r>
            <a:endParaRPr lang="en-US" sz="2187" dirty="0"/>
          </a:p>
        </p:txBody>
      </p:sp>
      <p:sp>
        <p:nvSpPr>
          <p:cNvPr id="10" name="Text 6"/>
          <p:cNvSpPr/>
          <p:nvPr/>
        </p:nvSpPr>
        <p:spPr>
          <a:xfrm>
            <a:off x="5667137" y="5189101"/>
            <a:ext cx="3296007" cy="1777008"/>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Examining running processes, their connections, and any suspicious activity can reveal malware, unauthorized access, and other cyber threats.</a:t>
            </a:r>
            <a:endParaRPr lang="en-US" sz="1750" dirty="0"/>
          </a:p>
        </p:txBody>
      </p:sp>
      <p:pic>
        <p:nvPicPr>
          <p:cNvPr id="11" name="Image 2" descr="preencoded.png"/>
          <p:cNvPicPr>
            <a:picLocks noChangeAspect="1"/>
          </p:cNvPicPr>
          <p:nvPr/>
        </p:nvPicPr>
        <p:blipFill>
          <a:blip r:embed="rId5"/>
          <a:stretch>
            <a:fillRect/>
          </a:stretch>
        </p:blipFill>
        <p:spPr>
          <a:xfrm>
            <a:off x="9296400" y="2046803"/>
            <a:ext cx="3296007" cy="2037040"/>
          </a:xfrm>
          <a:prstGeom prst="rect">
            <a:avLst/>
          </a:prstGeom>
        </p:spPr>
      </p:pic>
      <p:sp>
        <p:nvSpPr>
          <p:cNvPr id="12" name="Text 7"/>
          <p:cNvSpPr/>
          <p:nvPr/>
        </p:nvSpPr>
        <p:spPr>
          <a:xfrm>
            <a:off x="9296400" y="4361498"/>
            <a:ext cx="3296007"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Network Activity Monitoring</a:t>
            </a:r>
            <a:endParaRPr lang="en-US" sz="2187" dirty="0"/>
          </a:p>
        </p:txBody>
      </p:sp>
      <p:sp>
        <p:nvSpPr>
          <p:cNvPr id="13" name="Text 8"/>
          <p:cNvSpPr/>
          <p:nvPr/>
        </p:nvSpPr>
        <p:spPr>
          <a:xfrm>
            <a:off x="9296400" y="5189101"/>
            <a:ext cx="3296007" cy="2132409"/>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Analyzing network packets, protocols, and communication patterns can uncover evidence of data exfiltration, command and control channels, and other malicious network activities.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265634"/>
            <a:ext cx="7020758"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Non-volatile Data Analysis</a:t>
            </a:r>
            <a:endParaRPr lang="en-US" sz="4374" dirty="0"/>
          </a:p>
        </p:txBody>
      </p:sp>
      <p:sp>
        <p:nvSpPr>
          <p:cNvPr id="5" name="Shape 3"/>
          <p:cNvSpPr/>
          <p:nvPr/>
        </p:nvSpPr>
        <p:spPr>
          <a:xfrm>
            <a:off x="2037993" y="2404348"/>
            <a:ext cx="5166122" cy="2346365"/>
          </a:xfrm>
          <a:prstGeom prst="roundRect">
            <a:avLst>
              <a:gd name="adj" fmla="val 5682"/>
            </a:avLst>
          </a:prstGeom>
          <a:solidFill>
            <a:srgbClr val="DEE7F7"/>
          </a:solidFill>
          <a:ln/>
        </p:spPr>
      </p:sp>
      <p:sp>
        <p:nvSpPr>
          <p:cNvPr id="6" name="Text 4"/>
          <p:cNvSpPr/>
          <p:nvPr/>
        </p:nvSpPr>
        <p:spPr>
          <a:xfrm>
            <a:off x="2260163" y="2626519"/>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Disk Imaging</a:t>
            </a:r>
            <a:endParaRPr lang="en-US" sz="2187" dirty="0"/>
          </a:p>
        </p:txBody>
      </p:sp>
      <p:sp>
        <p:nvSpPr>
          <p:cNvPr id="7" name="Text 5"/>
          <p:cNvSpPr/>
          <p:nvPr/>
        </p:nvSpPr>
        <p:spPr>
          <a:xfrm>
            <a:off x="2260163" y="3106936"/>
            <a:ext cx="4721781"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Capturing a complete forensic image of the hard drive is crucial to preserve evidence and enable in-depth analysis without modifying the original data.</a:t>
            </a:r>
            <a:endParaRPr lang="en-US" sz="1750" dirty="0"/>
          </a:p>
        </p:txBody>
      </p:sp>
      <p:sp>
        <p:nvSpPr>
          <p:cNvPr id="8" name="Shape 6"/>
          <p:cNvSpPr/>
          <p:nvPr/>
        </p:nvSpPr>
        <p:spPr>
          <a:xfrm>
            <a:off x="7426285" y="2404348"/>
            <a:ext cx="5166122" cy="2346365"/>
          </a:xfrm>
          <a:prstGeom prst="roundRect">
            <a:avLst>
              <a:gd name="adj" fmla="val 5682"/>
            </a:avLst>
          </a:prstGeom>
          <a:solidFill>
            <a:srgbClr val="DEE7F7"/>
          </a:solidFill>
          <a:ln/>
        </p:spPr>
      </p:sp>
      <p:sp>
        <p:nvSpPr>
          <p:cNvPr id="9" name="Text 7"/>
          <p:cNvSpPr/>
          <p:nvPr/>
        </p:nvSpPr>
        <p:spPr>
          <a:xfrm>
            <a:off x="7648456" y="2626519"/>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File System Analysis</a:t>
            </a:r>
            <a:endParaRPr lang="en-US" sz="2187" dirty="0"/>
          </a:p>
        </p:txBody>
      </p:sp>
      <p:sp>
        <p:nvSpPr>
          <p:cNvPr id="10" name="Text 8"/>
          <p:cNvSpPr/>
          <p:nvPr/>
        </p:nvSpPr>
        <p:spPr>
          <a:xfrm>
            <a:off x="7648456" y="3106936"/>
            <a:ext cx="472178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Examining file system structures, metadata, and deleted files can reveal important artifacts and trace user activities on the system.</a:t>
            </a:r>
            <a:endParaRPr lang="en-US" sz="1750" dirty="0"/>
          </a:p>
        </p:txBody>
      </p:sp>
      <p:sp>
        <p:nvSpPr>
          <p:cNvPr id="11" name="Shape 9"/>
          <p:cNvSpPr/>
          <p:nvPr/>
        </p:nvSpPr>
        <p:spPr>
          <a:xfrm>
            <a:off x="2037993" y="4972883"/>
            <a:ext cx="5166122" cy="1990963"/>
          </a:xfrm>
          <a:prstGeom prst="roundRect">
            <a:avLst>
              <a:gd name="adj" fmla="val 6696"/>
            </a:avLst>
          </a:prstGeom>
          <a:solidFill>
            <a:srgbClr val="DEE7F7"/>
          </a:solidFill>
          <a:ln/>
        </p:spPr>
      </p:sp>
      <p:sp>
        <p:nvSpPr>
          <p:cNvPr id="12" name="Text 10"/>
          <p:cNvSpPr/>
          <p:nvPr/>
        </p:nvSpPr>
        <p:spPr>
          <a:xfrm>
            <a:off x="2260163" y="5195054"/>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Data Carving</a:t>
            </a:r>
            <a:endParaRPr lang="en-US" sz="2187" dirty="0"/>
          </a:p>
        </p:txBody>
      </p:sp>
      <p:sp>
        <p:nvSpPr>
          <p:cNvPr id="13" name="Text 11"/>
          <p:cNvSpPr/>
          <p:nvPr/>
        </p:nvSpPr>
        <p:spPr>
          <a:xfrm>
            <a:off x="2260163" y="5675471"/>
            <a:ext cx="472178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Recovering fragmented or deleted files through data carving techniques can uncover hidden information valuable to the investigation.</a:t>
            </a:r>
            <a:endParaRPr lang="en-US" sz="1750" dirty="0"/>
          </a:p>
        </p:txBody>
      </p:sp>
      <p:sp>
        <p:nvSpPr>
          <p:cNvPr id="14" name="Shape 12"/>
          <p:cNvSpPr/>
          <p:nvPr/>
        </p:nvSpPr>
        <p:spPr>
          <a:xfrm>
            <a:off x="7426285" y="4972883"/>
            <a:ext cx="5166122" cy="1990963"/>
          </a:xfrm>
          <a:prstGeom prst="roundRect">
            <a:avLst>
              <a:gd name="adj" fmla="val 6696"/>
            </a:avLst>
          </a:prstGeom>
          <a:solidFill>
            <a:srgbClr val="DEE7F7"/>
          </a:solidFill>
          <a:ln/>
        </p:spPr>
      </p:sp>
      <p:sp>
        <p:nvSpPr>
          <p:cNvPr id="15" name="Text 13"/>
          <p:cNvSpPr/>
          <p:nvPr/>
        </p:nvSpPr>
        <p:spPr>
          <a:xfrm>
            <a:off x="7648456" y="5195054"/>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Registry Parsing</a:t>
            </a:r>
            <a:endParaRPr lang="en-US" sz="2187" dirty="0"/>
          </a:p>
        </p:txBody>
      </p:sp>
      <p:sp>
        <p:nvSpPr>
          <p:cNvPr id="16" name="Text 14"/>
          <p:cNvSpPr/>
          <p:nvPr/>
        </p:nvSpPr>
        <p:spPr>
          <a:xfrm>
            <a:off x="7648456" y="5675471"/>
            <a:ext cx="472178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Analyzing the Windows registry can provide insights into system configuration, user accounts, and application execution history.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699022"/>
            <a:ext cx="6840379"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Network Traffic Forensics</a:t>
            </a:r>
            <a:endParaRPr lang="en-US" sz="4374" dirty="0"/>
          </a:p>
        </p:txBody>
      </p:sp>
      <p:sp>
        <p:nvSpPr>
          <p:cNvPr id="6" name="Text 3"/>
          <p:cNvSpPr/>
          <p:nvPr/>
        </p:nvSpPr>
        <p:spPr>
          <a:xfrm>
            <a:off x="833199" y="2726650"/>
            <a:ext cx="7477601" cy="1777008"/>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Analyzing network traffic is crucial in digital forensics, as it can reveal crucial evidence of cyberattacks, data exfiltration, and other malicious activities. Network traffic analysis involves capturing, filtering, and inspecting network packets to reconstruct communication patterns, identify suspicious activity, and uncover hidden data transfers.</a:t>
            </a:r>
            <a:endParaRPr lang="en-US" sz="1750" dirty="0"/>
          </a:p>
        </p:txBody>
      </p:sp>
      <p:sp>
        <p:nvSpPr>
          <p:cNvPr id="7" name="Text 4"/>
          <p:cNvSpPr/>
          <p:nvPr/>
        </p:nvSpPr>
        <p:spPr>
          <a:xfrm>
            <a:off x="833199" y="4753570"/>
            <a:ext cx="7477601" cy="1777008"/>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Challenges in this field include the sheer volume of network data, the need for specialized tools and expertise, and the potential for encrypted or obfuscated network traffic that can conceal malicious activity. Overcoming these challenges requires a deep understanding of network protocols, forensic techniques, and data analysis methodologies.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282422"/>
            <a:ext cx="6319957"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Mobile Device Forensics</a:t>
            </a:r>
            <a:endParaRPr lang="en-US" sz="4374" dirty="0"/>
          </a:p>
        </p:txBody>
      </p:sp>
      <p:sp>
        <p:nvSpPr>
          <p:cNvPr id="5" name="Shape 3"/>
          <p:cNvSpPr/>
          <p:nvPr/>
        </p:nvSpPr>
        <p:spPr>
          <a:xfrm>
            <a:off x="2037993" y="2594729"/>
            <a:ext cx="499943" cy="499943"/>
          </a:xfrm>
          <a:prstGeom prst="roundRect">
            <a:avLst>
              <a:gd name="adj" fmla="val 26667"/>
            </a:avLst>
          </a:prstGeom>
          <a:solidFill>
            <a:srgbClr val="DEE7F7"/>
          </a:solidFill>
          <a:ln/>
        </p:spPr>
      </p:sp>
      <p:sp>
        <p:nvSpPr>
          <p:cNvPr id="6" name="Text 4"/>
          <p:cNvSpPr/>
          <p:nvPr/>
        </p:nvSpPr>
        <p:spPr>
          <a:xfrm>
            <a:off x="2219206" y="2636401"/>
            <a:ext cx="13739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7" name="Text 5"/>
          <p:cNvSpPr/>
          <p:nvPr/>
        </p:nvSpPr>
        <p:spPr>
          <a:xfrm>
            <a:off x="2760107" y="2671048"/>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Data Acquisition</a:t>
            </a:r>
            <a:endParaRPr lang="en-US" sz="2187" dirty="0"/>
          </a:p>
        </p:txBody>
      </p:sp>
      <p:sp>
        <p:nvSpPr>
          <p:cNvPr id="8" name="Text 6"/>
          <p:cNvSpPr/>
          <p:nvPr/>
        </p:nvSpPr>
        <p:spPr>
          <a:xfrm>
            <a:off x="2760107" y="3151465"/>
            <a:ext cx="4444008"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Extracting data from mobile devices, like smartphones and tablets, can be challenging due to their proprietary hardware and software.</a:t>
            </a:r>
            <a:endParaRPr lang="en-US" sz="1750" dirty="0"/>
          </a:p>
        </p:txBody>
      </p:sp>
      <p:sp>
        <p:nvSpPr>
          <p:cNvPr id="9" name="Shape 7"/>
          <p:cNvSpPr/>
          <p:nvPr/>
        </p:nvSpPr>
        <p:spPr>
          <a:xfrm>
            <a:off x="7426285" y="2594729"/>
            <a:ext cx="499943" cy="499943"/>
          </a:xfrm>
          <a:prstGeom prst="roundRect">
            <a:avLst>
              <a:gd name="adj" fmla="val 26667"/>
            </a:avLst>
          </a:prstGeom>
          <a:solidFill>
            <a:srgbClr val="DEE7F7"/>
          </a:solidFill>
          <a:ln/>
        </p:spPr>
      </p:sp>
      <p:sp>
        <p:nvSpPr>
          <p:cNvPr id="10" name="Text 8"/>
          <p:cNvSpPr/>
          <p:nvPr/>
        </p:nvSpPr>
        <p:spPr>
          <a:xfrm>
            <a:off x="7584162" y="2636401"/>
            <a:ext cx="184071"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1" name="Text 9"/>
          <p:cNvSpPr/>
          <p:nvPr/>
        </p:nvSpPr>
        <p:spPr>
          <a:xfrm>
            <a:off x="8148399" y="2671048"/>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Encryption Hurdles</a:t>
            </a:r>
            <a:endParaRPr lang="en-US" sz="2187" dirty="0"/>
          </a:p>
        </p:txBody>
      </p:sp>
      <p:sp>
        <p:nvSpPr>
          <p:cNvPr id="12" name="Text 10"/>
          <p:cNvSpPr/>
          <p:nvPr/>
        </p:nvSpPr>
        <p:spPr>
          <a:xfrm>
            <a:off x="8148399" y="3151465"/>
            <a:ext cx="4444008"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Advanced encryption on mobile devices makes it difficult to access and analyze critical evidence, often requiring specialized tools and techniques.</a:t>
            </a:r>
            <a:endParaRPr lang="en-US" sz="1750" dirty="0"/>
          </a:p>
        </p:txBody>
      </p:sp>
      <p:sp>
        <p:nvSpPr>
          <p:cNvPr id="13" name="Shape 11"/>
          <p:cNvSpPr/>
          <p:nvPr/>
        </p:nvSpPr>
        <p:spPr>
          <a:xfrm>
            <a:off x="2037993" y="4968835"/>
            <a:ext cx="499943" cy="499943"/>
          </a:xfrm>
          <a:prstGeom prst="roundRect">
            <a:avLst>
              <a:gd name="adj" fmla="val 26667"/>
            </a:avLst>
          </a:prstGeom>
          <a:solidFill>
            <a:srgbClr val="DEE7F7"/>
          </a:solidFill>
          <a:ln/>
        </p:spPr>
      </p:sp>
      <p:sp>
        <p:nvSpPr>
          <p:cNvPr id="14" name="Text 12"/>
          <p:cNvSpPr/>
          <p:nvPr/>
        </p:nvSpPr>
        <p:spPr>
          <a:xfrm>
            <a:off x="2197894" y="5010507"/>
            <a:ext cx="180023"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5" name="Text 13"/>
          <p:cNvSpPr/>
          <p:nvPr/>
        </p:nvSpPr>
        <p:spPr>
          <a:xfrm>
            <a:off x="2760107" y="5045154"/>
            <a:ext cx="2940368"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Volatile Data Recovery</a:t>
            </a:r>
            <a:endParaRPr lang="en-US" sz="2187" dirty="0"/>
          </a:p>
        </p:txBody>
      </p:sp>
      <p:sp>
        <p:nvSpPr>
          <p:cNvPr id="16" name="Text 14"/>
          <p:cNvSpPr/>
          <p:nvPr/>
        </p:nvSpPr>
        <p:spPr>
          <a:xfrm>
            <a:off x="2760107" y="5525572"/>
            <a:ext cx="4444008"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Retrieving volatile data, such as active processes, running apps, and memory contents, is crucial but can be time-sensitive and complex.</a:t>
            </a:r>
            <a:endParaRPr lang="en-US" sz="1750" dirty="0"/>
          </a:p>
        </p:txBody>
      </p:sp>
      <p:sp>
        <p:nvSpPr>
          <p:cNvPr id="17" name="Shape 15"/>
          <p:cNvSpPr/>
          <p:nvPr/>
        </p:nvSpPr>
        <p:spPr>
          <a:xfrm>
            <a:off x="7426285" y="4968835"/>
            <a:ext cx="499943" cy="499943"/>
          </a:xfrm>
          <a:prstGeom prst="roundRect">
            <a:avLst>
              <a:gd name="adj" fmla="val 26667"/>
            </a:avLst>
          </a:prstGeom>
          <a:solidFill>
            <a:srgbClr val="DEE7F7"/>
          </a:solidFill>
          <a:ln/>
        </p:spPr>
      </p:sp>
      <p:sp>
        <p:nvSpPr>
          <p:cNvPr id="18" name="Text 16"/>
          <p:cNvSpPr/>
          <p:nvPr/>
        </p:nvSpPr>
        <p:spPr>
          <a:xfrm>
            <a:off x="7579638" y="5010507"/>
            <a:ext cx="19323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4</a:t>
            </a:r>
            <a:endParaRPr lang="en-US" sz="2624" dirty="0"/>
          </a:p>
        </p:txBody>
      </p:sp>
      <p:sp>
        <p:nvSpPr>
          <p:cNvPr id="19" name="Text 17"/>
          <p:cNvSpPr/>
          <p:nvPr/>
        </p:nvSpPr>
        <p:spPr>
          <a:xfrm>
            <a:off x="8148399" y="5045154"/>
            <a:ext cx="3013472"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App-Specific Forensics</a:t>
            </a:r>
            <a:endParaRPr lang="en-US" sz="2187" dirty="0"/>
          </a:p>
        </p:txBody>
      </p:sp>
      <p:sp>
        <p:nvSpPr>
          <p:cNvPr id="20" name="Text 18"/>
          <p:cNvSpPr/>
          <p:nvPr/>
        </p:nvSpPr>
        <p:spPr>
          <a:xfrm>
            <a:off x="8148399" y="5525572"/>
            <a:ext cx="4444008"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Investigating mobile apps, their data, and their communications is essential, but requires extensive knowledge of the platforms and app ecosystems.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701760"/>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Cloud Forensics</a:t>
            </a:r>
            <a:endParaRPr lang="en-US" sz="4374" dirty="0"/>
          </a:p>
        </p:txBody>
      </p:sp>
      <p:sp>
        <p:nvSpPr>
          <p:cNvPr id="5" name="Text 3"/>
          <p:cNvSpPr/>
          <p:nvPr/>
        </p:nvSpPr>
        <p:spPr>
          <a:xfrm>
            <a:off x="2037993" y="2929295"/>
            <a:ext cx="5006221" cy="1777008"/>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Gathering digital evidence from the cloud presents unique challenges. Accessing data stored on remote servers, ensuring data integrity, and navigating complex legal and jurisdictional issues are critical considerations in cloud forensics.</a:t>
            </a:r>
            <a:endParaRPr lang="en-US" sz="1750" dirty="0"/>
          </a:p>
        </p:txBody>
      </p:sp>
      <p:sp>
        <p:nvSpPr>
          <p:cNvPr id="6" name="Text 4"/>
          <p:cNvSpPr/>
          <p:nvPr/>
        </p:nvSpPr>
        <p:spPr>
          <a:xfrm>
            <a:off x="2037993" y="4906208"/>
            <a:ext cx="5006221"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Techniques like virtual machine imaging, API-based data collection, and network traffic analysis are essential for conducting thorough cloud-based investigations.</a:t>
            </a:r>
            <a:endParaRPr lang="en-US" sz="1750" dirty="0"/>
          </a:p>
        </p:txBody>
      </p:sp>
      <p:pic>
        <p:nvPicPr>
          <p:cNvPr id="7" name="Image 0" descr="preencoded.png"/>
          <p:cNvPicPr>
            <a:picLocks noChangeAspect="1"/>
          </p:cNvPicPr>
          <p:nvPr/>
        </p:nvPicPr>
        <p:blipFill>
          <a:blip r:embed="rId3"/>
          <a:stretch>
            <a:fillRect/>
          </a:stretch>
        </p:blipFill>
        <p:spPr>
          <a:xfrm>
            <a:off x="7593806" y="2979301"/>
            <a:ext cx="5006221" cy="31288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205031" y="129070"/>
            <a:ext cx="3156688" cy="7102549"/>
          </a:xfrm>
          <a:prstGeom prst="rect">
            <a:avLst/>
          </a:prstGeom>
        </p:spPr>
      </p:pic>
      <p:sp>
        <p:nvSpPr>
          <p:cNvPr id="5" name="Text 2"/>
          <p:cNvSpPr/>
          <p:nvPr/>
        </p:nvSpPr>
        <p:spPr>
          <a:xfrm>
            <a:off x="4426744" y="661749"/>
            <a:ext cx="9434512" cy="1281827"/>
          </a:xfrm>
          <a:prstGeom prst="rect">
            <a:avLst/>
          </a:prstGeom>
          <a:noFill/>
          <a:ln/>
        </p:spPr>
        <p:txBody>
          <a:bodyPr wrap="square" rtlCol="0" anchor="t"/>
          <a:lstStyle/>
          <a:p>
            <a:pPr marL="0" indent="0">
              <a:lnSpc>
                <a:spcPts val="5047"/>
              </a:lnSpc>
              <a:buNone/>
            </a:pPr>
            <a:r>
              <a:rPr lang="en-US" sz="4038" dirty="0">
                <a:solidFill>
                  <a:srgbClr val="476FD6"/>
                </a:solidFill>
                <a:latin typeface="Roboto Slab" pitchFamily="34" charset="0"/>
                <a:ea typeface="Roboto Slab" pitchFamily="34" charset="-122"/>
                <a:cs typeface="Roboto Slab" pitchFamily="34" charset="-120"/>
              </a:rPr>
              <a:t>Courtroom Presentation and Testimony</a:t>
            </a:r>
            <a:endParaRPr lang="en-US" sz="4038" dirty="0"/>
          </a:p>
        </p:txBody>
      </p:sp>
      <p:pic>
        <p:nvPicPr>
          <p:cNvPr id="6" name="Image 1" descr="preencoded.png"/>
          <p:cNvPicPr>
            <a:picLocks noChangeAspect="1"/>
          </p:cNvPicPr>
          <p:nvPr/>
        </p:nvPicPr>
        <p:blipFill>
          <a:blip r:embed="rId4"/>
          <a:stretch>
            <a:fillRect/>
          </a:stretch>
        </p:blipFill>
        <p:spPr>
          <a:xfrm>
            <a:off x="4426744" y="2251234"/>
            <a:ext cx="1025485" cy="1837849"/>
          </a:xfrm>
          <a:prstGeom prst="rect">
            <a:avLst/>
          </a:prstGeom>
        </p:spPr>
      </p:pic>
      <p:sp>
        <p:nvSpPr>
          <p:cNvPr id="7" name="Text 3"/>
          <p:cNvSpPr/>
          <p:nvPr/>
        </p:nvSpPr>
        <p:spPr>
          <a:xfrm>
            <a:off x="5759887" y="2456259"/>
            <a:ext cx="3615928" cy="320397"/>
          </a:xfrm>
          <a:prstGeom prst="rect">
            <a:avLst/>
          </a:prstGeom>
          <a:noFill/>
          <a:ln/>
        </p:spPr>
        <p:txBody>
          <a:bodyPr wrap="none" rtlCol="0" anchor="t"/>
          <a:lstStyle/>
          <a:p>
            <a:pPr marL="0" indent="0" algn="l">
              <a:lnSpc>
                <a:spcPts val="2523"/>
              </a:lnSpc>
              <a:buNone/>
            </a:pPr>
            <a:r>
              <a:rPr lang="en-US" sz="2019" dirty="0">
                <a:solidFill>
                  <a:srgbClr val="476FD6"/>
                </a:solidFill>
                <a:latin typeface="Roboto Slab" pitchFamily="34" charset="0"/>
                <a:ea typeface="Roboto Slab" pitchFamily="34" charset="-122"/>
                <a:cs typeface="Roboto Slab" pitchFamily="34" charset="-120"/>
              </a:rPr>
              <a:t>Preparing Compelling Visuals</a:t>
            </a:r>
            <a:endParaRPr lang="en-US" sz="2019" dirty="0"/>
          </a:p>
        </p:txBody>
      </p:sp>
      <p:sp>
        <p:nvSpPr>
          <p:cNvPr id="8" name="Text 4"/>
          <p:cNvSpPr/>
          <p:nvPr/>
        </p:nvSpPr>
        <p:spPr>
          <a:xfrm>
            <a:off x="5759887" y="2899648"/>
            <a:ext cx="8101370" cy="984409"/>
          </a:xfrm>
          <a:prstGeom prst="rect">
            <a:avLst/>
          </a:prstGeom>
          <a:noFill/>
          <a:ln/>
        </p:spPr>
        <p:txBody>
          <a:bodyPr wrap="square" rtlCol="0" anchor="t"/>
          <a:lstStyle/>
          <a:p>
            <a:pPr marL="0" indent="0" algn="l">
              <a:lnSpc>
                <a:spcPts val="2584"/>
              </a:lnSpc>
              <a:buNone/>
            </a:pPr>
            <a:r>
              <a:rPr lang="en-US" sz="1615" dirty="0">
                <a:solidFill>
                  <a:srgbClr val="15213F"/>
                </a:solidFill>
                <a:latin typeface="Roboto" pitchFamily="34" charset="0"/>
                <a:ea typeface="Roboto" pitchFamily="34" charset="-122"/>
                <a:cs typeface="Roboto" pitchFamily="34" charset="-120"/>
              </a:rPr>
              <a:t>Crafting visuals that effectively communicate complex digital forensic findings is crucial. Leverage multimedia, animations, and interactive elements to engage the jury and judges.</a:t>
            </a:r>
            <a:endParaRPr lang="en-US" sz="1615" dirty="0"/>
          </a:p>
        </p:txBody>
      </p:sp>
      <p:pic>
        <p:nvPicPr>
          <p:cNvPr id="9" name="Image 2" descr="preencoded.png"/>
          <p:cNvPicPr>
            <a:picLocks noChangeAspect="1"/>
          </p:cNvPicPr>
          <p:nvPr/>
        </p:nvPicPr>
        <p:blipFill>
          <a:blip r:embed="rId5"/>
          <a:stretch>
            <a:fillRect/>
          </a:stretch>
        </p:blipFill>
        <p:spPr>
          <a:xfrm>
            <a:off x="4426744" y="4089083"/>
            <a:ext cx="1025485" cy="1837849"/>
          </a:xfrm>
          <a:prstGeom prst="rect">
            <a:avLst/>
          </a:prstGeom>
        </p:spPr>
      </p:pic>
      <p:sp>
        <p:nvSpPr>
          <p:cNvPr id="10" name="Text 5"/>
          <p:cNvSpPr/>
          <p:nvPr/>
        </p:nvSpPr>
        <p:spPr>
          <a:xfrm>
            <a:off x="5759887" y="4294108"/>
            <a:ext cx="4067056" cy="320397"/>
          </a:xfrm>
          <a:prstGeom prst="rect">
            <a:avLst/>
          </a:prstGeom>
          <a:noFill/>
          <a:ln/>
        </p:spPr>
        <p:txBody>
          <a:bodyPr wrap="none" rtlCol="0" anchor="t"/>
          <a:lstStyle/>
          <a:p>
            <a:pPr marL="0" indent="0" algn="l">
              <a:lnSpc>
                <a:spcPts val="2523"/>
              </a:lnSpc>
              <a:buNone/>
            </a:pPr>
            <a:r>
              <a:rPr lang="en-US" sz="2019" dirty="0">
                <a:solidFill>
                  <a:srgbClr val="476FD6"/>
                </a:solidFill>
                <a:latin typeface="Roboto Slab" pitchFamily="34" charset="0"/>
                <a:ea typeface="Roboto Slab" pitchFamily="34" charset="-122"/>
                <a:cs typeface="Roboto Slab" pitchFamily="34" charset="-120"/>
              </a:rPr>
              <a:t>Delivering Testimony Confidently</a:t>
            </a:r>
            <a:endParaRPr lang="en-US" sz="2019" dirty="0"/>
          </a:p>
        </p:txBody>
      </p:sp>
      <p:sp>
        <p:nvSpPr>
          <p:cNvPr id="11" name="Text 6"/>
          <p:cNvSpPr/>
          <p:nvPr/>
        </p:nvSpPr>
        <p:spPr>
          <a:xfrm>
            <a:off x="5759887" y="4737497"/>
            <a:ext cx="8101370" cy="984409"/>
          </a:xfrm>
          <a:prstGeom prst="rect">
            <a:avLst/>
          </a:prstGeom>
          <a:noFill/>
          <a:ln/>
        </p:spPr>
        <p:txBody>
          <a:bodyPr wrap="square" rtlCol="0" anchor="t"/>
          <a:lstStyle/>
          <a:p>
            <a:pPr marL="0" indent="0" algn="l">
              <a:lnSpc>
                <a:spcPts val="2584"/>
              </a:lnSpc>
              <a:buNone/>
            </a:pPr>
            <a:r>
              <a:rPr lang="en-US" sz="1615" dirty="0">
                <a:solidFill>
                  <a:srgbClr val="15213F"/>
                </a:solidFill>
                <a:latin typeface="Roboto" pitchFamily="34" charset="0"/>
                <a:ea typeface="Roboto" pitchFamily="34" charset="-122"/>
                <a:cs typeface="Roboto" pitchFamily="34" charset="-120"/>
              </a:rPr>
              <a:t>Experts must convey digital evidence clearly and confidently, anticipating cross-examination. Thorough preparation and practice are key to delivering impactful testimony.</a:t>
            </a:r>
            <a:endParaRPr lang="en-US" sz="1615" dirty="0"/>
          </a:p>
        </p:txBody>
      </p:sp>
      <p:pic>
        <p:nvPicPr>
          <p:cNvPr id="12" name="Image 3" descr="preencoded.png"/>
          <p:cNvPicPr>
            <a:picLocks noChangeAspect="1"/>
          </p:cNvPicPr>
          <p:nvPr/>
        </p:nvPicPr>
        <p:blipFill>
          <a:blip r:embed="rId6"/>
          <a:stretch>
            <a:fillRect/>
          </a:stretch>
        </p:blipFill>
        <p:spPr>
          <a:xfrm>
            <a:off x="4426744" y="5926931"/>
            <a:ext cx="1025485" cy="1640800"/>
          </a:xfrm>
          <a:prstGeom prst="rect">
            <a:avLst/>
          </a:prstGeom>
        </p:spPr>
      </p:pic>
      <p:sp>
        <p:nvSpPr>
          <p:cNvPr id="13" name="Text 7"/>
          <p:cNvSpPr/>
          <p:nvPr/>
        </p:nvSpPr>
        <p:spPr>
          <a:xfrm>
            <a:off x="5759887" y="6131957"/>
            <a:ext cx="4045863" cy="320397"/>
          </a:xfrm>
          <a:prstGeom prst="rect">
            <a:avLst/>
          </a:prstGeom>
          <a:noFill/>
          <a:ln/>
        </p:spPr>
        <p:txBody>
          <a:bodyPr wrap="none" rtlCol="0" anchor="t"/>
          <a:lstStyle/>
          <a:p>
            <a:pPr marL="0" indent="0" algn="l">
              <a:lnSpc>
                <a:spcPts val="2523"/>
              </a:lnSpc>
              <a:buNone/>
            </a:pPr>
            <a:r>
              <a:rPr lang="en-US" sz="2019" dirty="0">
                <a:solidFill>
                  <a:srgbClr val="476FD6"/>
                </a:solidFill>
                <a:latin typeface="Roboto Slab" pitchFamily="34" charset="0"/>
                <a:ea typeface="Roboto Slab" pitchFamily="34" charset="-122"/>
                <a:cs typeface="Roboto Slab" pitchFamily="34" charset="-120"/>
              </a:rPr>
              <a:t>Addressing Technical Challenges</a:t>
            </a:r>
            <a:endParaRPr lang="en-US" sz="2019" dirty="0"/>
          </a:p>
        </p:txBody>
      </p:sp>
      <p:sp>
        <p:nvSpPr>
          <p:cNvPr id="14" name="Text 8"/>
          <p:cNvSpPr/>
          <p:nvPr/>
        </p:nvSpPr>
        <p:spPr>
          <a:xfrm>
            <a:off x="5759887" y="6575346"/>
            <a:ext cx="8101370" cy="656273"/>
          </a:xfrm>
          <a:prstGeom prst="rect">
            <a:avLst/>
          </a:prstGeom>
          <a:noFill/>
          <a:ln/>
        </p:spPr>
        <p:txBody>
          <a:bodyPr wrap="square" rtlCol="0" anchor="t"/>
          <a:lstStyle/>
          <a:p>
            <a:pPr marL="0" indent="0" algn="l">
              <a:lnSpc>
                <a:spcPts val="2584"/>
              </a:lnSpc>
              <a:buNone/>
            </a:pPr>
            <a:r>
              <a:rPr lang="en-US" sz="1615" dirty="0">
                <a:solidFill>
                  <a:srgbClr val="15213F"/>
                </a:solidFill>
                <a:latin typeface="Roboto" pitchFamily="34" charset="0"/>
                <a:ea typeface="Roboto" pitchFamily="34" charset="-122"/>
                <a:cs typeface="Roboto" pitchFamily="34" charset="-120"/>
              </a:rPr>
              <a:t>Navigating the courtroom's technical setup, handling evidence, and responding to objections require adaptability. Experts must be ready to troubleshoot issues on the fly.</a:t>
            </a:r>
            <a:endParaRPr lang="en-US" sz="161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880</Words>
  <Application>Microsoft Office PowerPoint</Application>
  <PresentationFormat>Custom</PresentationFormat>
  <Paragraphs>73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Roboto</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4</cp:revision>
  <dcterms:created xsi:type="dcterms:W3CDTF">2024-05-27T08:53:09Z</dcterms:created>
  <dcterms:modified xsi:type="dcterms:W3CDTF">2024-05-27T10:41:01Z</dcterms:modified>
</cp:coreProperties>
</file>