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Windows and DOS File Systems</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Explore the fundamentals of Windows and DOS file systems, essential for forensic investigations. Understand the key concepts, structures, and common file formats that underpin these legacy operating systems.</a:t>
            </a:r>
            <a:endParaRPr lang="en-US" sz="1750" dirty="0"/>
          </a:p>
        </p:txBody>
      </p:sp>
      <p:sp>
        <p:nvSpPr>
          <p:cNvPr id="7" name="Shape 4"/>
          <p:cNvSpPr/>
          <p:nvPr/>
        </p:nvSpPr>
        <p:spPr>
          <a:xfrm>
            <a:off x="833199" y="6376749"/>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6384369"/>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23693"/>
            <a:ext cx="7477601" cy="1916430"/>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Conclusion and Key Takeaways</a:t>
            </a:r>
            <a:endParaRPr lang="en-US" sz="6036" dirty="0"/>
          </a:p>
        </p:txBody>
      </p:sp>
      <p:sp>
        <p:nvSpPr>
          <p:cNvPr id="6" name="Text 3"/>
          <p:cNvSpPr/>
          <p:nvPr/>
        </p:nvSpPr>
        <p:spPr>
          <a:xfrm>
            <a:off x="833199" y="4173379"/>
            <a:ext cx="7477601"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In this presentation, we have explored the intricacies of Windows, DOS, and Linux file systems, as well as the forensic analysis techniques used to investigate these systems. The key takeaways highlight the need for a deep understanding of file system structures and metadata to effectively conduct digital forensic investigations.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1386"/>
          </a:xfrm>
          <a:prstGeom prst="rect">
            <a:avLst/>
          </a:prstGeom>
          <a:solidFill>
            <a:srgbClr val="FFFAFA"/>
          </a:solidFill>
          <a:ln/>
        </p:spPr>
      </p:sp>
      <p:sp>
        <p:nvSpPr>
          <p:cNvPr id="4" name="Text 2"/>
          <p:cNvSpPr/>
          <p:nvPr/>
        </p:nvSpPr>
        <p:spPr>
          <a:xfrm>
            <a:off x="1905476" y="594955"/>
            <a:ext cx="10819328" cy="1352550"/>
          </a:xfrm>
          <a:prstGeom prst="rect">
            <a:avLst/>
          </a:prstGeom>
          <a:noFill/>
          <a:ln/>
        </p:spPr>
        <p:txBody>
          <a:bodyPr wrap="square" rtlCol="0" anchor="t"/>
          <a:lstStyle/>
          <a:p>
            <a:pPr marL="0" indent="0">
              <a:lnSpc>
                <a:spcPts val="5325"/>
              </a:lnSpc>
              <a:buNone/>
            </a:pPr>
            <a:r>
              <a:rPr lang="en-US" sz="4260" b="1" dirty="0">
                <a:solidFill>
                  <a:srgbClr val="1F1E1E"/>
                </a:solidFill>
                <a:latin typeface="Alexandria" pitchFamily="34" charset="0"/>
                <a:ea typeface="Alexandria" pitchFamily="34" charset="-122"/>
                <a:cs typeface="Alexandria" pitchFamily="34" charset="-120"/>
              </a:rPr>
              <a:t>Overview of Windows File System Structures</a:t>
            </a:r>
            <a:endParaRPr lang="en-US" sz="4260" dirty="0"/>
          </a:p>
        </p:txBody>
      </p:sp>
      <p:pic>
        <p:nvPicPr>
          <p:cNvPr id="5" name="Image 0" descr="preencoded.png"/>
          <p:cNvPicPr>
            <a:picLocks noChangeAspect="1"/>
          </p:cNvPicPr>
          <p:nvPr/>
        </p:nvPicPr>
        <p:blipFill>
          <a:blip r:embed="rId3"/>
          <a:stretch>
            <a:fillRect/>
          </a:stretch>
        </p:blipFill>
        <p:spPr>
          <a:xfrm>
            <a:off x="1905476" y="2380178"/>
            <a:ext cx="3390067" cy="2095143"/>
          </a:xfrm>
          <a:prstGeom prst="rect">
            <a:avLst/>
          </a:prstGeom>
        </p:spPr>
      </p:pic>
      <p:sp>
        <p:nvSpPr>
          <p:cNvPr id="6" name="Text 3"/>
          <p:cNvSpPr/>
          <p:nvPr/>
        </p:nvSpPr>
        <p:spPr>
          <a:xfrm>
            <a:off x="1905476" y="4745712"/>
            <a:ext cx="3151942" cy="338138"/>
          </a:xfrm>
          <a:prstGeom prst="rect">
            <a:avLst/>
          </a:prstGeom>
          <a:noFill/>
          <a:ln/>
        </p:spPr>
        <p:txBody>
          <a:bodyPr wrap="none" rtlCol="0" anchor="t"/>
          <a:lstStyle/>
          <a:p>
            <a:pPr marL="0" indent="0" algn="l">
              <a:lnSpc>
                <a:spcPts val="2662"/>
              </a:lnSpc>
              <a:buNone/>
            </a:pPr>
            <a:r>
              <a:rPr lang="en-US" sz="2130" b="1" dirty="0">
                <a:solidFill>
                  <a:srgbClr val="3B3535"/>
                </a:solidFill>
                <a:latin typeface="Alexandria" pitchFamily="34" charset="0"/>
                <a:ea typeface="Alexandria" pitchFamily="34" charset="-122"/>
                <a:cs typeface="Alexandria" pitchFamily="34" charset="-120"/>
              </a:rPr>
              <a:t>Master File Table (MFT)</a:t>
            </a:r>
            <a:endParaRPr lang="en-US" sz="2130" dirty="0"/>
          </a:p>
        </p:txBody>
      </p:sp>
      <p:sp>
        <p:nvSpPr>
          <p:cNvPr id="7" name="Text 4"/>
          <p:cNvSpPr/>
          <p:nvPr/>
        </p:nvSpPr>
        <p:spPr>
          <a:xfrm>
            <a:off x="1905476" y="5213628"/>
            <a:ext cx="3390067" cy="2076688"/>
          </a:xfrm>
          <a:prstGeom prst="rect">
            <a:avLst/>
          </a:prstGeom>
          <a:noFill/>
          <a:ln/>
        </p:spPr>
        <p:txBody>
          <a:bodyPr wrap="square" rtlCol="0" anchor="t"/>
          <a:lstStyle/>
          <a:p>
            <a:pPr marL="0" indent="0" algn="l">
              <a:lnSpc>
                <a:spcPts val="2726"/>
              </a:lnSpc>
              <a:buNone/>
            </a:pPr>
            <a:r>
              <a:rPr lang="en-US" sz="1704" dirty="0">
                <a:solidFill>
                  <a:srgbClr val="3B3535"/>
                </a:solidFill>
                <a:latin typeface="Sora" pitchFamily="34" charset="0"/>
                <a:ea typeface="Sora" pitchFamily="34" charset="-122"/>
                <a:cs typeface="Sora" pitchFamily="34" charset="-120"/>
              </a:rPr>
              <a:t>The MFT is the central database that tracks all files and folders on a Windows file system, storing metadata like file names, sizes, and access permissions.</a:t>
            </a:r>
            <a:endParaRPr lang="en-US" sz="1704" dirty="0"/>
          </a:p>
        </p:txBody>
      </p:sp>
      <p:pic>
        <p:nvPicPr>
          <p:cNvPr id="8" name="Image 1" descr="preencoded.png"/>
          <p:cNvPicPr>
            <a:picLocks noChangeAspect="1"/>
          </p:cNvPicPr>
          <p:nvPr/>
        </p:nvPicPr>
        <p:blipFill>
          <a:blip r:embed="rId3"/>
          <a:stretch>
            <a:fillRect/>
          </a:stretch>
        </p:blipFill>
        <p:spPr>
          <a:xfrm>
            <a:off x="5620107" y="2380178"/>
            <a:ext cx="3390067" cy="2095143"/>
          </a:xfrm>
          <a:prstGeom prst="rect">
            <a:avLst/>
          </a:prstGeom>
        </p:spPr>
      </p:pic>
      <p:sp>
        <p:nvSpPr>
          <p:cNvPr id="9" name="Text 5"/>
          <p:cNvSpPr/>
          <p:nvPr/>
        </p:nvSpPr>
        <p:spPr>
          <a:xfrm>
            <a:off x="5620107" y="4745712"/>
            <a:ext cx="2970847" cy="338138"/>
          </a:xfrm>
          <a:prstGeom prst="rect">
            <a:avLst/>
          </a:prstGeom>
          <a:noFill/>
          <a:ln/>
        </p:spPr>
        <p:txBody>
          <a:bodyPr wrap="none" rtlCol="0" anchor="t"/>
          <a:lstStyle/>
          <a:p>
            <a:pPr marL="0" indent="0" algn="l">
              <a:lnSpc>
                <a:spcPts val="2662"/>
              </a:lnSpc>
              <a:buNone/>
            </a:pPr>
            <a:r>
              <a:rPr lang="en-US" sz="2130" b="1" dirty="0">
                <a:solidFill>
                  <a:srgbClr val="3B3535"/>
                </a:solidFill>
                <a:latin typeface="Alexandria" pitchFamily="34" charset="0"/>
                <a:ea typeface="Alexandria" pitchFamily="34" charset="-122"/>
                <a:cs typeface="Alexandria" pitchFamily="34" charset="-120"/>
              </a:rPr>
              <a:t>File System Hierarchy</a:t>
            </a:r>
            <a:endParaRPr lang="en-US" sz="2130" dirty="0"/>
          </a:p>
        </p:txBody>
      </p:sp>
      <p:sp>
        <p:nvSpPr>
          <p:cNvPr id="10" name="Text 6"/>
          <p:cNvSpPr/>
          <p:nvPr/>
        </p:nvSpPr>
        <p:spPr>
          <a:xfrm>
            <a:off x="5620107" y="5213628"/>
            <a:ext cx="3390067" cy="2076688"/>
          </a:xfrm>
          <a:prstGeom prst="rect">
            <a:avLst/>
          </a:prstGeom>
          <a:noFill/>
          <a:ln/>
        </p:spPr>
        <p:txBody>
          <a:bodyPr wrap="square" rtlCol="0" anchor="t"/>
          <a:lstStyle/>
          <a:p>
            <a:pPr marL="0" indent="0" algn="l">
              <a:lnSpc>
                <a:spcPts val="2726"/>
              </a:lnSpc>
              <a:buNone/>
            </a:pPr>
            <a:r>
              <a:rPr lang="en-US" sz="1704" dirty="0">
                <a:solidFill>
                  <a:srgbClr val="3B3535"/>
                </a:solidFill>
                <a:latin typeface="Sora" pitchFamily="34" charset="0"/>
                <a:ea typeface="Sora" pitchFamily="34" charset="-122"/>
                <a:cs typeface="Sora" pitchFamily="34" charset="-120"/>
              </a:rPr>
              <a:t>Windows file systems follow a hierarchical structure with a root directory (C:\) branching out into folders and subfolders to organize data in a tree-like fashion.</a:t>
            </a:r>
            <a:endParaRPr lang="en-US" sz="1704" dirty="0"/>
          </a:p>
        </p:txBody>
      </p:sp>
      <p:pic>
        <p:nvPicPr>
          <p:cNvPr id="11" name="Image 2" descr="preencoded.png"/>
          <p:cNvPicPr>
            <a:picLocks noChangeAspect="1"/>
          </p:cNvPicPr>
          <p:nvPr/>
        </p:nvPicPr>
        <p:blipFill>
          <a:blip r:embed="rId3"/>
          <a:stretch>
            <a:fillRect/>
          </a:stretch>
        </p:blipFill>
        <p:spPr>
          <a:xfrm>
            <a:off x="9334738" y="2380178"/>
            <a:ext cx="3390067" cy="2095143"/>
          </a:xfrm>
          <a:prstGeom prst="rect">
            <a:avLst/>
          </a:prstGeom>
        </p:spPr>
      </p:pic>
      <p:sp>
        <p:nvSpPr>
          <p:cNvPr id="12" name="Text 7"/>
          <p:cNvSpPr/>
          <p:nvPr/>
        </p:nvSpPr>
        <p:spPr>
          <a:xfrm>
            <a:off x="9334738" y="4745712"/>
            <a:ext cx="2704743" cy="338138"/>
          </a:xfrm>
          <a:prstGeom prst="rect">
            <a:avLst/>
          </a:prstGeom>
          <a:noFill/>
          <a:ln/>
        </p:spPr>
        <p:txBody>
          <a:bodyPr wrap="none" rtlCol="0" anchor="t"/>
          <a:lstStyle/>
          <a:p>
            <a:pPr marL="0" indent="0" algn="l">
              <a:lnSpc>
                <a:spcPts val="2662"/>
              </a:lnSpc>
              <a:buNone/>
            </a:pPr>
            <a:r>
              <a:rPr lang="en-US" sz="2130" b="1" dirty="0">
                <a:solidFill>
                  <a:srgbClr val="3B3535"/>
                </a:solidFill>
                <a:latin typeface="Alexandria" pitchFamily="34" charset="0"/>
                <a:ea typeface="Alexandria" pitchFamily="34" charset="-122"/>
                <a:cs typeface="Alexandria" pitchFamily="34" charset="-120"/>
              </a:rPr>
              <a:t>File Metadata</a:t>
            </a:r>
            <a:endParaRPr lang="en-US" sz="2130" dirty="0"/>
          </a:p>
        </p:txBody>
      </p:sp>
      <p:sp>
        <p:nvSpPr>
          <p:cNvPr id="13" name="Text 8"/>
          <p:cNvSpPr/>
          <p:nvPr/>
        </p:nvSpPr>
        <p:spPr>
          <a:xfrm>
            <a:off x="9334738" y="5213628"/>
            <a:ext cx="3390067" cy="2422803"/>
          </a:xfrm>
          <a:prstGeom prst="rect">
            <a:avLst/>
          </a:prstGeom>
          <a:noFill/>
          <a:ln/>
        </p:spPr>
        <p:txBody>
          <a:bodyPr wrap="square" rtlCol="0" anchor="t"/>
          <a:lstStyle/>
          <a:p>
            <a:pPr marL="0" indent="0" algn="l">
              <a:lnSpc>
                <a:spcPts val="2726"/>
              </a:lnSpc>
              <a:buNone/>
            </a:pPr>
            <a:r>
              <a:rPr lang="en-US" sz="1704" dirty="0">
                <a:solidFill>
                  <a:srgbClr val="3B3535"/>
                </a:solidFill>
                <a:latin typeface="Sora" pitchFamily="34" charset="0"/>
                <a:ea typeface="Sora" pitchFamily="34" charset="-122"/>
                <a:cs typeface="Sora" pitchFamily="34" charset="-120"/>
              </a:rPr>
              <a:t>Each file and folder in a Windows file system contains metadata such as creation/modification dates, access control lists, and other attributes that provide valuable forensic information.</a:t>
            </a:r>
            <a:endParaRPr lang="en-US" sz="170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03045"/>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Understanding Windows File System Metadata</a:t>
            </a:r>
            <a:endParaRPr lang="en-US" sz="4374" dirty="0"/>
          </a:p>
        </p:txBody>
      </p:sp>
      <p:pic>
        <p:nvPicPr>
          <p:cNvPr id="5" name="Image 0" descr="preencoded.png"/>
          <p:cNvPicPr>
            <a:picLocks noChangeAspect="1"/>
          </p:cNvPicPr>
          <p:nvPr/>
        </p:nvPicPr>
        <p:blipFill>
          <a:blip r:embed="rId3"/>
          <a:stretch>
            <a:fillRect/>
          </a:stretch>
        </p:blipFill>
        <p:spPr>
          <a:xfrm>
            <a:off x="1760220" y="3336131"/>
            <a:ext cx="555427" cy="555427"/>
          </a:xfrm>
          <a:prstGeom prst="rect">
            <a:avLst/>
          </a:prstGeom>
        </p:spPr>
      </p:pic>
      <p:sp>
        <p:nvSpPr>
          <p:cNvPr id="6" name="Text 3"/>
          <p:cNvSpPr/>
          <p:nvPr/>
        </p:nvSpPr>
        <p:spPr>
          <a:xfrm>
            <a:off x="1760220" y="4113728"/>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File Attributes</a:t>
            </a:r>
            <a:endParaRPr lang="en-US" sz="2187" dirty="0"/>
          </a:p>
        </p:txBody>
      </p:sp>
      <p:sp>
        <p:nvSpPr>
          <p:cNvPr id="7" name="Text 4"/>
          <p:cNvSpPr/>
          <p:nvPr/>
        </p:nvSpPr>
        <p:spPr>
          <a:xfrm>
            <a:off x="1760220" y="4594146"/>
            <a:ext cx="3481149"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Windows file system metadata includes file attributes like read-only, hidden, and system that provide information about the file's properties.</a:t>
            </a:r>
            <a:endParaRPr lang="en-US" sz="1750" dirty="0"/>
          </a:p>
        </p:txBody>
      </p:sp>
      <p:pic>
        <p:nvPicPr>
          <p:cNvPr id="8" name="Image 1" descr="preencoded.png"/>
          <p:cNvPicPr>
            <a:picLocks noChangeAspect="1"/>
          </p:cNvPicPr>
          <p:nvPr/>
        </p:nvPicPr>
        <p:blipFill>
          <a:blip r:embed="rId4"/>
          <a:stretch>
            <a:fillRect/>
          </a:stretch>
        </p:blipFill>
        <p:spPr>
          <a:xfrm>
            <a:off x="5574625" y="3336131"/>
            <a:ext cx="555427" cy="555427"/>
          </a:xfrm>
          <a:prstGeom prst="rect">
            <a:avLst/>
          </a:prstGeom>
        </p:spPr>
      </p:pic>
      <p:sp>
        <p:nvSpPr>
          <p:cNvPr id="9" name="Text 5"/>
          <p:cNvSpPr/>
          <p:nvPr/>
        </p:nvSpPr>
        <p:spPr>
          <a:xfrm>
            <a:off x="5574625" y="4113728"/>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Timestamps</a:t>
            </a:r>
            <a:endParaRPr lang="en-US" sz="2187" dirty="0"/>
          </a:p>
        </p:txBody>
      </p:sp>
      <p:sp>
        <p:nvSpPr>
          <p:cNvPr id="10" name="Text 6"/>
          <p:cNvSpPr/>
          <p:nvPr/>
        </p:nvSpPr>
        <p:spPr>
          <a:xfrm>
            <a:off x="5574625" y="4594146"/>
            <a:ext cx="3481149"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Timestamps such as created, modified, and accessed dates give insights into a file's history and usage within the Windows ecosystem.</a:t>
            </a:r>
            <a:endParaRPr lang="en-US" sz="1750" dirty="0"/>
          </a:p>
        </p:txBody>
      </p:sp>
      <p:pic>
        <p:nvPicPr>
          <p:cNvPr id="11" name="Image 2" descr="preencoded.png"/>
          <p:cNvPicPr>
            <a:picLocks noChangeAspect="1"/>
          </p:cNvPicPr>
          <p:nvPr/>
        </p:nvPicPr>
        <p:blipFill>
          <a:blip r:embed="rId5"/>
          <a:stretch>
            <a:fillRect/>
          </a:stretch>
        </p:blipFill>
        <p:spPr>
          <a:xfrm>
            <a:off x="9389031" y="3336131"/>
            <a:ext cx="555427" cy="555427"/>
          </a:xfrm>
          <a:prstGeom prst="rect">
            <a:avLst/>
          </a:prstGeom>
        </p:spPr>
      </p:pic>
      <p:sp>
        <p:nvSpPr>
          <p:cNvPr id="12" name="Text 7"/>
          <p:cNvSpPr/>
          <p:nvPr/>
        </p:nvSpPr>
        <p:spPr>
          <a:xfrm>
            <a:off x="9389031" y="4113728"/>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File Metadata</a:t>
            </a:r>
            <a:endParaRPr lang="en-US" sz="2187" dirty="0"/>
          </a:p>
        </p:txBody>
      </p:sp>
      <p:sp>
        <p:nvSpPr>
          <p:cNvPr id="13" name="Text 8"/>
          <p:cNvSpPr/>
          <p:nvPr/>
        </p:nvSpPr>
        <p:spPr>
          <a:xfrm>
            <a:off x="9389031" y="4594146"/>
            <a:ext cx="3481149"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Other file metadata like size, owner, and permissions further enrich the understanding of a file's context and security within the Windows environment.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2504123" y="530304"/>
            <a:ext cx="9622036" cy="1202769"/>
          </a:xfrm>
          <a:prstGeom prst="rect">
            <a:avLst/>
          </a:prstGeom>
          <a:noFill/>
          <a:ln/>
        </p:spPr>
        <p:txBody>
          <a:bodyPr wrap="square" rtlCol="0" anchor="t"/>
          <a:lstStyle/>
          <a:p>
            <a:pPr marL="0" indent="0">
              <a:lnSpc>
                <a:spcPts val="4735"/>
              </a:lnSpc>
              <a:buNone/>
            </a:pPr>
            <a:r>
              <a:rPr lang="en-US" sz="3788" b="1" dirty="0">
                <a:solidFill>
                  <a:srgbClr val="1F1E1E"/>
                </a:solidFill>
                <a:latin typeface="Alexandria" pitchFamily="34" charset="0"/>
                <a:ea typeface="Alexandria" pitchFamily="34" charset="-122"/>
                <a:cs typeface="Alexandria" pitchFamily="34" charset="-120"/>
              </a:rPr>
              <a:t>Forensic Analysis of Windows File Systems</a:t>
            </a:r>
            <a:endParaRPr lang="en-US" sz="3788" dirty="0"/>
          </a:p>
        </p:txBody>
      </p:sp>
      <p:sp>
        <p:nvSpPr>
          <p:cNvPr id="5" name="Shape 3"/>
          <p:cNvSpPr/>
          <p:nvPr/>
        </p:nvSpPr>
        <p:spPr>
          <a:xfrm>
            <a:off x="2504123" y="2117884"/>
            <a:ext cx="1603653" cy="1108591"/>
          </a:xfrm>
          <a:prstGeom prst="roundRect">
            <a:avLst>
              <a:gd name="adj" fmla="val 7812"/>
            </a:avLst>
          </a:prstGeom>
          <a:solidFill>
            <a:srgbClr val="D5DCF6"/>
          </a:solidFill>
          <a:ln w="7620">
            <a:solidFill>
              <a:srgbClr val="BBC2DC"/>
            </a:solidFill>
            <a:prstDash val="solid"/>
          </a:ln>
        </p:spPr>
      </p:sp>
      <p:sp>
        <p:nvSpPr>
          <p:cNvPr id="6" name="Text 4"/>
          <p:cNvSpPr/>
          <p:nvPr/>
        </p:nvSpPr>
        <p:spPr>
          <a:xfrm>
            <a:off x="2704148" y="2479715"/>
            <a:ext cx="94536" cy="384810"/>
          </a:xfrm>
          <a:prstGeom prst="rect">
            <a:avLst/>
          </a:prstGeom>
          <a:noFill/>
          <a:ln/>
        </p:spPr>
        <p:txBody>
          <a:bodyPr wrap="none" rtlCol="0" anchor="t"/>
          <a:lstStyle/>
          <a:p>
            <a:pPr marL="0" indent="0" algn="ctr">
              <a:lnSpc>
                <a:spcPts val="3031"/>
              </a:lnSpc>
              <a:buNone/>
            </a:pPr>
            <a:r>
              <a:rPr lang="en-US" sz="1894" b="1" dirty="0">
                <a:solidFill>
                  <a:srgbClr val="3B3535"/>
                </a:solidFill>
                <a:latin typeface="Alexandria" pitchFamily="34" charset="0"/>
                <a:ea typeface="Alexandria" pitchFamily="34" charset="-122"/>
                <a:cs typeface="Alexandria" pitchFamily="34" charset="-120"/>
              </a:rPr>
              <a:t>1</a:t>
            </a:r>
            <a:endParaRPr lang="en-US" sz="1894" dirty="0"/>
          </a:p>
        </p:txBody>
      </p:sp>
      <p:sp>
        <p:nvSpPr>
          <p:cNvPr id="7" name="Text 5"/>
          <p:cNvSpPr/>
          <p:nvPr/>
        </p:nvSpPr>
        <p:spPr>
          <a:xfrm>
            <a:off x="4300180" y="2310289"/>
            <a:ext cx="2405420" cy="300633"/>
          </a:xfrm>
          <a:prstGeom prst="rect">
            <a:avLst/>
          </a:prstGeom>
          <a:noFill/>
          <a:ln/>
        </p:spPr>
        <p:txBody>
          <a:bodyPr wrap="none" rtlCol="0" anchor="t"/>
          <a:lstStyle/>
          <a:p>
            <a:pPr marL="0" indent="0" algn="l">
              <a:lnSpc>
                <a:spcPts val="2368"/>
              </a:lnSpc>
              <a:buNone/>
            </a:pPr>
            <a:r>
              <a:rPr lang="en-US" sz="1894" b="1" dirty="0">
                <a:solidFill>
                  <a:srgbClr val="3B3535"/>
                </a:solidFill>
                <a:latin typeface="Alexandria" pitchFamily="34" charset="0"/>
                <a:ea typeface="Alexandria" pitchFamily="34" charset="-122"/>
                <a:cs typeface="Alexandria" pitchFamily="34" charset="-120"/>
              </a:rPr>
              <a:t>File Metadata</a:t>
            </a:r>
            <a:endParaRPr lang="en-US" sz="1894" dirty="0"/>
          </a:p>
        </p:txBody>
      </p:sp>
      <p:sp>
        <p:nvSpPr>
          <p:cNvPr id="8" name="Text 6"/>
          <p:cNvSpPr/>
          <p:nvPr/>
        </p:nvSpPr>
        <p:spPr>
          <a:xfrm>
            <a:off x="4300180" y="2726293"/>
            <a:ext cx="5805130" cy="307777"/>
          </a:xfrm>
          <a:prstGeom prst="rect">
            <a:avLst/>
          </a:prstGeom>
          <a:noFill/>
          <a:ln/>
        </p:spPr>
        <p:txBody>
          <a:bodyPr wrap="none" rtlCol="0" anchor="t"/>
          <a:lstStyle/>
          <a:p>
            <a:pPr marL="0" indent="0" algn="l">
              <a:lnSpc>
                <a:spcPts val="2424"/>
              </a:lnSpc>
              <a:buNone/>
            </a:pPr>
            <a:r>
              <a:rPr lang="en-US" sz="1515" dirty="0">
                <a:solidFill>
                  <a:srgbClr val="3B3535"/>
                </a:solidFill>
                <a:latin typeface="Sora" pitchFamily="34" charset="0"/>
                <a:ea typeface="Sora" pitchFamily="34" charset="-122"/>
                <a:cs typeface="Sora" pitchFamily="34" charset="-120"/>
              </a:rPr>
              <a:t>Investigate file timestamps, owners, and access permissions</a:t>
            </a:r>
            <a:endParaRPr lang="en-US" sz="1515" dirty="0"/>
          </a:p>
        </p:txBody>
      </p:sp>
      <p:sp>
        <p:nvSpPr>
          <p:cNvPr id="9" name="Shape 7"/>
          <p:cNvSpPr/>
          <p:nvPr/>
        </p:nvSpPr>
        <p:spPr>
          <a:xfrm>
            <a:off x="4203978" y="3205252"/>
            <a:ext cx="7825978" cy="19229"/>
          </a:xfrm>
          <a:prstGeom prst="roundRect">
            <a:avLst>
              <a:gd name="adj" fmla="val 450356"/>
            </a:avLst>
          </a:prstGeom>
          <a:solidFill>
            <a:srgbClr val="BBC2DC"/>
          </a:solidFill>
          <a:ln/>
        </p:spPr>
      </p:sp>
      <p:sp>
        <p:nvSpPr>
          <p:cNvPr id="10" name="Shape 8"/>
          <p:cNvSpPr/>
          <p:nvPr/>
        </p:nvSpPr>
        <p:spPr>
          <a:xfrm>
            <a:off x="2504123" y="3322677"/>
            <a:ext cx="3207306" cy="1416368"/>
          </a:xfrm>
          <a:prstGeom prst="roundRect">
            <a:avLst>
              <a:gd name="adj" fmla="val 6114"/>
            </a:avLst>
          </a:prstGeom>
          <a:solidFill>
            <a:srgbClr val="D5DCF6"/>
          </a:solidFill>
          <a:ln w="7620">
            <a:solidFill>
              <a:srgbClr val="BBC2DC"/>
            </a:solidFill>
            <a:prstDash val="solid"/>
          </a:ln>
        </p:spPr>
      </p:sp>
      <p:sp>
        <p:nvSpPr>
          <p:cNvPr id="11" name="Text 9"/>
          <p:cNvSpPr/>
          <p:nvPr/>
        </p:nvSpPr>
        <p:spPr>
          <a:xfrm>
            <a:off x="2704148" y="3838456"/>
            <a:ext cx="143589" cy="384810"/>
          </a:xfrm>
          <a:prstGeom prst="rect">
            <a:avLst/>
          </a:prstGeom>
          <a:noFill/>
          <a:ln/>
        </p:spPr>
        <p:txBody>
          <a:bodyPr wrap="none" rtlCol="0" anchor="t"/>
          <a:lstStyle/>
          <a:p>
            <a:pPr marL="0" indent="0" algn="ctr">
              <a:lnSpc>
                <a:spcPts val="3031"/>
              </a:lnSpc>
              <a:buNone/>
            </a:pPr>
            <a:r>
              <a:rPr lang="en-US" sz="1894" b="1" dirty="0">
                <a:solidFill>
                  <a:srgbClr val="3B3535"/>
                </a:solidFill>
                <a:latin typeface="Alexandria" pitchFamily="34" charset="0"/>
                <a:ea typeface="Alexandria" pitchFamily="34" charset="-122"/>
                <a:cs typeface="Alexandria" pitchFamily="34" charset="-120"/>
              </a:rPr>
              <a:t>2</a:t>
            </a:r>
            <a:endParaRPr lang="en-US" sz="1894" dirty="0"/>
          </a:p>
        </p:txBody>
      </p:sp>
      <p:sp>
        <p:nvSpPr>
          <p:cNvPr id="12" name="Text 10"/>
          <p:cNvSpPr/>
          <p:nvPr/>
        </p:nvSpPr>
        <p:spPr>
          <a:xfrm>
            <a:off x="5903833" y="3515082"/>
            <a:ext cx="2405420" cy="300633"/>
          </a:xfrm>
          <a:prstGeom prst="rect">
            <a:avLst/>
          </a:prstGeom>
          <a:noFill/>
          <a:ln/>
        </p:spPr>
        <p:txBody>
          <a:bodyPr wrap="none" rtlCol="0" anchor="t"/>
          <a:lstStyle/>
          <a:p>
            <a:pPr marL="0" indent="0" algn="l">
              <a:lnSpc>
                <a:spcPts val="2368"/>
              </a:lnSpc>
              <a:buNone/>
            </a:pPr>
            <a:r>
              <a:rPr lang="en-US" sz="1894" b="1" dirty="0">
                <a:solidFill>
                  <a:srgbClr val="3B3535"/>
                </a:solidFill>
                <a:latin typeface="Alexandria" pitchFamily="34" charset="0"/>
                <a:ea typeface="Alexandria" pitchFamily="34" charset="-122"/>
                <a:cs typeface="Alexandria" pitchFamily="34" charset="-120"/>
              </a:rPr>
              <a:t>Data Structures</a:t>
            </a:r>
            <a:endParaRPr lang="en-US" sz="1894" dirty="0"/>
          </a:p>
        </p:txBody>
      </p:sp>
      <p:sp>
        <p:nvSpPr>
          <p:cNvPr id="13" name="Text 11"/>
          <p:cNvSpPr/>
          <p:nvPr/>
        </p:nvSpPr>
        <p:spPr>
          <a:xfrm>
            <a:off x="5903833" y="3931087"/>
            <a:ext cx="6029920" cy="615553"/>
          </a:xfrm>
          <a:prstGeom prst="rect">
            <a:avLst/>
          </a:prstGeom>
          <a:noFill/>
          <a:ln/>
        </p:spPr>
        <p:txBody>
          <a:bodyPr wrap="square" rtlCol="0" anchor="t"/>
          <a:lstStyle/>
          <a:p>
            <a:pPr marL="0" indent="0" algn="l">
              <a:lnSpc>
                <a:spcPts val="2424"/>
              </a:lnSpc>
              <a:buNone/>
            </a:pPr>
            <a:r>
              <a:rPr lang="en-US" sz="1515" dirty="0">
                <a:solidFill>
                  <a:srgbClr val="3B3535"/>
                </a:solidFill>
                <a:latin typeface="Sora" pitchFamily="34" charset="0"/>
                <a:ea typeface="Sora" pitchFamily="34" charset="-122"/>
                <a:cs typeface="Sora" pitchFamily="34" charset="-120"/>
              </a:rPr>
              <a:t>Examine file system layout, cluster chains, and Master File Table</a:t>
            </a:r>
            <a:endParaRPr lang="en-US" sz="1515" dirty="0"/>
          </a:p>
        </p:txBody>
      </p:sp>
      <p:sp>
        <p:nvSpPr>
          <p:cNvPr id="14" name="Shape 12"/>
          <p:cNvSpPr/>
          <p:nvPr/>
        </p:nvSpPr>
        <p:spPr>
          <a:xfrm>
            <a:off x="5807631" y="4717822"/>
            <a:ext cx="6222325" cy="19229"/>
          </a:xfrm>
          <a:prstGeom prst="roundRect">
            <a:avLst>
              <a:gd name="adj" fmla="val 450356"/>
            </a:avLst>
          </a:prstGeom>
          <a:solidFill>
            <a:srgbClr val="BBC2DC"/>
          </a:solidFill>
          <a:ln/>
        </p:spPr>
      </p:sp>
      <p:sp>
        <p:nvSpPr>
          <p:cNvPr id="15" name="Shape 13"/>
          <p:cNvSpPr/>
          <p:nvPr/>
        </p:nvSpPr>
        <p:spPr>
          <a:xfrm>
            <a:off x="2504123" y="4835247"/>
            <a:ext cx="4810958" cy="1416368"/>
          </a:xfrm>
          <a:prstGeom prst="roundRect">
            <a:avLst>
              <a:gd name="adj" fmla="val 6114"/>
            </a:avLst>
          </a:prstGeom>
          <a:solidFill>
            <a:srgbClr val="D5DCF6"/>
          </a:solidFill>
          <a:ln w="7620">
            <a:solidFill>
              <a:srgbClr val="BBC2DC"/>
            </a:solidFill>
            <a:prstDash val="solid"/>
          </a:ln>
        </p:spPr>
      </p:sp>
      <p:sp>
        <p:nvSpPr>
          <p:cNvPr id="16" name="Text 14"/>
          <p:cNvSpPr/>
          <p:nvPr/>
        </p:nvSpPr>
        <p:spPr>
          <a:xfrm>
            <a:off x="2704148" y="5351026"/>
            <a:ext cx="143828" cy="384810"/>
          </a:xfrm>
          <a:prstGeom prst="rect">
            <a:avLst/>
          </a:prstGeom>
          <a:noFill/>
          <a:ln/>
        </p:spPr>
        <p:txBody>
          <a:bodyPr wrap="none" rtlCol="0" anchor="t"/>
          <a:lstStyle/>
          <a:p>
            <a:pPr marL="0" indent="0" algn="ctr">
              <a:lnSpc>
                <a:spcPts val="3031"/>
              </a:lnSpc>
              <a:buNone/>
            </a:pPr>
            <a:r>
              <a:rPr lang="en-US" sz="1894" b="1" dirty="0">
                <a:solidFill>
                  <a:srgbClr val="3B3535"/>
                </a:solidFill>
                <a:latin typeface="Alexandria" pitchFamily="34" charset="0"/>
                <a:ea typeface="Alexandria" pitchFamily="34" charset="-122"/>
                <a:cs typeface="Alexandria" pitchFamily="34" charset="-120"/>
              </a:rPr>
              <a:t>3</a:t>
            </a:r>
            <a:endParaRPr lang="en-US" sz="1894" dirty="0"/>
          </a:p>
        </p:txBody>
      </p:sp>
      <p:sp>
        <p:nvSpPr>
          <p:cNvPr id="17" name="Text 15"/>
          <p:cNvSpPr/>
          <p:nvPr/>
        </p:nvSpPr>
        <p:spPr>
          <a:xfrm>
            <a:off x="7507486" y="5027652"/>
            <a:ext cx="2565916" cy="300633"/>
          </a:xfrm>
          <a:prstGeom prst="rect">
            <a:avLst/>
          </a:prstGeom>
          <a:noFill/>
          <a:ln/>
        </p:spPr>
        <p:txBody>
          <a:bodyPr wrap="none" rtlCol="0" anchor="t"/>
          <a:lstStyle/>
          <a:p>
            <a:pPr marL="0" indent="0" algn="l">
              <a:lnSpc>
                <a:spcPts val="2368"/>
              </a:lnSpc>
              <a:buNone/>
            </a:pPr>
            <a:r>
              <a:rPr lang="en-US" sz="1894" b="1" dirty="0">
                <a:solidFill>
                  <a:srgbClr val="3B3535"/>
                </a:solidFill>
                <a:latin typeface="Alexandria" pitchFamily="34" charset="0"/>
                <a:ea typeface="Alexandria" pitchFamily="34" charset="-122"/>
                <a:cs typeface="Alexandria" pitchFamily="34" charset="-120"/>
              </a:rPr>
              <a:t>Recovery Techniques</a:t>
            </a:r>
            <a:endParaRPr lang="en-US" sz="1894" dirty="0"/>
          </a:p>
        </p:txBody>
      </p:sp>
      <p:sp>
        <p:nvSpPr>
          <p:cNvPr id="18" name="Text 16"/>
          <p:cNvSpPr/>
          <p:nvPr/>
        </p:nvSpPr>
        <p:spPr>
          <a:xfrm>
            <a:off x="7507486" y="5443657"/>
            <a:ext cx="4426268" cy="615553"/>
          </a:xfrm>
          <a:prstGeom prst="rect">
            <a:avLst/>
          </a:prstGeom>
          <a:noFill/>
          <a:ln/>
        </p:spPr>
        <p:txBody>
          <a:bodyPr wrap="square" rtlCol="0" anchor="t"/>
          <a:lstStyle/>
          <a:p>
            <a:pPr marL="0" indent="0" algn="l">
              <a:lnSpc>
                <a:spcPts val="2424"/>
              </a:lnSpc>
              <a:buNone/>
            </a:pPr>
            <a:r>
              <a:rPr lang="en-US" sz="1515" dirty="0">
                <a:solidFill>
                  <a:srgbClr val="3B3535"/>
                </a:solidFill>
                <a:latin typeface="Sora" pitchFamily="34" charset="0"/>
                <a:ea typeface="Sora" pitchFamily="34" charset="-122"/>
                <a:cs typeface="Sora" pitchFamily="34" charset="-120"/>
              </a:rPr>
              <a:t>Recover deleted files, uncover hidden data, and analyze swap space</a:t>
            </a:r>
            <a:endParaRPr lang="en-US" sz="1515" dirty="0"/>
          </a:p>
        </p:txBody>
      </p:sp>
      <p:sp>
        <p:nvSpPr>
          <p:cNvPr id="19" name="Text 17"/>
          <p:cNvSpPr/>
          <p:nvPr/>
        </p:nvSpPr>
        <p:spPr>
          <a:xfrm>
            <a:off x="2504123" y="6468070"/>
            <a:ext cx="9622036" cy="1231106"/>
          </a:xfrm>
          <a:prstGeom prst="rect">
            <a:avLst/>
          </a:prstGeom>
          <a:noFill/>
          <a:ln/>
        </p:spPr>
        <p:txBody>
          <a:bodyPr wrap="square" rtlCol="0" anchor="t"/>
          <a:lstStyle/>
          <a:p>
            <a:pPr marL="0" indent="0">
              <a:lnSpc>
                <a:spcPts val="2424"/>
              </a:lnSpc>
              <a:buNone/>
            </a:pPr>
            <a:r>
              <a:rPr lang="en-US" sz="1515" dirty="0">
                <a:solidFill>
                  <a:srgbClr val="3B3535"/>
                </a:solidFill>
                <a:latin typeface="Sora" pitchFamily="34" charset="0"/>
                <a:ea typeface="Sora" pitchFamily="34" charset="-122"/>
                <a:cs typeface="Sora" pitchFamily="34" charset="-120"/>
              </a:rPr>
              <a:t>Forensic analysis of Windows file systems focuses on extracting critical metadata, understanding the underlying data structures, and applying specialized recovery techniques. This allows investigators to piece together a comprehensive picture of user activity, system events, and potential evidence, even in the face of intentional concealment or deletion.</a:t>
            </a:r>
            <a:endParaRPr lang="en-US" sz="15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Linux Boot Process</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Understand the key stages of the Linux boot process, from the initial BIOS/UEFI handoff to the final system initialization. Gain insights into the Linux kernel loading, system services startup, and user session initialization.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817126"/>
            <a:ext cx="9306401"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Linux File System Hierarchy and Structure</a:t>
            </a:r>
            <a:endParaRPr lang="en-US" sz="4374" dirty="0"/>
          </a:p>
        </p:txBody>
      </p:sp>
      <p:sp>
        <p:nvSpPr>
          <p:cNvPr id="6" name="Shape 3"/>
          <p:cNvSpPr/>
          <p:nvPr/>
        </p:nvSpPr>
        <p:spPr>
          <a:xfrm>
            <a:off x="4490799" y="2712720"/>
            <a:ext cx="499943" cy="499943"/>
          </a:xfrm>
          <a:prstGeom prst="roundRect">
            <a:avLst>
              <a:gd name="adj" fmla="val 20000"/>
            </a:avLst>
          </a:prstGeom>
          <a:solidFill>
            <a:srgbClr val="D5DCF6"/>
          </a:solidFill>
          <a:ln w="7620">
            <a:solidFill>
              <a:srgbClr val="BBC2DC"/>
            </a:solidFill>
            <a:prstDash val="solid"/>
          </a:ln>
        </p:spPr>
      </p:sp>
      <p:sp>
        <p:nvSpPr>
          <p:cNvPr id="7" name="Text 4"/>
          <p:cNvSpPr/>
          <p:nvPr/>
        </p:nvSpPr>
        <p:spPr>
          <a:xfrm>
            <a:off x="4675227" y="2754392"/>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8" name="Text 5"/>
          <p:cNvSpPr/>
          <p:nvPr/>
        </p:nvSpPr>
        <p:spPr>
          <a:xfrm>
            <a:off x="5212913" y="2789039"/>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Root Directory (/)</a:t>
            </a:r>
            <a:endParaRPr lang="en-US" sz="2187" dirty="0"/>
          </a:p>
        </p:txBody>
      </p:sp>
      <p:sp>
        <p:nvSpPr>
          <p:cNvPr id="9" name="Text 6"/>
          <p:cNvSpPr/>
          <p:nvPr/>
        </p:nvSpPr>
        <p:spPr>
          <a:xfrm>
            <a:off x="5212913" y="3269456"/>
            <a:ext cx="382000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root directory is the top-level directory in the Linux file system hierarchy, from which all other directories branch out.</a:t>
            </a:r>
            <a:endParaRPr lang="en-US" sz="1750" dirty="0"/>
          </a:p>
        </p:txBody>
      </p:sp>
      <p:sp>
        <p:nvSpPr>
          <p:cNvPr id="10" name="Shape 7"/>
          <p:cNvSpPr/>
          <p:nvPr/>
        </p:nvSpPr>
        <p:spPr>
          <a:xfrm>
            <a:off x="9255085" y="2712720"/>
            <a:ext cx="499943" cy="499943"/>
          </a:xfrm>
          <a:prstGeom prst="roundRect">
            <a:avLst>
              <a:gd name="adj" fmla="val 20000"/>
            </a:avLst>
          </a:prstGeom>
          <a:solidFill>
            <a:srgbClr val="D5DCF6"/>
          </a:solidFill>
          <a:ln w="7620">
            <a:solidFill>
              <a:srgbClr val="BBC2DC"/>
            </a:solidFill>
            <a:prstDash val="solid"/>
          </a:ln>
        </p:spPr>
      </p:sp>
      <p:sp>
        <p:nvSpPr>
          <p:cNvPr id="11" name="Text 8"/>
          <p:cNvSpPr/>
          <p:nvPr/>
        </p:nvSpPr>
        <p:spPr>
          <a:xfrm>
            <a:off x="9405461" y="2754392"/>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2" name="Text 9"/>
          <p:cNvSpPr/>
          <p:nvPr/>
        </p:nvSpPr>
        <p:spPr>
          <a:xfrm>
            <a:off x="9977199" y="2789039"/>
            <a:ext cx="3820001"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Logical File System Structure</a:t>
            </a:r>
            <a:endParaRPr lang="en-US" sz="2187" dirty="0"/>
          </a:p>
        </p:txBody>
      </p:sp>
      <p:sp>
        <p:nvSpPr>
          <p:cNvPr id="13" name="Text 10"/>
          <p:cNvSpPr/>
          <p:nvPr/>
        </p:nvSpPr>
        <p:spPr>
          <a:xfrm>
            <a:off x="9977199" y="3616643"/>
            <a:ext cx="3820001"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Linux follows a standardized Filesystem Hierarchy Standard (FHS) that defines the purpose and organization of directories like /bin, /etc, /home, and /var.</a:t>
            </a:r>
            <a:endParaRPr lang="en-US" sz="1750" dirty="0"/>
          </a:p>
        </p:txBody>
      </p:sp>
      <p:sp>
        <p:nvSpPr>
          <p:cNvPr id="14" name="Shape 11"/>
          <p:cNvSpPr/>
          <p:nvPr/>
        </p:nvSpPr>
        <p:spPr>
          <a:xfrm>
            <a:off x="4490799" y="5789414"/>
            <a:ext cx="499943" cy="499943"/>
          </a:xfrm>
          <a:prstGeom prst="roundRect">
            <a:avLst>
              <a:gd name="adj" fmla="val 20000"/>
            </a:avLst>
          </a:prstGeom>
          <a:solidFill>
            <a:srgbClr val="D5DCF6"/>
          </a:solidFill>
          <a:ln w="7620">
            <a:solidFill>
              <a:srgbClr val="BBC2DC"/>
            </a:solidFill>
            <a:prstDash val="solid"/>
          </a:ln>
        </p:spPr>
      </p:sp>
      <p:sp>
        <p:nvSpPr>
          <p:cNvPr id="15" name="Text 12"/>
          <p:cNvSpPr/>
          <p:nvPr/>
        </p:nvSpPr>
        <p:spPr>
          <a:xfrm>
            <a:off x="4641056" y="5831086"/>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6" name="Text 13"/>
          <p:cNvSpPr/>
          <p:nvPr/>
        </p:nvSpPr>
        <p:spPr>
          <a:xfrm>
            <a:off x="5212913" y="5865733"/>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Device Mounting</a:t>
            </a:r>
            <a:endParaRPr lang="en-US" sz="2187" dirty="0"/>
          </a:p>
        </p:txBody>
      </p:sp>
      <p:sp>
        <p:nvSpPr>
          <p:cNvPr id="17" name="Text 14"/>
          <p:cNvSpPr/>
          <p:nvPr/>
        </p:nvSpPr>
        <p:spPr>
          <a:xfrm>
            <a:off x="5212913" y="6346150"/>
            <a:ext cx="8584287"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Storage devices like hard drives, USB drives, and network shares are "mounted" into the file system hierarchy, allowing users to access their contents.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1505"/>
          </a:xfrm>
          <a:prstGeom prst="rect">
            <a:avLst/>
          </a:prstGeom>
          <a:solidFill>
            <a:srgbClr val="FFFAFA"/>
          </a:solidFill>
          <a:ln/>
        </p:spPr>
      </p:sp>
      <p:sp>
        <p:nvSpPr>
          <p:cNvPr id="4" name="Text 2"/>
          <p:cNvSpPr/>
          <p:nvPr/>
        </p:nvSpPr>
        <p:spPr>
          <a:xfrm>
            <a:off x="2948821" y="480298"/>
            <a:ext cx="8581906" cy="545663"/>
          </a:xfrm>
          <a:prstGeom prst="rect">
            <a:avLst/>
          </a:prstGeom>
          <a:noFill/>
          <a:ln/>
        </p:spPr>
        <p:txBody>
          <a:bodyPr wrap="none" rtlCol="0" anchor="t"/>
          <a:lstStyle/>
          <a:p>
            <a:pPr marL="0" indent="0">
              <a:lnSpc>
                <a:spcPts val="4298"/>
              </a:lnSpc>
              <a:buNone/>
            </a:pPr>
            <a:r>
              <a:rPr lang="en-US" sz="3438" b="1" dirty="0">
                <a:solidFill>
                  <a:srgbClr val="1F1E1E"/>
                </a:solidFill>
                <a:latin typeface="Alexandria" pitchFamily="34" charset="0"/>
                <a:ea typeface="Alexandria" pitchFamily="34" charset="-122"/>
                <a:cs typeface="Alexandria" pitchFamily="34" charset="-120"/>
              </a:rPr>
              <a:t>Forensic Analysis of Linux File Systems</a:t>
            </a:r>
            <a:endParaRPr lang="en-US" sz="3438" dirty="0"/>
          </a:p>
        </p:txBody>
      </p:sp>
      <p:pic>
        <p:nvPicPr>
          <p:cNvPr id="5" name="Image 0" descr="preencoded.png"/>
          <p:cNvPicPr>
            <a:picLocks noChangeAspect="1"/>
          </p:cNvPicPr>
          <p:nvPr/>
        </p:nvPicPr>
        <p:blipFill>
          <a:blip r:embed="rId3"/>
          <a:stretch>
            <a:fillRect/>
          </a:stretch>
        </p:blipFill>
        <p:spPr>
          <a:xfrm>
            <a:off x="4411504" y="1375172"/>
            <a:ext cx="1440775" cy="1565077"/>
          </a:xfrm>
          <a:prstGeom prst="rect">
            <a:avLst/>
          </a:prstGeom>
        </p:spPr>
      </p:pic>
      <p:sp>
        <p:nvSpPr>
          <p:cNvPr id="6" name="Text 3"/>
          <p:cNvSpPr/>
          <p:nvPr/>
        </p:nvSpPr>
        <p:spPr>
          <a:xfrm>
            <a:off x="5088850" y="2191464"/>
            <a:ext cx="85844" cy="349329"/>
          </a:xfrm>
          <a:prstGeom prst="rect">
            <a:avLst/>
          </a:prstGeom>
          <a:noFill/>
          <a:ln/>
        </p:spPr>
        <p:txBody>
          <a:bodyPr wrap="none" rtlCol="0" anchor="t"/>
          <a:lstStyle/>
          <a:p>
            <a:pPr marL="0" indent="0" algn="ctr">
              <a:lnSpc>
                <a:spcPts val="2750"/>
              </a:lnSpc>
              <a:buNone/>
            </a:pPr>
            <a:r>
              <a:rPr lang="en-US" sz="1719" b="1" dirty="0">
                <a:solidFill>
                  <a:srgbClr val="3B3535"/>
                </a:solidFill>
                <a:latin typeface="Alexandria" pitchFamily="34" charset="0"/>
                <a:ea typeface="Alexandria" pitchFamily="34" charset="-122"/>
                <a:cs typeface="Alexandria" pitchFamily="34" charset="-120"/>
              </a:rPr>
              <a:t>1</a:t>
            </a:r>
            <a:endParaRPr lang="en-US" sz="1719" dirty="0"/>
          </a:p>
        </p:txBody>
      </p:sp>
      <p:sp>
        <p:nvSpPr>
          <p:cNvPr id="7" name="Text 4"/>
          <p:cNvSpPr/>
          <p:nvPr/>
        </p:nvSpPr>
        <p:spPr>
          <a:xfrm>
            <a:off x="6026825" y="1689378"/>
            <a:ext cx="2378631" cy="272891"/>
          </a:xfrm>
          <a:prstGeom prst="rect">
            <a:avLst/>
          </a:prstGeom>
          <a:noFill/>
          <a:ln/>
        </p:spPr>
        <p:txBody>
          <a:bodyPr wrap="none" rtlCol="0" anchor="t"/>
          <a:lstStyle/>
          <a:p>
            <a:pPr marL="0" indent="0" algn="l">
              <a:lnSpc>
                <a:spcPts val="2149"/>
              </a:lnSpc>
              <a:buNone/>
            </a:pPr>
            <a:r>
              <a:rPr lang="en-US" sz="1719" b="1" dirty="0">
                <a:solidFill>
                  <a:srgbClr val="3B3535"/>
                </a:solidFill>
                <a:latin typeface="Alexandria" pitchFamily="34" charset="0"/>
                <a:ea typeface="Alexandria" pitchFamily="34" charset="-122"/>
                <a:cs typeface="Alexandria" pitchFamily="34" charset="-120"/>
              </a:rPr>
              <a:t>File System Structure</a:t>
            </a:r>
            <a:endParaRPr lang="en-US" sz="1719" dirty="0"/>
          </a:p>
        </p:txBody>
      </p:sp>
      <p:sp>
        <p:nvSpPr>
          <p:cNvPr id="8" name="Text 5"/>
          <p:cNvSpPr/>
          <p:nvPr/>
        </p:nvSpPr>
        <p:spPr>
          <a:xfrm>
            <a:off x="6026825" y="2067044"/>
            <a:ext cx="5480090" cy="558879"/>
          </a:xfrm>
          <a:prstGeom prst="rect">
            <a:avLst/>
          </a:prstGeom>
          <a:noFill/>
          <a:ln/>
        </p:spPr>
        <p:txBody>
          <a:bodyPr wrap="square" rtlCol="0" anchor="t"/>
          <a:lstStyle/>
          <a:p>
            <a:pPr marL="0" indent="0" algn="l">
              <a:lnSpc>
                <a:spcPts val="2200"/>
              </a:lnSpc>
              <a:buNone/>
            </a:pPr>
            <a:r>
              <a:rPr lang="en-US" sz="1375" dirty="0">
                <a:solidFill>
                  <a:srgbClr val="3B3535"/>
                </a:solidFill>
                <a:latin typeface="Sora" pitchFamily="34" charset="0"/>
                <a:ea typeface="Sora" pitchFamily="34" charset="-122"/>
                <a:cs typeface="Sora" pitchFamily="34" charset="-120"/>
              </a:rPr>
              <a:t>Understanding the Linux file system hierarchy and directory structure is crucial for forensic investigation.</a:t>
            </a:r>
            <a:endParaRPr lang="en-US" sz="1375" dirty="0"/>
          </a:p>
        </p:txBody>
      </p:sp>
      <p:sp>
        <p:nvSpPr>
          <p:cNvPr id="9" name="Shape 6"/>
          <p:cNvSpPr/>
          <p:nvPr/>
        </p:nvSpPr>
        <p:spPr>
          <a:xfrm>
            <a:off x="5895856" y="2943493"/>
            <a:ext cx="5742027" cy="17443"/>
          </a:xfrm>
          <a:prstGeom prst="roundRect">
            <a:avLst>
              <a:gd name="adj" fmla="val 450579"/>
            </a:avLst>
          </a:prstGeom>
          <a:solidFill>
            <a:srgbClr val="BBC2DC"/>
          </a:solidFill>
          <a:ln/>
        </p:spPr>
      </p:sp>
      <p:pic>
        <p:nvPicPr>
          <p:cNvPr id="10" name="Image 1" descr="preencoded.png"/>
          <p:cNvPicPr>
            <a:picLocks noChangeAspect="1"/>
          </p:cNvPicPr>
          <p:nvPr/>
        </p:nvPicPr>
        <p:blipFill>
          <a:blip r:embed="rId4"/>
          <a:stretch>
            <a:fillRect/>
          </a:stretch>
        </p:blipFill>
        <p:spPr>
          <a:xfrm>
            <a:off x="3691057" y="2983825"/>
            <a:ext cx="2881670" cy="1565077"/>
          </a:xfrm>
          <a:prstGeom prst="rect">
            <a:avLst/>
          </a:prstGeom>
        </p:spPr>
      </p:pic>
      <p:sp>
        <p:nvSpPr>
          <p:cNvPr id="11" name="Text 7"/>
          <p:cNvSpPr/>
          <p:nvPr/>
        </p:nvSpPr>
        <p:spPr>
          <a:xfrm>
            <a:off x="5066705" y="3591639"/>
            <a:ext cx="130373" cy="349329"/>
          </a:xfrm>
          <a:prstGeom prst="rect">
            <a:avLst/>
          </a:prstGeom>
          <a:noFill/>
          <a:ln/>
        </p:spPr>
        <p:txBody>
          <a:bodyPr wrap="none" rtlCol="0" anchor="t"/>
          <a:lstStyle/>
          <a:p>
            <a:pPr marL="0" indent="0" algn="ctr">
              <a:lnSpc>
                <a:spcPts val="2750"/>
              </a:lnSpc>
              <a:buNone/>
            </a:pPr>
            <a:r>
              <a:rPr lang="en-US" sz="1719" b="1" dirty="0">
                <a:solidFill>
                  <a:srgbClr val="3B3535"/>
                </a:solidFill>
                <a:latin typeface="Alexandria" pitchFamily="34" charset="0"/>
                <a:ea typeface="Alexandria" pitchFamily="34" charset="-122"/>
                <a:cs typeface="Alexandria" pitchFamily="34" charset="-120"/>
              </a:rPr>
              <a:t>2</a:t>
            </a:r>
            <a:endParaRPr lang="en-US" sz="1719" dirty="0"/>
          </a:p>
        </p:txBody>
      </p:sp>
      <p:sp>
        <p:nvSpPr>
          <p:cNvPr id="12" name="Text 8"/>
          <p:cNvSpPr/>
          <p:nvPr/>
        </p:nvSpPr>
        <p:spPr>
          <a:xfrm>
            <a:off x="6747272" y="3158371"/>
            <a:ext cx="2183130" cy="272891"/>
          </a:xfrm>
          <a:prstGeom prst="rect">
            <a:avLst/>
          </a:prstGeom>
          <a:noFill/>
          <a:ln/>
        </p:spPr>
        <p:txBody>
          <a:bodyPr wrap="none" rtlCol="0" anchor="t"/>
          <a:lstStyle/>
          <a:p>
            <a:pPr marL="0" indent="0" algn="l">
              <a:lnSpc>
                <a:spcPts val="2149"/>
              </a:lnSpc>
              <a:buNone/>
            </a:pPr>
            <a:r>
              <a:rPr lang="en-US" sz="1719" b="1" dirty="0">
                <a:solidFill>
                  <a:srgbClr val="3B3535"/>
                </a:solidFill>
                <a:latin typeface="Alexandria" pitchFamily="34" charset="0"/>
                <a:ea typeface="Alexandria" pitchFamily="34" charset="-122"/>
                <a:cs typeface="Alexandria" pitchFamily="34" charset="-120"/>
              </a:rPr>
              <a:t>Metadata Analysis</a:t>
            </a:r>
            <a:endParaRPr lang="en-US" sz="1719" dirty="0"/>
          </a:p>
        </p:txBody>
      </p:sp>
      <p:sp>
        <p:nvSpPr>
          <p:cNvPr id="13" name="Text 9"/>
          <p:cNvSpPr/>
          <p:nvPr/>
        </p:nvSpPr>
        <p:spPr>
          <a:xfrm>
            <a:off x="6747272" y="3536037"/>
            <a:ext cx="4759643" cy="838319"/>
          </a:xfrm>
          <a:prstGeom prst="rect">
            <a:avLst/>
          </a:prstGeom>
          <a:noFill/>
          <a:ln/>
        </p:spPr>
        <p:txBody>
          <a:bodyPr wrap="square" rtlCol="0" anchor="t"/>
          <a:lstStyle/>
          <a:p>
            <a:pPr marL="0" indent="0" algn="l">
              <a:lnSpc>
                <a:spcPts val="2200"/>
              </a:lnSpc>
              <a:buNone/>
            </a:pPr>
            <a:r>
              <a:rPr lang="en-US" sz="1375" dirty="0">
                <a:solidFill>
                  <a:srgbClr val="3B3535"/>
                </a:solidFill>
                <a:latin typeface="Sora" pitchFamily="34" charset="0"/>
                <a:ea typeface="Sora" pitchFamily="34" charset="-122"/>
                <a:cs typeface="Sora" pitchFamily="34" charset="-120"/>
              </a:rPr>
              <a:t>Examining file metadata like timestamps, permissions, and ownership can reveal important clues about file activities.</a:t>
            </a:r>
            <a:endParaRPr lang="en-US" sz="1375" dirty="0"/>
          </a:p>
        </p:txBody>
      </p:sp>
      <p:sp>
        <p:nvSpPr>
          <p:cNvPr id="14" name="Shape 10"/>
          <p:cNvSpPr/>
          <p:nvPr/>
        </p:nvSpPr>
        <p:spPr>
          <a:xfrm>
            <a:off x="6616303" y="4552146"/>
            <a:ext cx="5021580" cy="17443"/>
          </a:xfrm>
          <a:prstGeom prst="roundRect">
            <a:avLst>
              <a:gd name="adj" fmla="val 450579"/>
            </a:avLst>
          </a:prstGeom>
          <a:solidFill>
            <a:srgbClr val="BBC2DC"/>
          </a:solidFill>
          <a:ln/>
        </p:spPr>
      </p:sp>
      <p:pic>
        <p:nvPicPr>
          <p:cNvPr id="15" name="Image 2" descr="preencoded.png"/>
          <p:cNvPicPr>
            <a:picLocks noChangeAspect="1"/>
          </p:cNvPicPr>
          <p:nvPr/>
        </p:nvPicPr>
        <p:blipFill>
          <a:blip r:embed="rId5"/>
          <a:stretch>
            <a:fillRect/>
          </a:stretch>
        </p:blipFill>
        <p:spPr>
          <a:xfrm>
            <a:off x="2970609" y="4592479"/>
            <a:ext cx="4322564" cy="1565077"/>
          </a:xfrm>
          <a:prstGeom prst="rect">
            <a:avLst/>
          </a:prstGeom>
        </p:spPr>
      </p:pic>
      <p:sp>
        <p:nvSpPr>
          <p:cNvPr id="16" name="Text 11"/>
          <p:cNvSpPr/>
          <p:nvPr/>
        </p:nvSpPr>
        <p:spPr>
          <a:xfrm>
            <a:off x="5066467" y="5200293"/>
            <a:ext cx="130612" cy="349329"/>
          </a:xfrm>
          <a:prstGeom prst="rect">
            <a:avLst/>
          </a:prstGeom>
          <a:noFill/>
          <a:ln/>
        </p:spPr>
        <p:txBody>
          <a:bodyPr wrap="none" rtlCol="0" anchor="t"/>
          <a:lstStyle/>
          <a:p>
            <a:pPr marL="0" indent="0" algn="ctr">
              <a:lnSpc>
                <a:spcPts val="2750"/>
              </a:lnSpc>
              <a:buNone/>
            </a:pPr>
            <a:r>
              <a:rPr lang="en-US" sz="1719" b="1" dirty="0">
                <a:solidFill>
                  <a:srgbClr val="3B3535"/>
                </a:solidFill>
                <a:latin typeface="Alexandria" pitchFamily="34" charset="0"/>
                <a:ea typeface="Alexandria" pitchFamily="34" charset="-122"/>
                <a:cs typeface="Alexandria" pitchFamily="34" charset="-120"/>
              </a:rPr>
              <a:t>3</a:t>
            </a:r>
            <a:endParaRPr lang="en-US" sz="1719" dirty="0"/>
          </a:p>
        </p:txBody>
      </p:sp>
      <p:sp>
        <p:nvSpPr>
          <p:cNvPr id="17" name="Text 12"/>
          <p:cNvSpPr/>
          <p:nvPr/>
        </p:nvSpPr>
        <p:spPr>
          <a:xfrm>
            <a:off x="7467719" y="4767024"/>
            <a:ext cx="2323028" cy="272891"/>
          </a:xfrm>
          <a:prstGeom prst="rect">
            <a:avLst/>
          </a:prstGeom>
          <a:noFill/>
          <a:ln/>
        </p:spPr>
        <p:txBody>
          <a:bodyPr wrap="none" rtlCol="0" anchor="t"/>
          <a:lstStyle/>
          <a:p>
            <a:pPr marL="0" indent="0" algn="l">
              <a:lnSpc>
                <a:spcPts val="2149"/>
              </a:lnSpc>
              <a:buNone/>
            </a:pPr>
            <a:r>
              <a:rPr lang="en-US" sz="1719" b="1" dirty="0">
                <a:solidFill>
                  <a:srgbClr val="3B3535"/>
                </a:solidFill>
                <a:latin typeface="Alexandria" pitchFamily="34" charset="0"/>
                <a:ea typeface="Alexandria" pitchFamily="34" charset="-122"/>
                <a:cs typeface="Alexandria" pitchFamily="34" charset="-120"/>
              </a:rPr>
              <a:t>Log File Examination</a:t>
            </a:r>
            <a:endParaRPr lang="en-US" sz="1719" dirty="0"/>
          </a:p>
        </p:txBody>
      </p:sp>
      <p:sp>
        <p:nvSpPr>
          <p:cNvPr id="18" name="Text 13"/>
          <p:cNvSpPr/>
          <p:nvPr/>
        </p:nvSpPr>
        <p:spPr>
          <a:xfrm>
            <a:off x="7467719" y="5144691"/>
            <a:ext cx="4039195" cy="838319"/>
          </a:xfrm>
          <a:prstGeom prst="rect">
            <a:avLst/>
          </a:prstGeom>
          <a:noFill/>
          <a:ln/>
        </p:spPr>
        <p:txBody>
          <a:bodyPr wrap="square" rtlCol="0" anchor="t"/>
          <a:lstStyle/>
          <a:p>
            <a:pPr marL="0" indent="0" algn="l">
              <a:lnSpc>
                <a:spcPts val="2200"/>
              </a:lnSpc>
              <a:buNone/>
            </a:pPr>
            <a:r>
              <a:rPr lang="en-US" sz="1375" dirty="0">
                <a:solidFill>
                  <a:srgbClr val="3B3535"/>
                </a:solidFill>
                <a:latin typeface="Sora" pitchFamily="34" charset="0"/>
                <a:ea typeface="Sora" pitchFamily="34" charset="-122"/>
                <a:cs typeface="Sora" pitchFamily="34" charset="-120"/>
              </a:rPr>
              <a:t>Analyzing system and application logs can provide insights into user actions and potential security incidents.</a:t>
            </a:r>
            <a:endParaRPr lang="en-US" sz="1375" dirty="0"/>
          </a:p>
        </p:txBody>
      </p:sp>
      <p:sp>
        <p:nvSpPr>
          <p:cNvPr id="19" name="Text 14"/>
          <p:cNvSpPr/>
          <p:nvPr/>
        </p:nvSpPr>
        <p:spPr>
          <a:xfrm>
            <a:off x="2948821" y="6354008"/>
            <a:ext cx="8732639" cy="1397198"/>
          </a:xfrm>
          <a:prstGeom prst="rect">
            <a:avLst/>
          </a:prstGeom>
          <a:noFill/>
          <a:ln/>
        </p:spPr>
        <p:txBody>
          <a:bodyPr wrap="square" rtlCol="0" anchor="t"/>
          <a:lstStyle/>
          <a:p>
            <a:pPr marL="0" indent="0">
              <a:lnSpc>
                <a:spcPts val="2200"/>
              </a:lnSpc>
              <a:buNone/>
            </a:pPr>
            <a:r>
              <a:rPr lang="en-US" sz="1375" dirty="0">
                <a:solidFill>
                  <a:srgbClr val="3B3535"/>
                </a:solidFill>
                <a:latin typeface="Sora" pitchFamily="34" charset="0"/>
                <a:ea typeface="Sora" pitchFamily="34" charset="-122"/>
                <a:cs typeface="Sora" pitchFamily="34" charset="-120"/>
              </a:rPr>
              <a:t>Forensic analysis of Linux file systems involves a multi-faceted approach. Investigators must thoroughly understand the underlying file system structure, meticulously examine file metadata, and carefully review system and application logs to uncover valuable evidence. This comprehensive analysis enables them to piece together a detailed timeline of events and identify potential anomalies or suspicious activities.</a:t>
            </a:r>
            <a:endParaRPr lang="en-US" sz="137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0076"/>
          </a:xfrm>
          <a:prstGeom prst="rect">
            <a:avLst/>
          </a:prstGeom>
          <a:solidFill>
            <a:srgbClr val="FFFAFA"/>
          </a:solidFill>
          <a:ln/>
        </p:spPr>
      </p:sp>
      <p:sp>
        <p:nvSpPr>
          <p:cNvPr id="4" name="Text 2"/>
          <p:cNvSpPr/>
          <p:nvPr/>
        </p:nvSpPr>
        <p:spPr>
          <a:xfrm>
            <a:off x="2377440" y="543044"/>
            <a:ext cx="9875520" cy="1234202"/>
          </a:xfrm>
          <a:prstGeom prst="rect">
            <a:avLst/>
          </a:prstGeom>
          <a:noFill/>
          <a:ln/>
        </p:spPr>
        <p:txBody>
          <a:bodyPr wrap="square" rtlCol="0" anchor="t"/>
          <a:lstStyle/>
          <a:p>
            <a:pPr marL="0" indent="0">
              <a:lnSpc>
                <a:spcPts val="4860"/>
              </a:lnSpc>
              <a:buNone/>
            </a:pPr>
            <a:r>
              <a:rPr lang="en-US" sz="3888" b="1" dirty="0">
                <a:solidFill>
                  <a:srgbClr val="1F1E1E"/>
                </a:solidFill>
                <a:latin typeface="Alexandria" pitchFamily="34" charset="0"/>
                <a:ea typeface="Alexandria" pitchFamily="34" charset="-122"/>
                <a:cs typeface="Alexandria" pitchFamily="34" charset="-120"/>
              </a:rPr>
              <a:t>Comparison of Windows, DOS, and Linux File Systems</a:t>
            </a:r>
            <a:endParaRPr lang="en-US" sz="3888" dirty="0"/>
          </a:p>
        </p:txBody>
      </p:sp>
      <p:sp>
        <p:nvSpPr>
          <p:cNvPr id="5" name="Text 3"/>
          <p:cNvSpPr/>
          <p:nvPr/>
        </p:nvSpPr>
        <p:spPr>
          <a:xfrm>
            <a:off x="2377440" y="2270879"/>
            <a:ext cx="2107525" cy="617220"/>
          </a:xfrm>
          <a:prstGeom prst="rect">
            <a:avLst/>
          </a:prstGeom>
          <a:noFill/>
          <a:ln/>
        </p:spPr>
        <p:txBody>
          <a:bodyPr wrap="square" rtlCol="0" anchor="t"/>
          <a:lstStyle/>
          <a:p>
            <a:pPr marL="0" indent="0">
              <a:lnSpc>
                <a:spcPts val="2430"/>
              </a:lnSpc>
              <a:buNone/>
            </a:pPr>
            <a:r>
              <a:rPr lang="en-US" sz="1944" b="1" dirty="0">
                <a:solidFill>
                  <a:srgbClr val="1F1E1E"/>
                </a:solidFill>
                <a:latin typeface="Alexandria" pitchFamily="34" charset="0"/>
                <a:ea typeface="Alexandria" pitchFamily="34" charset="-122"/>
                <a:cs typeface="Alexandria" pitchFamily="34" charset="-120"/>
              </a:rPr>
              <a:t>Windows File System</a:t>
            </a:r>
            <a:endParaRPr lang="en-US" sz="1944" dirty="0"/>
          </a:p>
        </p:txBody>
      </p:sp>
      <p:sp>
        <p:nvSpPr>
          <p:cNvPr id="6" name="Text 4"/>
          <p:cNvSpPr/>
          <p:nvPr/>
        </p:nvSpPr>
        <p:spPr>
          <a:xfrm>
            <a:off x="2377440" y="3085505"/>
            <a:ext cx="2107525" cy="4423886"/>
          </a:xfrm>
          <a:prstGeom prst="rect">
            <a:avLst/>
          </a:prstGeom>
          <a:noFill/>
          <a:ln/>
        </p:spPr>
        <p:txBody>
          <a:bodyPr wrap="square" rtlCol="0" anchor="t"/>
          <a:lstStyle/>
          <a:p>
            <a:pPr marL="0" indent="0">
              <a:lnSpc>
                <a:spcPts val="2488"/>
              </a:lnSpc>
              <a:buNone/>
            </a:pPr>
            <a:r>
              <a:rPr lang="en-US" sz="1555" dirty="0">
                <a:solidFill>
                  <a:srgbClr val="3B3535"/>
                </a:solidFill>
                <a:latin typeface="Sora" pitchFamily="34" charset="0"/>
                <a:ea typeface="Sora" pitchFamily="34" charset="-122"/>
                <a:cs typeface="Sora" pitchFamily="34" charset="-120"/>
              </a:rPr>
              <a:t>The Windows file system, such as NTFS, uses a hierarchical structure with directories, files, and metadata like permissions and timestamps. It supports long file names and advanced features like encryption and compression.</a:t>
            </a:r>
            <a:endParaRPr lang="en-US" sz="1555" dirty="0"/>
          </a:p>
        </p:txBody>
      </p:sp>
      <p:sp>
        <p:nvSpPr>
          <p:cNvPr id="7" name="Text 5"/>
          <p:cNvSpPr/>
          <p:nvPr/>
        </p:nvSpPr>
        <p:spPr>
          <a:xfrm>
            <a:off x="4974312" y="2270879"/>
            <a:ext cx="2107525" cy="308610"/>
          </a:xfrm>
          <a:prstGeom prst="rect">
            <a:avLst/>
          </a:prstGeom>
          <a:noFill/>
          <a:ln/>
        </p:spPr>
        <p:txBody>
          <a:bodyPr wrap="none" rtlCol="0" anchor="t"/>
          <a:lstStyle/>
          <a:p>
            <a:pPr marL="0" indent="0">
              <a:lnSpc>
                <a:spcPts val="2430"/>
              </a:lnSpc>
              <a:buNone/>
            </a:pPr>
            <a:r>
              <a:rPr lang="en-US" sz="1944" b="1" dirty="0">
                <a:solidFill>
                  <a:srgbClr val="1F1E1E"/>
                </a:solidFill>
                <a:latin typeface="Alexandria" pitchFamily="34" charset="0"/>
                <a:ea typeface="Alexandria" pitchFamily="34" charset="-122"/>
                <a:cs typeface="Alexandria" pitchFamily="34" charset="-120"/>
              </a:rPr>
              <a:t>DOS File System</a:t>
            </a:r>
            <a:endParaRPr lang="en-US" sz="1944" dirty="0"/>
          </a:p>
        </p:txBody>
      </p:sp>
      <p:sp>
        <p:nvSpPr>
          <p:cNvPr id="8" name="Text 6"/>
          <p:cNvSpPr/>
          <p:nvPr/>
        </p:nvSpPr>
        <p:spPr>
          <a:xfrm>
            <a:off x="4974312" y="2776895"/>
            <a:ext cx="2107525" cy="3475911"/>
          </a:xfrm>
          <a:prstGeom prst="rect">
            <a:avLst/>
          </a:prstGeom>
          <a:noFill/>
          <a:ln/>
        </p:spPr>
        <p:txBody>
          <a:bodyPr wrap="square" rtlCol="0" anchor="t"/>
          <a:lstStyle/>
          <a:p>
            <a:pPr marL="0" indent="0">
              <a:lnSpc>
                <a:spcPts val="2488"/>
              </a:lnSpc>
              <a:buNone/>
            </a:pPr>
            <a:r>
              <a:rPr lang="en-US" sz="1555" dirty="0">
                <a:solidFill>
                  <a:srgbClr val="3B3535"/>
                </a:solidFill>
                <a:latin typeface="Sora" pitchFamily="34" charset="0"/>
                <a:ea typeface="Sora" pitchFamily="34" charset="-122"/>
                <a:cs typeface="Sora" pitchFamily="34" charset="-120"/>
              </a:rPr>
              <a:t>The older DOS file system, like FAT32, has a simpler directory structure with 8.3 filename conventions. It lacks advanced features but can be more compatible with older hardware and software.</a:t>
            </a:r>
            <a:endParaRPr lang="en-US" sz="1555" dirty="0"/>
          </a:p>
        </p:txBody>
      </p:sp>
      <p:sp>
        <p:nvSpPr>
          <p:cNvPr id="9" name="Text 7"/>
          <p:cNvSpPr/>
          <p:nvPr/>
        </p:nvSpPr>
        <p:spPr>
          <a:xfrm>
            <a:off x="7571184" y="2270879"/>
            <a:ext cx="2107525" cy="617220"/>
          </a:xfrm>
          <a:prstGeom prst="rect">
            <a:avLst/>
          </a:prstGeom>
          <a:noFill/>
          <a:ln/>
        </p:spPr>
        <p:txBody>
          <a:bodyPr wrap="square" rtlCol="0" anchor="t"/>
          <a:lstStyle/>
          <a:p>
            <a:pPr marL="0" indent="0">
              <a:lnSpc>
                <a:spcPts val="2430"/>
              </a:lnSpc>
              <a:buNone/>
            </a:pPr>
            <a:r>
              <a:rPr lang="en-US" sz="1944" b="1" dirty="0">
                <a:solidFill>
                  <a:srgbClr val="1F1E1E"/>
                </a:solidFill>
                <a:latin typeface="Alexandria" pitchFamily="34" charset="0"/>
                <a:ea typeface="Alexandria" pitchFamily="34" charset="-122"/>
                <a:cs typeface="Alexandria" pitchFamily="34" charset="-120"/>
              </a:rPr>
              <a:t>Linux File System</a:t>
            </a:r>
            <a:endParaRPr lang="en-US" sz="1944" dirty="0"/>
          </a:p>
        </p:txBody>
      </p:sp>
      <p:sp>
        <p:nvSpPr>
          <p:cNvPr id="10" name="Text 8"/>
          <p:cNvSpPr/>
          <p:nvPr/>
        </p:nvSpPr>
        <p:spPr>
          <a:xfrm>
            <a:off x="7571184" y="3085505"/>
            <a:ext cx="2107525" cy="3475911"/>
          </a:xfrm>
          <a:prstGeom prst="rect">
            <a:avLst/>
          </a:prstGeom>
          <a:noFill/>
          <a:ln/>
        </p:spPr>
        <p:txBody>
          <a:bodyPr wrap="square" rtlCol="0" anchor="t"/>
          <a:lstStyle/>
          <a:p>
            <a:pPr marL="0" indent="0">
              <a:lnSpc>
                <a:spcPts val="2488"/>
              </a:lnSpc>
              <a:buNone/>
            </a:pPr>
            <a:r>
              <a:rPr lang="en-US" sz="1555" dirty="0">
                <a:solidFill>
                  <a:srgbClr val="3B3535"/>
                </a:solidFill>
                <a:latin typeface="Sora" pitchFamily="34" charset="0"/>
                <a:ea typeface="Sora" pitchFamily="34" charset="-122"/>
                <a:cs typeface="Sora" pitchFamily="34" charset="-120"/>
              </a:rPr>
              <a:t>Linux file systems, such as Ext4, use a similar hierarchical structure but with different metadata and features. They support advanced permissions, access control lists, and journaling for data integrity.</a:t>
            </a:r>
            <a:endParaRPr lang="en-US" sz="1555" dirty="0"/>
          </a:p>
        </p:txBody>
      </p:sp>
      <p:sp>
        <p:nvSpPr>
          <p:cNvPr id="11" name="Text 9"/>
          <p:cNvSpPr/>
          <p:nvPr/>
        </p:nvSpPr>
        <p:spPr>
          <a:xfrm>
            <a:off x="10168057" y="2270879"/>
            <a:ext cx="2107525" cy="308610"/>
          </a:xfrm>
          <a:prstGeom prst="rect">
            <a:avLst/>
          </a:prstGeom>
          <a:noFill/>
          <a:ln/>
        </p:spPr>
        <p:txBody>
          <a:bodyPr wrap="none" rtlCol="0" anchor="t"/>
          <a:lstStyle/>
          <a:p>
            <a:pPr marL="0" indent="0">
              <a:lnSpc>
                <a:spcPts val="2430"/>
              </a:lnSpc>
              <a:buNone/>
            </a:pPr>
            <a:r>
              <a:rPr lang="en-US" sz="1944" b="1" dirty="0">
                <a:solidFill>
                  <a:srgbClr val="1F1E1E"/>
                </a:solidFill>
                <a:latin typeface="Alexandria" pitchFamily="34" charset="0"/>
                <a:ea typeface="Alexandria" pitchFamily="34" charset="-122"/>
                <a:cs typeface="Alexandria" pitchFamily="34" charset="-120"/>
              </a:rPr>
              <a:t>Key Differences</a:t>
            </a:r>
            <a:endParaRPr lang="en-US" sz="1944" dirty="0"/>
          </a:p>
        </p:txBody>
      </p:sp>
      <p:sp>
        <p:nvSpPr>
          <p:cNvPr id="12" name="Text 10"/>
          <p:cNvSpPr/>
          <p:nvPr/>
        </p:nvSpPr>
        <p:spPr>
          <a:xfrm>
            <a:off x="10168057" y="2776895"/>
            <a:ext cx="2107525" cy="4107894"/>
          </a:xfrm>
          <a:prstGeom prst="rect">
            <a:avLst/>
          </a:prstGeom>
          <a:noFill/>
          <a:ln/>
        </p:spPr>
        <p:txBody>
          <a:bodyPr wrap="square" rtlCol="0" anchor="t"/>
          <a:lstStyle/>
          <a:p>
            <a:pPr marL="0" indent="0">
              <a:lnSpc>
                <a:spcPts val="2488"/>
              </a:lnSpc>
              <a:buNone/>
            </a:pPr>
            <a:r>
              <a:rPr lang="en-US" sz="1555" dirty="0">
                <a:solidFill>
                  <a:srgbClr val="3B3535"/>
                </a:solidFill>
                <a:latin typeface="Sora" pitchFamily="34" charset="0"/>
                <a:ea typeface="Sora" pitchFamily="34" charset="-122"/>
                <a:cs typeface="Sora" pitchFamily="34" charset="-120"/>
              </a:rPr>
              <a:t>The main differences lie in file naming conventions, metadata, and advanced features like encryption and access control. Understanding these distinctions is crucial for forensic analysis across different operating systems.</a:t>
            </a:r>
            <a:endParaRPr lang="en-US" sz="155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2100"/>
          </a:xfrm>
          <a:prstGeom prst="rect">
            <a:avLst/>
          </a:prstGeom>
          <a:solidFill>
            <a:srgbClr val="FFFAFA"/>
          </a:solidFill>
          <a:ln/>
        </p:spPr>
      </p:sp>
      <p:sp>
        <p:nvSpPr>
          <p:cNvPr id="4" name="Text 2"/>
          <p:cNvSpPr/>
          <p:nvPr/>
        </p:nvSpPr>
        <p:spPr>
          <a:xfrm>
            <a:off x="2066449" y="577334"/>
            <a:ext cx="10497502" cy="1312069"/>
          </a:xfrm>
          <a:prstGeom prst="rect">
            <a:avLst/>
          </a:prstGeom>
          <a:noFill/>
          <a:ln/>
        </p:spPr>
        <p:txBody>
          <a:bodyPr wrap="square" rtlCol="0" anchor="t"/>
          <a:lstStyle/>
          <a:p>
            <a:pPr marL="0" indent="0">
              <a:lnSpc>
                <a:spcPts val="5166"/>
              </a:lnSpc>
              <a:buNone/>
            </a:pPr>
            <a:r>
              <a:rPr lang="en-US" sz="4133" b="1" dirty="0">
                <a:solidFill>
                  <a:srgbClr val="1F1E1E"/>
                </a:solidFill>
                <a:latin typeface="Alexandria" pitchFamily="34" charset="0"/>
                <a:ea typeface="Alexandria" pitchFamily="34" charset="-122"/>
                <a:cs typeface="Alexandria" pitchFamily="34" charset="-120"/>
              </a:rPr>
              <a:t>Challenges in Forensic Investigation of File Systems</a:t>
            </a:r>
            <a:endParaRPr lang="en-US" sz="4133" dirty="0"/>
          </a:p>
        </p:txBody>
      </p:sp>
      <p:sp>
        <p:nvSpPr>
          <p:cNvPr id="5" name="Shape 3"/>
          <p:cNvSpPr/>
          <p:nvPr/>
        </p:nvSpPr>
        <p:spPr>
          <a:xfrm>
            <a:off x="2066449" y="2309217"/>
            <a:ext cx="5143857" cy="2567821"/>
          </a:xfrm>
          <a:prstGeom prst="roundRect">
            <a:avLst>
              <a:gd name="adj" fmla="val 3679"/>
            </a:avLst>
          </a:prstGeom>
          <a:solidFill>
            <a:srgbClr val="D5DCF6"/>
          </a:solidFill>
          <a:ln w="7620">
            <a:solidFill>
              <a:srgbClr val="BBC2DC"/>
            </a:solidFill>
            <a:prstDash val="solid"/>
          </a:ln>
        </p:spPr>
      </p:sp>
      <p:sp>
        <p:nvSpPr>
          <p:cNvPr id="6" name="Text 4"/>
          <p:cNvSpPr/>
          <p:nvPr/>
        </p:nvSpPr>
        <p:spPr>
          <a:xfrm>
            <a:off x="2283976" y="2526744"/>
            <a:ext cx="3776662" cy="328017"/>
          </a:xfrm>
          <a:prstGeom prst="rect">
            <a:avLst/>
          </a:prstGeom>
          <a:noFill/>
          <a:ln/>
        </p:spPr>
        <p:txBody>
          <a:bodyPr wrap="none" rtlCol="0" anchor="t"/>
          <a:lstStyle/>
          <a:p>
            <a:pPr marL="0" indent="0">
              <a:lnSpc>
                <a:spcPts val="2583"/>
              </a:lnSpc>
              <a:buNone/>
            </a:pPr>
            <a:r>
              <a:rPr lang="en-US" sz="2066" b="1" dirty="0">
                <a:solidFill>
                  <a:srgbClr val="3B3535"/>
                </a:solidFill>
                <a:latin typeface="Alexandria" pitchFamily="34" charset="0"/>
                <a:ea typeface="Alexandria" pitchFamily="34" charset="-122"/>
                <a:cs typeface="Alexandria" pitchFamily="34" charset="-120"/>
              </a:rPr>
              <a:t>Fragmentation and Deletion</a:t>
            </a:r>
            <a:endParaRPr lang="en-US" sz="2066" dirty="0"/>
          </a:p>
        </p:txBody>
      </p:sp>
      <p:sp>
        <p:nvSpPr>
          <p:cNvPr id="7" name="Text 5"/>
          <p:cNvSpPr/>
          <p:nvPr/>
        </p:nvSpPr>
        <p:spPr>
          <a:xfrm>
            <a:off x="2283976" y="2980730"/>
            <a:ext cx="4708803" cy="1678781"/>
          </a:xfrm>
          <a:prstGeom prst="rect">
            <a:avLst/>
          </a:prstGeom>
          <a:noFill/>
          <a:ln/>
        </p:spPr>
        <p:txBody>
          <a:bodyPr wrap="square" rtlCol="0" anchor="t"/>
          <a:lstStyle/>
          <a:p>
            <a:pPr marL="0" indent="0">
              <a:lnSpc>
                <a:spcPts val="2645"/>
              </a:lnSpc>
              <a:buNone/>
            </a:pPr>
            <a:r>
              <a:rPr lang="en-US" sz="1653" dirty="0">
                <a:solidFill>
                  <a:srgbClr val="3B3535"/>
                </a:solidFill>
                <a:latin typeface="Sora" pitchFamily="34" charset="0"/>
                <a:ea typeface="Sora" pitchFamily="34" charset="-122"/>
                <a:cs typeface="Sora" pitchFamily="34" charset="-120"/>
              </a:rPr>
              <a:t>File systems can become fragmented over time, making it difficult to recover deleted or partially overwritten data. Forensic investigators must use advanced techniques to piece together these fragmented files.</a:t>
            </a:r>
            <a:endParaRPr lang="en-US" sz="1653" dirty="0"/>
          </a:p>
        </p:txBody>
      </p:sp>
      <p:sp>
        <p:nvSpPr>
          <p:cNvPr id="8" name="Shape 6"/>
          <p:cNvSpPr/>
          <p:nvPr/>
        </p:nvSpPr>
        <p:spPr>
          <a:xfrm>
            <a:off x="7420213" y="2309217"/>
            <a:ext cx="5143857" cy="2567821"/>
          </a:xfrm>
          <a:prstGeom prst="roundRect">
            <a:avLst>
              <a:gd name="adj" fmla="val 3679"/>
            </a:avLst>
          </a:prstGeom>
          <a:solidFill>
            <a:srgbClr val="D5DCF6"/>
          </a:solidFill>
          <a:ln w="7620">
            <a:solidFill>
              <a:srgbClr val="BBC2DC"/>
            </a:solidFill>
            <a:prstDash val="solid"/>
          </a:ln>
        </p:spPr>
      </p:sp>
      <p:sp>
        <p:nvSpPr>
          <p:cNvPr id="9" name="Text 7"/>
          <p:cNvSpPr/>
          <p:nvPr/>
        </p:nvSpPr>
        <p:spPr>
          <a:xfrm>
            <a:off x="7637740" y="2526744"/>
            <a:ext cx="4218146" cy="328017"/>
          </a:xfrm>
          <a:prstGeom prst="rect">
            <a:avLst/>
          </a:prstGeom>
          <a:noFill/>
          <a:ln/>
        </p:spPr>
        <p:txBody>
          <a:bodyPr wrap="none" rtlCol="0" anchor="t"/>
          <a:lstStyle/>
          <a:p>
            <a:pPr marL="0" indent="0">
              <a:lnSpc>
                <a:spcPts val="2583"/>
              </a:lnSpc>
              <a:buNone/>
            </a:pPr>
            <a:r>
              <a:rPr lang="en-US" sz="2066" b="1" dirty="0">
                <a:solidFill>
                  <a:srgbClr val="3B3535"/>
                </a:solidFill>
                <a:latin typeface="Alexandria" pitchFamily="34" charset="0"/>
                <a:ea typeface="Alexandria" pitchFamily="34" charset="-122"/>
                <a:cs typeface="Alexandria" pitchFamily="34" charset="-120"/>
              </a:rPr>
              <a:t>Encryption and Access Controls</a:t>
            </a:r>
            <a:endParaRPr lang="en-US" sz="2066" dirty="0"/>
          </a:p>
        </p:txBody>
      </p:sp>
      <p:sp>
        <p:nvSpPr>
          <p:cNvPr id="10" name="Text 8"/>
          <p:cNvSpPr/>
          <p:nvPr/>
        </p:nvSpPr>
        <p:spPr>
          <a:xfrm>
            <a:off x="7637740" y="2980730"/>
            <a:ext cx="4708803" cy="1678781"/>
          </a:xfrm>
          <a:prstGeom prst="rect">
            <a:avLst/>
          </a:prstGeom>
          <a:noFill/>
          <a:ln/>
        </p:spPr>
        <p:txBody>
          <a:bodyPr wrap="square" rtlCol="0" anchor="t"/>
          <a:lstStyle/>
          <a:p>
            <a:pPr marL="0" indent="0">
              <a:lnSpc>
                <a:spcPts val="2645"/>
              </a:lnSpc>
              <a:buNone/>
            </a:pPr>
            <a:r>
              <a:rPr lang="en-US" sz="1653" dirty="0">
                <a:solidFill>
                  <a:srgbClr val="3B3535"/>
                </a:solidFill>
                <a:latin typeface="Sora" pitchFamily="34" charset="0"/>
                <a:ea typeface="Sora" pitchFamily="34" charset="-122"/>
                <a:cs typeface="Sora" pitchFamily="34" charset="-120"/>
              </a:rPr>
              <a:t>Encrypted file systems and access controls can hinder forensic analysis by restricting access to critical data. Investigators must have the right tools and expertise to bypass these security measures.</a:t>
            </a:r>
            <a:endParaRPr lang="en-US" sz="1653" dirty="0"/>
          </a:p>
        </p:txBody>
      </p:sp>
      <p:sp>
        <p:nvSpPr>
          <p:cNvPr id="11" name="Shape 9"/>
          <p:cNvSpPr/>
          <p:nvPr/>
        </p:nvSpPr>
        <p:spPr>
          <a:xfrm>
            <a:off x="2066449" y="5086945"/>
            <a:ext cx="5143857" cy="2567821"/>
          </a:xfrm>
          <a:prstGeom prst="roundRect">
            <a:avLst>
              <a:gd name="adj" fmla="val 3679"/>
            </a:avLst>
          </a:prstGeom>
          <a:solidFill>
            <a:srgbClr val="D5DCF6"/>
          </a:solidFill>
          <a:ln w="7620">
            <a:solidFill>
              <a:srgbClr val="BBC2DC"/>
            </a:solidFill>
            <a:prstDash val="solid"/>
          </a:ln>
        </p:spPr>
      </p:sp>
      <p:sp>
        <p:nvSpPr>
          <p:cNvPr id="12" name="Text 10"/>
          <p:cNvSpPr/>
          <p:nvPr/>
        </p:nvSpPr>
        <p:spPr>
          <a:xfrm>
            <a:off x="2283976" y="5304473"/>
            <a:ext cx="3130391" cy="328017"/>
          </a:xfrm>
          <a:prstGeom prst="rect">
            <a:avLst/>
          </a:prstGeom>
          <a:noFill/>
          <a:ln/>
        </p:spPr>
        <p:txBody>
          <a:bodyPr wrap="none" rtlCol="0" anchor="t"/>
          <a:lstStyle/>
          <a:p>
            <a:pPr marL="0" indent="0">
              <a:lnSpc>
                <a:spcPts val="2583"/>
              </a:lnSpc>
              <a:buNone/>
            </a:pPr>
            <a:r>
              <a:rPr lang="en-US" sz="2066" b="1" dirty="0">
                <a:solidFill>
                  <a:srgbClr val="3B3535"/>
                </a:solidFill>
                <a:latin typeface="Alexandria" pitchFamily="34" charset="0"/>
                <a:ea typeface="Alexandria" pitchFamily="34" charset="-122"/>
                <a:cs typeface="Alexandria" pitchFamily="34" charset="-120"/>
              </a:rPr>
              <a:t>Alternate Data Streams</a:t>
            </a:r>
            <a:endParaRPr lang="en-US" sz="2066" dirty="0"/>
          </a:p>
        </p:txBody>
      </p:sp>
      <p:sp>
        <p:nvSpPr>
          <p:cNvPr id="13" name="Text 11"/>
          <p:cNvSpPr/>
          <p:nvPr/>
        </p:nvSpPr>
        <p:spPr>
          <a:xfrm>
            <a:off x="2283976" y="5758458"/>
            <a:ext cx="4708803" cy="1678781"/>
          </a:xfrm>
          <a:prstGeom prst="rect">
            <a:avLst/>
          </a:prstGeom>
          <a:noFill/>
          <a:ln/>
        </p:spPr>
        <p:txBody>
          <a:bodyPr wrap="square" rtlCol="0" anchor="t"/>
          <a:lstStyle/>
          <a:p>
            <a:pPr marL="0" indent="0">
              <a:lnSpc>
                <a:spcPts val="2645"/>
              </a:lnSpc>
              <a:buNone/>
            </a:pPr>
            <a:r>
              <a:rPr lang="en-US" sz="1653" dirty="0">
                <a:solidFill>
                  <a:srgbClr val="3B3535"/>
                </a:solidFill>
                <a:latin typeface="Sora" pitchFamily="34" charset="0"/>
                <a:ea typeface="Sora" pitchFamily="34" charset="-122"/>
                <a:cs typeface="Sora" pitchFamily="34" charset="-120"/>
              </a:rPr>
              <a:t>Hidden or alternate data streams within file systems can store valuable evidence that may be overlooked by traditional forensic methods. Identifying and analyzing these streams requires specialized knowledge.</a:t>
            </a:r>
            <a:endParaRPr lang="en-US" sz="1653" dirty="0"/>
          </a:p>
        </p:txBody>
      </p:sp>
      <p:sp>
        <p:nvSpPr>
          <p:cNvPr id="14" name="Shape 12"/>
          <p:cNvSpPr/>
          <p:nvPr/>
        </p:nvSpPr>
        <p:spPr>
          <a:xfrm>
            <a:off x="7420213" y="5086945"/>
            <a:ext cx="5143857" cy="2567821"/>
          </a:xfrm>
          <a:prstGeom prst="roundRect">
            <a:avLst>
              <a:gd name="adj" fmla="val 3679"/>
            </a:avLst>
          </a:prstGeom>
          <a:solidFill>
            <a:srgbClr val="D5DCF6"/>
          </a:solidFill>
          <a:ln w="7620">
            <a:solidFill>
              <a:srgbClr val="BBC2DC"/>
            </a:solidFill>
            <a:prstDash val="solid"/>
          </a:ln>
        </p:spPr>
      </p:sp>
      <p:sp>
        <p:nvSpPr>
          <p:cNvPr id="15" name="Text 13"/>
          <p:cNvSpPr/>
          <p:nvPr/>
        </p:nvSpPr>
        <p:spPr>
          <a:xfrm>
            <a:off x="7637740" y="5304473"/>
            <a:ext cx="3108365" cy="328017"/>
          </a:xfrm>
          <a:prstGeom prst="rect">
            <a:avLst/>
          </a:prstGeom>
          <a:noFill/>
          <a:ln/>
        </p:spPr>
        <p:txBody>
          <a:bodyPr wrap="none" rtlCol="0" anchor="t"/>
          <a:lstStyle/>
          <a:p>
            <a:pPr marL="0" indent="0">
              <a:lnSpc>
                <a:spcPts val="2583"/>
              </a:lnSpc>
              <a:buNone/>
            </a:pPr>
            <a:r>
              <a:rPr lang="en-US" sz="2066" b="1" dirty="0">
                <a:solidFill>
                  <a:srgbClr val="3B3535"/>
                </a:solidFill>
                <a:latin typeface="Alexandria" pitchFamily="34" charset="0"/>
                <a:ea typeface="Alexandria" pitchFamily="34" charset="-122"/>
                <a:cs typeface="Alexandria" pitchFamily="34" charset="-120"/>
              </a:rPr>
              <a:t>File System Differences</a:t>
            </a:r>
            <a:endParaRPr lang="en-US" sz="2066" dirty="0"/>
          </a:p>
        </p:txBody>
      </p:sp>
      <p:sp>
        <p:nvSpPr>
          <p:cNvPr id="16" name="Text 14"/>
          <p:cNvSpPr/>
          <p:nvPr/>
        </p:nvSpPr>
        <p:spPr>
          <a:xfrm>
            <a:off x="7637740" y="5758458"/>
            <a:ext cx="4708803" cy="1678781"/>
          </a:xfrm>
          <a:prstGeom prst="rect">
            <a:avLst/>
          </a:prstGeom>
          <a:noFill/>
          <a:ln/>
        </p:spPr>
        <p:txBody>
          <a:bodyPr wrap="square" rtlCol="0" anchor="t"/>
          <a:lstStyle/>
          <a:p>
            <a:pPr marL="0" indent="0">
              <a:lnSpc>
                <a:spcPts val="2645"/>
              </a:lnSpc>
              <a:buNone/>
            </a:pPr>
            <a:r>
              <a:rPr lang="en-US" sz="1653" dirty="0">
                <a:solidFill>
                  <a:srgbClr val="3B3535"/>
                </a:solidFill>
                <a:latin typeface="Sora" pitchFamily="34" charset="0"/>
                <a:ea typeface="Sora" pitchFamily="34" charset="-122"/>
                <a:cs typeface="Sora" pitchFamily="34" charset="-120"/>
              </a:rPr>
              <a:t>The varied structures and metadata of different file systems, such as NTFS, EXT4, and FAT, require investigators to have a deep understanding of each system's unique characteristics and recovery techniques.</a:t>
            </a:r>
            <a:endParaRPr lang="en-US" sz="165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Custom</PresentationFormat>
  <Paragraphs>80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Alexandria</vt:lpstr>
      <vt:lpstr>Arial</vt:lpstr>
      <vt:lpstr>Calibri</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2024-05-27T09:50:08Z</dcterms:created>
  <dcterms:modified xsi:type="dcterms:W3CDTF">2024-05-27T10:33:24Z</dcterms:modified>
</cp:coreProperties>
</file>