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93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475184"/>
            <a:ext cx="7477601" cy="2874645"/>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Introduction to the Systematic Approach</a:t>
            </a:r>
            <a:endParaRPr lang="en-US" sz="6036" dirty="0"/>
          </a:p>
        </p:txBody>
      </p:sp>
      <p:sp>
        <p:nvSpPr>
          <p:cNvPr id="6" name="Text 3"/>
          <p:cNvSpPr/>
          <p:nvPr/>
        </p:nvSpPr>
        <p:spPr>
          <a:xfrm>
            <a:off x="833199" y="4683085"/>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Conducting investigations requires a thoughtful, step-by-step process to ensure thorough and effective results. A systematic approach provides a structured framework to guide the investigation from start to finish, leading to more reliable conclusions.</a:t>
            </a:r>
            <a:endParaRPr lang="en-US" sz="1750" dirty="0"/>
          </a:p>
        </p:txBody>
      </p:sp>
      <p:sp>
        <p:nvSpPr>
          <p:cNvPr id="7" name="Shape 4"/>
          <p:cNvSpPr/>
          <p:nvPr/>
        </p:nvSpPr>
        <p:spPr>
          <a:xfrm>
            <a:off x="833199" y="6354604"/>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6362224"/>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072753"/>
            <a:ext cx="883741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Recommendations and Next Steps</a:t>
            </a:r>
            <a:endParaRPr lang="en-US" sz="4374" dirty="0"/>
          </a:p>
        </p:txBody>
      </p:sp>
      <p:sp>
        <p:nvSpPr>
          <p:cNvPr id="5" name="Shape 3"/>
          <p:cNvSpPr/>
          <p:nvPr/>
        </p:nvSpPr>
        <p:spPr>
          <a:xfrm>
            <a:off x="2037993" y="2211467"/>
            <a:ext cx="5166122" cy="2361605"/>
          </a:xfrm>
          <a:prstGeom prst="roundRect">
            <a:avLst>
              <a:gd name="adj" fmla="val 4234"/>
            </a:avLst>
          </a:prstGeom>
          <a:solidFill>
            <a:srgbClr val="DADBF1"/>
          </a:solidFill>
          <a:ln w="7620">
            <a:solidFill>
              <a:srgbClr val="C0C1D7"/>
            </a:solidFill>
            <a:prstDash val="solid"/>
          </a:ln>
        </p:spPr>
      </p:sp>
      <p:sp>
        <p:nvSpPr>
          <p:cNvPr id="6" name="Text 4"/>
          <p:cNvSpPr/>
          <p:nvPr/>
        </p:nvSpPr>
        <p:spPr>
          <a:xfrm>
            <a:off x="2267783" y="244125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Implement Findings</a:t>
            </a:r>
            <a:endParaRPr lang="en-US" sz="2187" dirty="0"/>
          </a:p>
        </p:txBody>
      </p:sp>
      <p:sp>
        <p:nvSpPr>
          <p:cNvPr id="7" name="Text 5"/>
          <p:cNvSpPr/>
          <p:nvPr/>
        </p:nvSpPr>
        <p:spPr>
          <a:xfrm>
            <a:off x="2267783" y="2921675"/>
            <a:ext cx="470654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Based on the conclusions drawn from the investigation, develop an action plan to implement the necessary changes or solutions.</a:t>
            </a:r>
            <a:endParaRPr lang="en-US" sz="1750" dirty="0"/>
          </a:p>
        </p:txBody>
      </p:sp>
      <p:sp>
        <p:nvSpPr>
          <p:cNvPr id="8" name="Shape 6"/>
          <p:cNvSpPr/>
          <p:nvPr/>
        </p:nvSpPr>
        <p:spPr>
          <a:xfrm>
            <a:off x="7426285" y="2211467"/>
            <a:ext cx="5166122" cy="2361605"/>
          </a:xfrm>
          <a:prstGeom prst="roundRect">
            <a:avLst>
              <a:gd name="adj" fmla="val 4234"/>
            </a:avLst>
          </a:prstGeom>
          <a:solidFill>
            <a:srgbClr val="DADBF1"/>
          </a:solidFill>
          <a:ln w="7620">
            <a:solidFill>
              <a:srgbClr val="C0C1D7"/>
            </a:solidFill>
            <a:prstDash val="solid"/>
          </a:ln>
        </p:spPr>
      </p:sp>
      <p:sp>
        <p:nvSpPr>
          <p:cNvPr id="9" name="Text 7"/>
          <p:cNvSpPr/>
          <p:nvPr/>
        </p:nvSpPr>
        <p:spPr>
          <a:xfrm>
            <a:off x="7656076" y="244125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Ongoing Monitoring</a:t>
            </a:r>
            <a:endParaRPr lang="en-US" sz="2187" dirty="0"/>
          </a:p>
        </p:txBody>
      </p:sp>
      <p:sp>
        <p:nvSpPr>
          <p:cNvPr id="10" name="Text 8"/>
          <p:cNvSpPr/>
          <p:nvPr/>
        </p:nvSpPr>
        <p:spPr>
          <a:xfrm>
            <a:off x="7656076" y="2921675"/>
            <a:ext cx="470654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Establish a system to continuously monitor the situation and assess the effectiveness of the implemented recommendations.</a:t>
            </a:r>
            <a:endParaRPr lang="en-US" sz="1750" dirty="0"/>
          </a:p>
        </p:txBody>
      </p:sp>
      <p:sp>
        <p:nvSpPr>
          <p:cNvPr id="11" name="Shape 9"/>
          <p:cNvSpPr/>
          <p:nvPr/>
        </p:nvSpPr>
        <p:spPr>
          <a:xfrm>
            <a:off x="2037993" y="4795242"/>
            <a:ext cx="5166122" cy="2361605"/>
          </a:xfrm>
          <a:prstGeom prst="roundRect">
            <a:avLst>
              <a:gd name="adj" fmla="val 4234"/>
            </a:avLst>
          </a:prstGeom>
          <a:solidFill>
            <a:srgbClr val="DADBF1"/>
          </a:solidFill>
          <a:ln w="7620">
            <a:solidFill>
              <a:srgbClr val="C0C1D7"/>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Knowledge Sharing</a:t>
            </a:r>
            <a:endParaRPr lang="en-US" sz="2187" dirty="0"/>
          </a:p>
        </p:txBody>
      </p:sp>
      <p:sp>
        <p:nvSpPr>
          <p:cNvPr id="13" name="Text 11"/>
          <p:cNvSpPr/>
          <p:nvPr/>
        </p:nvSpPr>
        <p:spPr>
          <a:xfrm>
            <a:off x="2267783" y="5505450"/>
            <a:ext cx="470654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Document the investigation process and findings, and share them with relevant stakeholders to promote organizational learning.</a:t>
            </a:r>
            <a:endParaRPr lang="en-US" sz="1750" dirty="0"/>
          </a:p>
        </p:txBody>
      </p:sp>
      <p:sp>
        <p:nvSpPr>
          <p:cNvPr id="14" name="Shape 12"/>
          <p:cNvSpPr/>
          <p:nvPr/>
        </p:nvSpPr>
        <p:spPr>
          <a:xfrm>
            <a:off x="7426285" y="4795242"/>
            <a:ext cx="5166122" cy="2361605"/>
          </a:xfrm>
          <a:prstGeom prst="roundRect">
            <a:avLst>
              <a:gd name="adj" fmla="val 4234"/>
            </a:avLst>
          </a:prstGeom>
          <a:solidFill>
            <a:srgbClr val="DADBF1"/>
          </a:solidFill>
          <a:ln w="7620">
            <a:solidFill>
              <a:srgbClr val="C0C1D7"/>
            </a:solidFill>
            <a:prstDash val="solid"/>
          </a:ln>
        </p:spPr>
      </p:sp>
      <p:sp>
        <p:nvSpPr>
          <p:cNvPr id="15" name="Text 13"/>
          <p:cNvSpPr/>
          <p:nvPr/>
        </p:nvSpPr>
        <p:spPr>
          <a:xfrm>
            <a:off x="7656076" y="5025033"/>
            <a:ext cx="326231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Continuous Improvement</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Use the insights gained to identify areas for further improvement and refine the systematic approach for future investigations.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027872"/>
            <a:ext cx="881788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Defining the Scope and Objectives</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Scope</a:t>
            </a:r>
            <a:endParaRPr lang="en-US" sz="2187" dirty="0"/>
          </a:p>
        </p:txBody>
      </p:sp>
      <p:sp>
        <p:nvSpPr>
          <p:cNvPr id="7" name="Text 4"/>
          <p:cNvSpPr/>
          <p:nvPr/>
        </p:nvSpPr>
        <p:spPr>
          <a:xfrm>
            <a:off x="2037993" y="4424601"/>
            <a:ext cx="329588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Clearly define the boundaries of the investigation, including the timeframe, geographical area, and specific issues or events to be examined.</a:t>
            </a:r>
            <a:endParaRPr lang="en-US" sz="1750" dirty="0"/>
          </a:p>
        </p:txBody>
      </p:sp>
      <p:pic>
        <p:nvPicPr>
          <p:cNvPr id="8" name="Image 1" descr="preencoded.png"/>
          <p:cNvPicPr>
            <a:picLocks noChangeAspect="1"/>
          </p:cNvPicPr>
          <p:nvPr/>
        </p:nvPicPr>
        <p:blipFill>
          <a:blip r:embed="rId4"/>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Objectives</a:t>
            </a:r>
            <a:endParaRPr lang="en-US" sz="2187" dirty="0"/>
          </a:p>
        </p:txBody>
      </p:sp>
      <p:sp>
        <p:nvSpPr>
          <p:cNvPr id="10" name="Text 6"/>
          <p:cNvSpPr/>
          <p:nvPr/>
        </p:nvSpPr>
        <p:spPr>
          <a:xfrm>
            <a:off x="5667137" y="4424601"/>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Establish clear, measurable objectives that will guide the investigation and ensure it addresses the key questions or concerns.</a:t>
            </a:r>
            <a:endParaRPr lang="en-US" sz="1750" dirty="0"/>
          </a:p>
        </p:txBody>
      </p:sp>
      <p:pic>
        <p:nvPicPr>
          <p:cNvPr id="11" name="Image 2" descr="preencoded.png"/>
          <p:cNvPicPr>
            <a:picLocks noChangeAspect="1"/>
          </p:cNvPicPr>
          <p:nvPr/>
        </p:nvPicPr>
        <p:blipFill>
          <a:blip r:embed="rId5"/>
          <a:stretch>
            <a:fillRect/>
          </a:stretch>
        </p:blipFill>
        <p:spPr>
          <a:xfrm>
            <a:off x="9296400" y="3166586"/>
            <a:ext cx="555427" cy="555427"/>
          </a:xfrm>
          <a:prstGeom prst="rect">
            <a:avLst/>
          </a:prstGeom>
        </p:spPr>
      </p:pic>
      <p:sp>
        <p:nvSpPr>
          <p:cNvPr id="12" name="Text 7"/>
          <p:cNvSpPr/>
          <p:nvPr/>
        </p:nvSpPr>
        <p:spPr>
          <a:xfrm>
            <a:off x="9296400" y="3944183"/>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Planning</a:t>
            </a:r>
            <a:endParaRPr lang="en-US" sz="2187" dirty="0"/>
          </a:p>
        </p:txBody>
      </p:sp>
      <p:sp>
        <p:nvSpPr>
          <p:cNvPr id="13" name="Text 8"/>
          <p:cNvSpPr/>
          <p:nvPr/>
        </p:nvSpPr>
        <p:spPr>
          <a:xfrm>
            <a:off x="9296400" y="4424601"/>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Develop a detailed plan of action, outlining the steps, resources, and timelines needed to effectively carry out the investigation.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524119"/>
            <a:ext cx="799909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Gathering Relevant Information</a:t>
            </a:r>
            <a:endParaRPr lang="en-US" sz="4374" dirty="0"/>
          </a:p>
        </p:txBody>
      </p:sp>
      <p:sp>
        <p:nvSpPr>
          <p:cNvPr id="5" name="Text 3"/>
          <p:cNvSpPr/>
          <p:nvPr/>
        </p:nvSpPr>
        <p:spPr>
          <a:xfrm>
            <a:off x="2037993" y="2751653"/>
            <a:ext cx="500622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Gathering relevant information is crucial in a systematic investigation. This step involves thoroughly researching the issue, collecting data from reliable sources, and identifying any gaps or inconsistencies in the available information.</a:t>
            </a:r>
            <a:endParaRPr lang="en-US" sz="1750" dirty="0"/>
          </a:p>
        </p:txBody>
      </p:sp>
      <p:sp>
        <p:nvSpPr>
          <p:cNvPr id="6" name="Text 4"/>
          <p:cNvSpPr/>
          <p:nvPr/>
        </p:nvSpPr>
        <p:spPr>
          <a:xfrm>
            <a:off x="2037993" y="4728567"/>
            <a:ext cx="500622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Investigators should consider a wide range of sources, including documents, interviews, physical evidence, and digital records. Careful documentation and organization of the gathered information is essential for effective analysis.</a:t>
            </a:r>
            <a:endParaRPr lang="en-US" sz="1750" dirty="0"/>
          </a:p>
        </p:txBody>
      </p:sp>
      <p:pic>
        <p:nvPicPr>
          <p:cNvPr id="7" name="Image 0" descr="preencoded.png"/>
          <p:cNvPicPr>
            <a:picLocks noChangeAspect="1"/>
          </p:cNvPicPr>
          <p:nvPr/>
        </p:nvPicPr>
        <p:blipFill>
          <a:blip r:embed="rId3"/>
          <a:stretch>
            <a:fillRect/>
          </a:stretch>
        </p:blipFill>
        <p:spPr>
          <a:xfrm>
            <a:off x="7593806" y="2801660"/>
            <a:ext cx="5006221" cy="29598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730329"/>
            <a:ext cx="602218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Analyzing the Evidence</a:t>
            </a:r>
            <a:endParaRPr lang="en-US" sz="4374" dirty="0"/>
          </a:p>
        </p:txBody>
      </p:sp>
      <p:pic>
        <p:nvPicPr>
          <p:cNvPr id="5" name="Image 0" descr="preencoded.png"/>
          <p:cNvPicPr>
            <a:picLocks noChangeAspect="1"/>
          </p:cNvPicPr>
          <p:nvPr/>
        </p:nvPicPr>
        <p:blipFill>
          <a:blip r:embed="rId3"/>
          <a:stretch>
            <a:fillRect/>
          </a:stretch>
        </p:blipFill>
        <p:spPr>
          <a:xfrm>
            <a:off x="2037993" y="1869043"/>
            <a:ext cx="3295888" cy="2036921"/>
          </a:xfrm>
          <a:prstGeom prst="rect">
            <a:avLst/>
          </a:prstGeom>
        </p:spPr>
      </p:pic>
      <p:sp>
        <p:nvSpPr>
          <p:cNvPr id="6" name="Text 3"/>
          <p:cNvSpPr/>
          <p:nvPr/>
        </p:nvSpPr>
        <p:spPr>
          <a:xfrm>
            <a:off x="2037993" y="4183618"/>
            <a:ext cx="2968347"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Scrutinizing the Details</a:t>
            </a:r>
            <a:endParaRPr lang="en-US" sz="2187" dirty="0"/>
          </a:p>
        </p:txBody>
      </p:sp>
      <p:sp>
        <p:nvSpPr>
          <p:cNvPr id="7" name="Text 4"/>
          <p:cNvSpPr/>
          <p:nvPr/>
        </p:nvSpPr>
        <p:spPr>
          <a:xfrm>
            <a:off x="2037993" y="4664035"/>
            <a:ext cx="329588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Carefully examine all available information and data, leaving no stone unturned. Identify any patterns, anomalies, or inconsistencies that could provide valuable clues.</a:t>
            </a:r>
            <a:endParaRPr lang="en-US" sz="1750" dirty="0"/>
          </a:p>
        </p:txBody>
      </p:sp>
      <p:pic>
        <p:nvPicPr>
          <p:cNvPr id="8" name="Image 1" descr="preencoded.png"/>
          <p:cNvPicPr>
            <a:picLocks noChangeAspect="1"/>
          </p:cNvPicPr>
          <p:nvPr/>
        </p:nvPicPr>
        <p:blipFill>
          <a:blip r:embed="rId4"/>
          <a:stretch>
            <a:fillRect/>
          </a:stretch>
        </p:blipFill>
        <p:spPr>
          <a:xfrm>
            <a:off x="5667137" y="1869043"/>
            <a:ext cx="3296007" cy="2037040"/>
          </a:xfrm>
          <a:prstGeom prst="rect">
            <a:avLst/>
          </a:prstGeom>
        </p:spPr>
      </p:pic>
      <p:sp>
        <p:nvSpPr>
          <p:cNvPr id="9" name="Text 5"/>
          <p:cNvSpPr/>
          <p:nvPr/>
        </p:nvSpPr>
        <p:spPr>
          <a:xfrm>
            <a:off x="5667137" y="4183737"/>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Forensic Analysis</a:t>
            </a:r>
            <a:endParaRPr lang="en-US" sz="2187" dirty="0"/>
          </a:p>
        </p:txBody>
      </p:sp>
      <p:sp>
        <p:nvSpPr>
          <p:cNvPr id="10" name="Text 6"/>
          <p:cNvSpPr/>
          <p:nvPr/>
        </p:nvSpPr>
        <p:spPr>
          <a:xfrm>
            <a:off x="5667137" y="4664154"/>
            <a:ext cx="329600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Utilize sophisticated techniques and technologies to thoroughly test and evaluate the physical evidence. Extract every bit of insight to build a comprehensive understanding of the situation.</a:t>
            </a:r>
            <a:endParaRPr lang="en-US" sz="1750" dirty="0"/>
          </a:p>
        </p:txBody>
      </p:sp>
      <p:pic>
        <p:nvPicPr>
          <p:cNvPr id="11" name="Image 2" descr="preencoded.png"/>
          <p:cNvPicPr>
            <a:picLocks noChangeAspect="1"/>
          </p:cNvPicPr>
          <p:nvPr/>
        </p:nvPicPr>
        <p:blipFill>
          <a:blip r:embed="rId5"/>
          <a:stretch>
            <a:fillRect/>
          </a:stretch>
        </p:blipFill>
        <p:spPr>
          <a:xfrm>
            <a:off x="9296400" y="1869043"/>
            <a:ext cx="3296007" cy="2037040"/>
          </a:xfrm>
          <a:prstGeom prst="rect">
            <a:avLst/>
          </a:prstGeom>
        </p:spPr>
      </p:pic>
      <p:sp>
        <p:nvSpPr>
          <p:cNvPr id="12" name="Text 7"/>
          <p:cNvSpPr/>
          <p:nvPr/>
        </p:nvSpPr>
        <p:spPr>
          <a:xfrm>
            <a:off x="9296400" y="4183737"/>
            <a:ext cx="3296007"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Meticulous Documentation</a:t>
            </a:r>
            <a:endParaRPr lang="en-US" sz="2187" dirty="0"/>
          </a:p>
        </p:txBody>
      </p:sp>
      <p:sp>
        <p:nvSpPr>
          <p:cNvPr id="13" name="Text 8"/>
          <p:cNvSpPr/>
          <p:nvPr/>
        </p:nvSpPr>
        <p:spPr>
          <a:xfrm>
            <a:off x="9296400" y="5011341"/>
            <a:ext cx="3296007"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Meticulously document each step of the analysis process, ensuring a clear and traceable record. This will form the foundation for drawing conclusions and presenting findings.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510070"/>
            <a:ext cx="719887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Identifying Potential Causes</a:t>
            </a:r>
            <a:endParaRPr lang="en-US" sz="4374" dirty="0"/>
          </a:p>
        </p:txBody>
      </p:sp>
      <p:sp>
        <p:nvSpPr>
          <p:cNvPr id="5" name="Text 3"/>
          <p:cNvSpPr/>
          <p:nvPr/>
        </p:nvSpPr>
        <p:spPr>
          <a:xfrm>
            <a:off x="2037993" y="2759869"/>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Examine the Evidence</a:t>
            </a:r>
            <a:endParaRPr lang="en-US" sz="2187" dirty="0"/>
          </a:p>
        </p:txBody>
      </p:sp>
      <p:sp>
        <p:nvSpPr>
          <p:cNvPr id="6" name="Text 4"/>
          <p:cNvSpPr/>
          <p:nvPr/>
        </p:nvSpPr>
        <p:spPr>
          <a:xfrm>
            <a:off x="2037993" y="3676412"/>
            <a:ext cx="2232065"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Carefully analyze the information gathered to identify any patterns, anomalies, or inconsistencies that could point to the root cause of the issue.</a:t>
            </a:r>
            <a:endParaRPr lang="en-US" sz="1750" dirty="0"/>
          </a:p>
        </p:txBody>
      </p:sp>
      <p:sp>
        <p:nvSpPr>
          <p:cNvPr id="7" name="Text 5"/>
          <p:cNvSpPr/>
          <p:nvPr/>
        </p:nvSpPr>
        <p:spPr>
          <a:xfrm>
            <a:off x="4819650" y="2759869"/>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Consider Multiple Factors</a:t>
            </a:r>
            <a:endParaRPr lang="en-US" sz="2187" dirty="0"/>
          </a:p>
        </p:txBody>
      </p:sp>
      <p:sp>
        <p:nvSpPr>
          <p:cNvPr id="8" name="Text 6"/>
          <p:cNvSpPr/>
          <p:nvPr/>
        </p:nvSpPr>
        <p:spPr>
          <a:xfrm>
            <a:off x="4819650" y="3676412"/>
            <a:ext cx="2232065"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Look beyond the obvious and consider how various environmental, procedural, or human factors may have contributed to the problem.</a:t>
            </a:r>
            <a:endParaRPr lang="en-US" sz="1750" dirty="0"/>
          </a:p>
        </p:txBody>
      </p:sp>
      <p:sp>
        <p:nvSpPr>
          <p:cNvPr id="9" name="Text 7"/>
          <p:cNvSpPr/>
          <p:nvPr/>
        </p:nvSpPr>
        <p:spPr>
          <a:xfrm>
            <a:off x="7601307" y="2759869"/>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Brainstorm Possibilities</a:t>
            </a:r>
            <a:endParaRPr lang="en-US" sz="2187" dirty="0"/>
          </a:p>
        </p:txBody>
      </p:sp>
      <p:sp>
        <p:nvSpPr>
          <p:cNvPr id="10" name="Text 8"/>
          <p:cNvSpPr/>
          <p:nvPr/>
        </p:nvSpPr>
        <p:spPr>
          <a:xfrm>
            <a:off x="7601307" y="3676412"/>
            <a:ext cx="2232065"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Engage in an open-minded brainstorming session to generate a list of potential causes, no matter how unlikely they may seem at first.</a:t>
            </a:r>
            <a:endParaRPr lang="en-US" sz="1750" dirty="0"/>
          </a:p>
        </p:txBody>
      </p:sp>
      <p:sp>
        <p:nvSpPr>
          <p:cNvPr id="11" name="Text 9"/>
          <p:cNvSpPr/>
          <p:nvPr/>
        </p:nvSpPr>
        <p:spPr>
          <a:xfrm>
            <a:off x="10382964" y="2759869"/>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Prioritize Plausible Causes</a:t>
            </a:r>
            <a:endParaRPr lang="en-US" sz="2187" dirty="0"/>
          </a:p>
        </p:txBody>
      </p:sp>
      <p:sp>
        <p:nvSpPr>
          <p:cNvPr id="12" name="Text 10"/>
          <p:cNvSpPr/>
          <p:nvPr/>
        </p:nvSpPr>
        <p:spPr>
          <a:xfrm>
            <a:off x="10382964" y="3676412"/>
            <a:ext cx="2232065"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Evaluate each potential cause based on the available evidence and likelihood, focusing your efforts on the most promising leads.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752011" y="528399"/>
            <a:ext cx="5302687" cy="600313"/>
          </a:xfrm>
          <a:prstGeom prst="rect">
            <a:avLst/>
          </a:prstGeom>
          <a:noFill/>
          <a:ln/>
        </p:spPr>
        <p:txBody>
          <a:bodyPr wrap="none" rtlCol="0" anchor="t"/>
          <a:lstStyle/>
          <a:p>
            <a:pPr marL="0" indent="0">
              <a:lnSpc>
                <a:spcPts val="4728"/>
              </a:lnSpc>
              <a:buNone/>
            </a:pPr>
            <a:r>
              <a:rPr lang="en-US" sz="3782" b="1" kern="0" spc="-113" dirty="0">
                <a:solidFill>
                  <a:srgbClr val="000000"/>
                </a:solidFill>
                <a:latin typeface="Inter" pitchFamily="34" charset="0"/>
                <a:ea typeface="Inter" pitchFamily="34" charset="-122"/>
                <a:cs typeface="Inter" pitchFamily="34" charset="-120"/>
              </a:rPr>
              <a:t>Developing Hypotheses</a:t>
            </a:r>
            <a:endParaRPr lang="en-US" sz="3782" dirty="0"/>
          </a:p>
        </p:txBody>
      </p:sp>
      <p:sp>
        <p:nvSpPr>
          <p:cNvPr id="5" name="Shape 3"/>
          <p:cNvSpPr/>
          <p:nvPr/>
        </p:nvSpPr>
        <p:spPr>
          <a:xfrm>
            <a:off x="2752011" y="1512927"/>
            <a:ext cx="1521023" cy="1414343"/>
          </a:xfrm>
          <a:prstGeom prst="roundRect">
            <a:avLst>
              <a:gd name="adj" fmla="val 6113"/>
            </a:avLst>
          </a:prstGeom>
          <a:solidFill>
            <a:srgbClr val="DADBF1"/>
          </a:solidFill>
          <a:ln w="7620">
            <a:solidFill>
              <a:srgbClr val="C0C1D7"/>
            </a:solidFill>
            <a:prstDash val="solid"/>
          </a:ln>
        </p:spPr>
      </p:sp>
      <p:sp>
        <p:nvSpPr>
          <p:cNvPr id="6" name="Text 4"/>
          <p:cNvSpPr/>
          <p:nvPr/>
        </p:nvSpPr>
        <p:spPr>
          <a:xfrm>
            <a:off x="2951678" y="2003941"/>
            <a:ext cx="110371" cy="432197"/>
          </a:xfrm>
          <a:prstGeom prst="rect">
            <a:avLst/>
          </a:prstGeom>
          <a:noFill/>
          <a:ln/>
        </p:spPr>
        <p:txBody>
          <a:bodyPr wrap="none" rtlCol="0" anchor="t"/>
          <a:lstStyle/>
          <a:p>
            <a:pPr marL="0" indent="0" algn="ctr">
              <a:lnSpc>
                <a:spcPts val="3404"/>
              </a:lnSpc>
              <a:buNone/>
            </a:pPr>
            <a:r>
              <a:rPr lang="en-US" sz="1891" b="1" kern="0" spc="-57" dirty="0">
                <a:solidFill>
                  <a:srgbClr val="272525"/>
                </a:solidFill>
                <a:latin typeface="Inter" pitchFamily="34" charset="0"/>
                <a:ea typeface="Inter" pitchFamily="34" charset="-122"/>
                <a:cs typeface="Inter" pitchFamily="34" charset="-120"/>
              </a:rPr>
              <a:t>1</a:t>
            </a:r>
            <a:endParaRPr lang="en-US" sz="1891" dirty="0"/>
          </a:p>
        </p:txBody>
      </p:sp>
      <p:sp>
        <p:nvSpPr>
          <p:cNvPr id="7" name="Text 5"/>
          <p:cNvSpPr/>
          <p:nvPr/>
        </p:nvSpPr>
        <p:spPr>
          <a:xfrm>
            <a:off x="4465082" y="1704975"/>
            <a:ext cx="2766060" cy="300157"/>
          </a:xfrm>
          <a:prstGeom prst="rect">
            <a:avLst/>
          </a:prstGeom>
          <a:noFill/>
          <a:ln/>
        </p:spPr>
        <p:txBody>
          <a:bodyPr wrap="none" rtlCol="0" anchor="t"/>
          <a:lstStyle/>
          <a:p>
            <a:pPr marL="0" indent="0" algn="l">
              <a:lnSpc>
                <a:spcPts val="2364"/>
              </a:lnSpc>
              <a:buNone/>
            </a:pPr>
            <a:r>
              <a:rPr lang="en-US" sz="1891" b="1" kern="0" spc="-57" dirty="0">
                <a:solidFill>
                  <a:srgbClr val="272525"/>
                </a:solidFill>
                <a:latin typeface="Inter" pitchFamily="34" charset="0"/>
                <a:ea typeface="Inter" pitchFamily="34" charset="-122"/>
                <a:cs typeface="Inter" pitchFamily="34" charset="-120"/>
              </a:rPr>
              <a:t>Identify Potential Causes</a:t>
            </a:r>
            <a:endParaRPr lang="en-US" sz="1891" dirty="0"/>
          </a:p>
        </p:txBody>
      </p:sp>
      <p:sp>
        <p:nvSpPr>
          <p:cNvPr id="8" name="Text 6"/>
          <p:cNvSpPr/>
          <p:nvPr/>
        </p:nvSpPr>
        <p:spPr>
          <a:xfrm>
            <a:off x="4465082" y="2120384"/>
            <a:ext cx="7221141" cy="614839"/>
          </a:xfrm>
          <a:prstGeom prst="rect">
            <a:avLst/>
          </a:prstGeom>
          <a:noFill/>
          <a:ln/>
        </p:spPr>
        <p:txBody>
          <a:bodyPr wrap="square" rtlCol="0" anchor="t"/>
          <a:lstStyle/>
          <a:p>
            <a:pPr marL="0" indent="0" algn="l">
              <a:lnSpc>
                <a:spcPts val="2421"/>
              </a:lnSpc>
              <a:buNone/>
            </a:pPr>
            <a:r>
              <a:rPr lang="en-US" sz="1513" kern="0" spc="-30" dirty="0">
                <a:solidFill>
                  <a:srgbClr val="272525"/>
                </a:solidFill>
                <a:latin typeface="Inter" pitchFamily="34" charset="0"/>
                <a:ea typeface="Inter" pitchFamily="34" charset="-122"/>
                <a:cs typeface="Inter" pitchFamily="34" charset="-120"/>
              </a:rPr>
              <a:t>Analyze the information gathered to pinpoint possible factors contributing to the issue.</a:t>
            </a:r>
            <a:endParaRPr lang="en-US" sz="1513" dirty="0"/>
          </a:p>
        </p:txBody>
      </p:sp>
      <p:sp>
        <p:nvSpPr>
          <p:cNvPr id="9" name="Shape 7"/>
          <p:cNvSpPr/>
          <p:nvPr/>
        </p:nvSpPr>
        <p:spPr>
          <a:xfrm>
            <a:off x="4368998" y="2906137"/>
            <a:ext cx="7413308" cy="19169"/>
          </a:xfrm>
          <a:prstGeom prst="roundRect">
            <a:avLst>
              <a:gd name="adj" fmla="val 451042"/>
            </a:avLst>
          </a:prstGeom>
          <a:solidFill>
            <a:srgbClr val="C0C1D7"/>
          </a:solidFill>
          <a:ln/>
        </p:spPr>
      </p:sp>
      <p:sp>
        <p:nvSpPr>
          <p:cNvPr id="10" name="Shape 8"/>
          <p:cNvSpPr/>
          <p:nvPr/>
        </p:nvSpPr>
        <p:spPr>
          <a:xfrm>
            <a:off x="2752011" y="3023235"/>
            <a:ext cx="3042047" cy="1414343"/>
          </a:xfrm>
          <a:prstGeom prst="roundRect">
            <a:avLst>
              <a:gd name="adj" fmla="val 6113"/>
            </a:avLst>
          </a:prstGeom>
          <a:solidFill>
            <a:srgbClr val="DADBF1"/>
          </a:solidFill>
          <a:ln w="7620">
            <a:solidFill>
              <a:srgbClr val="C0C1D7"/>
            </a:solidFill>
            <a:prstDash val="solid"/>
          </a:ln>
        </p:spPr>
      </p:sp>
      <p:sp>
        <p:nvSpPr>
          <p:cNvPr id="11" name="Text 9"/>
          <p:cNvSpPr/>
          <p:nvPr/>
        </p:nvSpPr>
        <p:spPr>
          <a:xfrm>
            <a:off x="2951678" y="3514249"/>
            <a:ext cx="144066" cy="432197"/>
          </a:xfrm>
          <a:prstGeom prst="rect">
            <a:avLst/>
          </a:prstGeom>
          <a:noFill/>
          <a:ln/>
        </p:spPr>
        <p:txBody>
          <a:bodyPr wrap="none" rtlCol="0" anchor="t"/>
          <a:lstStyle/>
          <a:p>
            <a:pPr marL="0" indent="0" algn="ctr">
              <a:lnSpc>
                <a:spcPts val="3404"/>
              </a:lnSpc>
              <a:buNone/>
            </a:pPr>
            <a:r>
              <a:rPr lang="en-US" sz="1891" b="1" kern="0" spc="-57" dirty="0">
                <a:solidFill>
                  <a:srgbClr val="272525"/>
                </a:solidFill>
                <a:latin typeface="Inter" pitchFamily="34" charset="0"/>
                <a:ea typeface="Inter" pitchFamily="34" charset="-122"/>
                <a:cs typeface="Inter" pitchFamily="34" charset="-120"/>
              </a:rPr>
              <a:t>2</a:t>
            </a:r>
            <a:endParaRPr lang="en-US" sz="1891" dirty="0"/>
          </a:p>
        </p:txBody>
      </p:sp>
      <p:sp>
        <p:nvSpPr>
          <p:cNvPr id="12" name="Text 10"/>
          <p:cNvSpPr/>
          <p:nvPr/>
        </p:nvSpPr>
        <p:spPr>
          <a:xfrm>
            <a:off x="5986105" y="3215283"/>
            <a:ext cx="2517219" cy="300157"/>
          </a:xfrm>
          <a:prstGeom prst="rect">
            <a:avLst/>
          </a:prstGeom>
          <a:noFill/>
          <a:ln/>
        </p:spPr>
        <p:txBody>
          <a:bodyPr wrap="none" rtlCol="0" anchor="t"/>
          <a:lstStyle/>
          <a:p>
            <a:pPr marL="0" indent="0" algn="l">
              <a:lnSpc>
                <a:spcPts val="2364"/>
              </a:lnSpc>
              <a:buNone/>
            </a:pPr>
            <a:r>
              <a:rPr lang="en-US" sz="1891" b="1" kern="0" spc="-57" dirty="0">
                <a:solidFill>
                  <a:srgbClr val="272525"/>
                </a:solidFill>
                <a:latin typeface="Inter" pitchFamily="34" charset="0"/>
                <a:ea typeface="Inter" pitchFamily="34" charset="-122"/>
                <a:cs typeface="Inter" pitchFamily="34" charset="-120"/>
              </a:rPr>
              <a:t>Formulate Hypotheses</a:t>
            </a:r>
            <a:endParaRPr lang="en-US" sz="1891" dirty="0"/>
          </a:p>
        </p:txBody>
      </p:sp>
      <p:sp>
        <p:nvSpPr>
          <p:cNvPr id="13" name="Text 11"/>
          <p:cNvSpPr/>
          <p:nvPr/>
        </p:nvSpPr>
        <p:spPr>
          <a:xfrm>
            <a:off x="5986105" y="3630692"/>
            <a:ext cx="5700117" cy="614839"/>
          </a:xfrm>
          <a:prstGeom prst="rect">
            <a:avLst/>
          </a:prstGeom>
          <a:noFill/>
          <a:ln/>
        </p:spPr>
        <p:txBody>
          <a:bodyPr wrap="square" rtlCol="0" anchor="t"/>
          <a:lstStyle/>
          <a:p>
            <a:pPr marL="0" indent="0" algn="l">
              <a:lnSpc>
                <a:spcPts val="2421"/>
              </a:lnSpc>
              <a:buNone/>
            </a:pPr>
            <a:r>
              <a:rPr lang="en-US" sz="1513" kern="0" spc="-30" dirty="0">
                <a:solidFill>
                  <a:srgbClr val="272525"/>
                </a:solidFill>
                <a:latin typeface="Inter" pitchFamily="34" charset="0"/>
                <a:ea typeface="Inter" pitchFamily="34" charset="-122"/>
                <a:cs typeface="Inter" pitchFamily="34" charset="-120"/>
              </a:rPr>
              <a:t>Develop educated guesses about the underlying causes based on the evidence.</a:t>
            </a:r>
            <a:endParaRPr lang="en-US" sz="1513" dirty="0"/>
          </a:p>
        </p:txBody>
      </p:sp>
      <p:sp>
        <p:nvSpPr>
          <p:cNvPr id="14" name="Shape 12"/>
          <p:cNvSpPr/>
          <p:nvPr/>
        </p:nvSpPr>
        <p:spPr>
          <a:xfrm>
            <a:off x="5890022" y="4416445"/>
            <a:ext cx="5892284" cy="19169"/>
          </a:xfrm>
          <a:prstGeom prst="roundRect">
            <a:avLst>
              <a:gd name="adj" fmla="val 451042"/>
            </a:avLst>
          </a:prstGeom>
          <a:solidFill>
            <a:srgbClr val="C0C1D7"/>
          </a:solidFill>
          <a:ln/>
        </p:spPr>
      </p:sp>
      <p:sp>
        <p:nvSpPr>
          <p:cNvPr id="15" name="Shape 13"/>
          <p:cNvSpPr/>
          <p:nvPr/>
        </p:nvSpPr>
        <p:spPr>
          <a:xfrm>
            <a:off x="2752011" y="4533543"/>
            <a:ext cx="4563070" cy="1414343"/>
          </a:xfrm>
          <a:prstGeom prst="roundRect">
            <a:avLst>
              <a:gd name="adj" fmla="val 6113"/>
            </a:avLst>
          </a:prstGeom>
          <a:solidFill>
            <a:srgbClr val="DADBF1"/>
          </a:solidFill>
          <a:ln w="7620">
            <a:solidFill>
              <a:srgbClr val="C0C1D7"/>
            </a:solidFill>
            <a:prstDash val="solid"/>
          </a:ln>
        </p:spPr>
      </p:sp>
      <p:sp>
        <p:nvSpPr>
          <p:cNvPr id="16" name="Text 14"/>
          <p:cNvSpPr/>
          <p:nvPr/>
        </p:nvSpPr>
        <p:spPr>
          <a:xfrm>
            <a:off x="2951678" y="5024557"/>
            <a:ext cx="151090" cy="432197"/>
          </a:xfrm>
          <a:prstGeom prst="rect">
            <a:avLst/>
          </a:prstGeom>
          <a:noFill/>
          <a:ln/>
        </p:spPr>
        <p:txBody>
          <a:bodyPr wrap="none" rtlCol="0" anchor="t"/>
          <a:lstStyle/>
          <a:p>
            <a:pPr marL="0" indent="0" algn="ctr">
              <a:lnSpc>
                <a:spcPts val="3404"/>
              </a:lnSpc>
              <a:buNone/>
            </a:pPr>
            <a:r>
              <a:rPr lang="en-US" sz="1891" b="1" kern="0" spc="-57" dirty="0">
                <a:solidFill>
                  <a:srgbClr val="272525"/>
                </a:solidFill>
                <a:latin typeface="Inter" pitchFamily="34" charset="0"/>
                <a:ea typeface="Inter" pitchFamily="34" charset="-122"/>
                <a:cs typeface="Inter" pitchFamily="34" charset="-120"/>
              </a:rPr>
              <a:t>3</a:t>
            </a:r>
            <a:endParaRPr lang="en-US" sz="1891" dirty="0"/>
          </a:p>
        </p:txBody>
      </p:sp>
      <p:sp>
        <p:nvSpPr>
          <p:cNvPr id="17" name="Text 15"/>
          <p:cNvSpPr/>
          <p:nvPr/>
        </p:nvSpPr>
        <p:spPr>
          <a:xfrm>
            <a:off x="7507129" y="4725591"/>
            <a:ext cx="2401610" cy="300157"/>
          </a:xfrm>
          <a:prstGeom prst="rect">
            <a:avLst/>
          </a:prstGeom>
          <a:noFill/>
          <a:ln/>
        </p:spPr>
        <p:txBody>
          <a:bodyPr wrap="none" rtlCol="0" anchor="t"/>
          <a:lstStyle/>
          <a:p>
            <a:pPr marL="0" indent="0" algn="l">
              <a:lnSpc>
                <a:spcPts val="2364"/>
              </a:lnSpc>
              <a:buNone/>
            </a:pPr>
            <a:r>
              <a:rPr lang="en-US" sz="1891" b="1" kern="0" spc="-57" dirty="0">
                <a:solidFill>
                  <a:srgbClr val="272525"/>
                </a:solidFill>
                <a:latin typeface="Inter" pitchFamily="34" charset="0"/>
                <a:ea typeface="Inter" pitchFamily="34" charset="-122"/>
                <a:cs typeface="Inter" pitchFamily="34" charset="-120"/>
              </a:rPr>
              <a:t>Prioritize Hypotheses</a:t>
            </a:r>
            <a:endParaRPr lang="en-US" sz="1891" dirty="0"/>
          </a:p>
        </p:txBody>
      </p:sp>
      <p:sp>
        <p:nvSpPr>
          <p:cNvPr id="18" name="Text 16"/>
          <p:cNvSpPr/>
          <p:nvPr/>
        </p:nvSpPr>
        <p:spPr>
          <a:xfrm>
            <a:off x="7507129" y="5141000"/>
            <a:ext cx="4179094" cy="614839"/>
          </a:xfrm>
          <a:prstGeom prst="rect">
            <a:avLst/>
          </a:prstGeom>
          <a:noFill/>
          <a:ln/>
        </p:spPr>
        <p:txBody>
          <a:bodyPr wrap="square" rtlCol="0" anchor="t"/>
          <a:lstStyle/>
          <a:p>
            <a:pPr marL="0" indent="0" algn="l">
              <a:lnSpc>
                <a:spcPts val="2421"/>
              </a:lnSpc>
              <a:buNone/>
            </a:pPr>
            <a:r>
              <a:rPr lang="en-US" sz="1513" kern="0" spc="-30" dirty="0">
                <a:solidFill>
                  <a:srgbClr val="272525"/>
                </a:solidFill>
                <a:latin typeface="Inter" pitchFamily="34" charset="0"/>
                <a:ea typeface="Inter" pitchFamily="34" charset="-122"/>
                <a:cs typeface="Inter" pitchFamily="34" charset="-120"/>
              </a:rPr>
              <a:t>Rank the hypotheses in order of likelihood to focus the investigation.</a:t>
            </a:r>
            <a:endParaRPr lang="en-US" sz="1513" dirty="0"/>
          </a:p>
        </p:txBody>
      </p:sp>
      <p:sp>
        <p:nvSpPr>
          <p:cNvPr id="19" name="Text 17"/>
          <p:cNvSpPr/>
          <p:nvPr/>
        </p:nvSpPr>
        <p:spPr>
          <a:xfrm>
            <a:off x="2752011" y="6163985"/>
            <a:ext cx="9126260" cy="1537097"/>
          </a:xfrm>
          <a:prstGeom prst="rect">
            <a:avLst/>
          </a:prstGeom>
          <a:noFill/>
          <a:ln/>
        </p:spPr>
        <p:txBody>
          <a:bodyPr wrap="square" rtlCol="0" anchor="t"/>
          <a:lstStyle/>
          <a:p>
            <a:pPr marL="0" indent="0">
              <a:lnSpc>
                <a:spcPts val="2421"/>
              </a:lnSpc>
              <a:buNone/>
            </a:pPr>
            <a:r>
              <a:rPr lang="en-US" sz="1513" kern="0" spc="-30" dirty="0">
                <a:solidFill>
                  <a:srgbClr val="272525"/>
                </a:solidFill>
                <a:latin typeface="Inter" pitchFamily="34" charset="0"/>
                <a:ea typeface="Inter" pitchFamily="34" charset="-122"/>
                <a:cs typeface="Inter" pitchFamily="34" charset="-120"/>
              </a:rPr>
              <a:t>With the relevant information collected, the next step is to develop a set of hypotheses that could explain the underlying causes of the issue under investigation. This involves carefully analyzing the evidence to identify potential contributing factors, then formulating educated guesses about the most likely explanations. The hypotheses should then be prioritized based on their perceived likelihood, allowing the investigation to focus on the most promising leads.</a:t>
            </a:r>
            <a:endParaRPr lang="en-US" sz="151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556022"/>
            <a:ext cx="5049917" cy="631150"/>
          </a:xfrm>
          <a:prstGeom prst="rect">
            <a:avLst/>
          </a:prstGeom>
          <a:noFill/>
          <a:ln/>
        </p:spPr>
        <p:txBody>
          <a:bodyPr wrap="none" rtlCol="0" anchor="t"/>
          <a:lstStyle/>
          <a:p>
            <a:pPr marL="0" indent="0">
              <a:lnSpc>
                <a:spcPts val="4970"/>
              </a:lnSpc>
              <a:buNone/>
            </a:pPr>
            <a:r>
              <a:rPr lang="en-US" sz="3976" b="1" kern="0" spc="-119" dirty="0">
                <a:solidFill>
                  <a:srgbClr val="000000"/>
                </a:solidFill>
                <a:latin typeface="Inter" pitchFamily="34" charset="0"/>
                <a:ea typeface="Inter" pitchFamily="34" charset="-122"/>
                <a:cs typeface="Inter" pitchFamily="34" charset="-120"/>
              </a:rPr>
              <a:t>Testing Hypotheses</a:t>
            </a:r>
            <a:endParaRPr lang="en-US" sz="3976" dirty="0"/>
          </a:p>
        </p:txBody>
      </p:sp>
      <p:pic>
        <p:nvPicPr>
          <p:cNvPr id="5" name="Image 0" descr="preencoded.png"/>
          <p:cNvPicPr>
            <a:picLocks noChangeAspect="1"/>
          </p:cNvPicPr>
          <p:nvPr/>
        </p:nvPicPr>
        <p:blipFill>
          <a:blip r:embed="rId3"/>
          <a:stretch>
            <a:fillRect/>
          </a:stretch>
        </p:blipFill>
        <p:spPr>
          <a:xfrm>
            <a:off x="4124801" y="1591151"/>
            <a:ext cx="1583055" cy="1487091"/>
          </a:xfrm>
          <a:prstGeom prst="rect">
            <a:avLst/>
          </a:prstGeom>
        </p:spPr>
      </p:pic>
      <p:sp>
        <p:nvSpPr>
          <p:cNvPr id="6" name="Text 3"/>
          <p:cNvSpPr/>
          <p:nvPr/>
        </p:nvSpPr>
        <p:spPr>
          <a:xfrm>
            <a:off x="4858345" y="2300168"/>
            <a:ext cx="115967" cy="454462"/>
          </a:xfrm>
          <a:prstGeom prst="rect">
            <a:avLst/>
          </a:prstGeom>
          <a:noFill/>
          <a:ln/>
        </p:spPr>
        <p:txBody>
          <a:bodyPr wrap="none" rtlCol="0" anchor="t"/>
          <a:lstStyle/>
          <a:p>
            <a:pPr marL="0" indent="0" algn="ctr">
              <a:lnSpc>
                <a:spcPts val="3579"/>
              </a:lnSpc>
              <a:buNone/>
            </a:pPr>
            <a:r>
              <a:rPr lang="en-US" sz="1988" b="1" kern="0" spc="-60" dirty="0">
                <a:solidFill>
                  <a:srgbClr val="272525"/>
                </a:solidFill>
                <a:latin typeface="Inter" pitchFamily="34" charset="0"/>
                <a:ea typeface="Inter" pitchFamily="34" charset="-122"/>
                <a:cs typeface="Inter" pitchFamily="34" charset="-120"/>
              </a:rPr>
              <a:t>1</a:t>
            </a:r>
            <a:endParaRPr lang="en-US" sz="1988" dirty="0"/>
          </a:p>
        </p:txBody>
      </p:sp>
      <p:sp>
        <p:nvSpPr>
          <p:cNvPr id="7" name="Text 4"/>
          <p:cNvSpPr/>
          <p:nvPr/>
        </p:nvSpPr>
        <p:spPr>
          <a:xfrm>
            <a:off x="5909786" y="1793081"/>
            <a:ext cx="2524958" cy="315635"/>
          </a:xfrm>
          <a:prstGeom prst="rect">
            <a:avLst/>
          </a:prstGeom>
          <a:noFill/>
          <a:ln/>
        </p:spPr>
        <p:txBody>
          <a:bodyPr wrap="none" rtlCol="0" anchor="t"/>
          <a:lstStyle/>
          <a:p>
            <a:pPr marL="0" indent="0" algn="l">
              <a:lnSpc>
                <a:spcPts val="2485"/>
              </a:lnSpc>
              <a:buNone/>
            </a:pPr>
            <a:r>
              <a:rPr lang="en-US" sz="1988" b="1" kern="0" spc="-60" dirty="0">
                <a:solidFill>
                  <a:srgbClr val="272525"/>
                </a:solidFill>
                <a:latin typeface="Inter" pitchFamily="34" charset="0"/>
                <a:ea typeface="Inter" pitchFamily="34" charset="-122"/>
                <a:cs typeface="Inter" pitchFamily="34" charset="-120"/>
              </a:rPr>
              <a:t>Establish Criteria</a:t>
            </a:r>
            <a:endParaRPr lang="en-US" sz="1988" dirty="0"/>
          </a:p>
        </p:txBody>
      </p:sp>
      <p:sp>
        <p:nvSpPr>
          <p:cNvPr id="8" name="Text 5"/>
          <p:cNvSpPr/>
          <p:nvPr/>
        </p:nvSpPr>
        <p:spPr>
          <a:xfrm>
            <a:off x="5909786" y="2229803"/>
            <a:ext cx="6000869" cy="646509"/>
          </a:xfrm>
          <a:prstGeom prst="rect">
            <a:avLst/>
          </a:prstGeom>
          <a:noFill/>
          <a:ln/>
        </p:spPr>
        <p:txBody>
          <a:bodyPr wrap="square" rtlCol="0" anchor="t"/>
          <a:lstStyle/>
          <a:p>
            <a:pPr marL="0" indent="0" algn="l">
              <a:lnSpc>
                <a:spcPts val="2545"/>
              </a:lnSpc>
              <a:buNone/>
            </a:pPr>
            <a:r>
              <a:rPr lang="en-US" sz="1591" kern="0" spc="-32" dirty="0">
                <a:solidFill>
                  <a:srgbClr val="272525"/>
                </a:solidFill>
                <a:latin typeface="Inter" pitchFamily="34" charset="0"/>
                <a:ea typeface="Inter" pitchFamily="34" charset="-122"/>
                <a:cs typeface="Inter" pitchFamily="34" charset="-120"/>
              </a:rPr>
              <a:t>Define the specific conditions that would support or refute each hypothesis.</a:t>
            </a:r>
            <a:endParaRPr lang="en-US" sz="1591" dirty="0"/>
          </a:p>
        </p:txBody>
      </p:sp>
      <p:sp>
        <p:nvSpPr>
          <p:cNvPr id="9" name="Shape 6"/>
          <p:cNvSpPr/>
          <p:nvPr/>
        </p:nvSpPr>
        <p:spPr>
          <a:xfrm>
            <a:off x="5758339" y="3080831"/>
            <a:ext cx="6303764" cy="20181"/>
          </a:xfrm>
          <a:prstGeom prst="roundRect">
            <a:avLst>
              <a:gd name="adj" fmla="val 450422"/>
            </a:avLst>
          </a:prstGeom>
          <a:solidFill>
            <a:srgbClr val="C0C1D7"/>
          </a:solidFill>
          <a:ln/>
        </p:spPr>
      </p:sp>
      <p:pic>
        <p:nvPicPr>
          <p:cNvPr id="10" name="Image 1" descr="preencoded.png"/>
          <p:cNvPicPr>
            <a:picLocks noChangeAspect="1"/>
          </p:cNvPicPr>
          <p:nvPr/>
        </p:nvPicPr>
        <p:blipFill>
          <a:blip r:embed="rId4"/>
          <a:stretch>
            <a:fillRect/>
          </a:stretch>
        </p:blipFill>
        <p:spPr>
          <a:xfrm>
            <a:off x="3333155" y="3128724"/>
            <a:ext cx="3166229" cy="1487091"/>
          </a:xfrm>
          <a:prstGeom prst="rect">
            <a:avLst/>
          </a:prstGeom>
        </p:spPr>
      </p:pic>
      <p:sp>
        <p:nvSpPr>
          <p:cNvPr id="11" name="Text 7"/>
          <p:cNvSpPr/>
          <p:nvPr/>
        </p:nvSpPr>
        <p:spPr>
          <a:xfrm>
            <a:off x="4840486" y="3644979"/>
            <a:ext cx="151448" cy="454462"/>
          </a:xfrm>
          <a:prstGeom prst="rect">
            <a:avLst/>
          </a:prstGeom>
          <a:noFill/>
          <a:ln/>
        </p:spPr>
        <p:txBody>
          <a:bodyPr wrap="none" rtlCol="0" anchor="t"/>
          <a:lstStyle/>
          <a:p>
            <a:pPr marL="0" indent="0" algn="ctr">
              <a:lnSpc>
                <a:spcPts val="3579"/>
              </a:lnSpc>
              <a:buNone/>
            </a:pPr>
            <a:r>
              <a:rPr lang="en-US" sz="1988" b="1" kern="0" spc="-60" dirty="0">
                <a:solidFill>
                  <a:srgbClr val="272525"/>
                </a:solidFill>
                <a:latin typeface="Inter" pitchFamily="34" charset="0"/>
                <a:ea typeface="Inter" pitchFamily="34" charset="-122"/>
                <a:cs typeface="Inter" pitchFamily="34" charset="-120"/>
              </a:rPr>
              <a:t>2</a:t>
            </a:r>
            <a:endParaRPr lang="en-US" sz="1988" dirty="0"/>
          </a:p>
        </p:txBody>
      </p:sp>
      <p:sp>
        <p:nvSpPr>
          <p:cNvPr id="12" name="Text 8"/>
          <p:cNvSpPr/>
          <p:nvPr/>
        </p:nvSpPr>
        <p:spPr>
          <a:xfrm>
            <a:off x="6701314" y="3330654"/>
            <a:ext cx="2524958" cy="315635"/>
          </a:xfrm>
          <a:prstGeom prst="rect">
            <a:avLst/>
          </a:prstGeom>
          <a:noFill/>
          <a:ln/>
        </p:spPr>
        <p:txBody>
          <a:bodyPr wrap="none" rtlCol="0" anchor="t"/>
          <a:lstStyle/>
          <a:p>
            <a:pPr marL="0" indent="0" algn="l">
              <a:lnSpc>
                <a:spcPts val="2485"/>
              </a:lnSpc>
              <a:buNone/>
            </a:pPr>
            <a:r>
              <a:rPr lang="en-US" sz="1988" b="1" kern="0" spc="-60" dirty="0">
                <a:solidFill>
                  <a:srgbClr val="272525"/>
                </a:solidFill>
                <a:latin typeface="Inter" pitchFamily="34" charset="0"/>
                <a:ea typeface="Inter" pitchFamily="34" charset="-122"/>
                <a:cs typeface="Inter" pitchFamily="34" charset="-120"/>
              </a:rPr>
              <a:t>Gather Evidence</a:t>
            </a:r>
            <a:endParaRPr lang="en-US" sz="1988" dirty="0"/>
          </a:p>
        </p:txBody>
      </p:sp>
      <p:sp>
        <p:nvSpPr>
          <p:cNvPr id="13" name="Text 9"/>
          <p:cNvSpPr/>
          <p:nvPr/>
        </p:nvSpPr>
        <p:spPr>
          <a:xfrm>
            <a:off x="6701314" y="3767376"/>
            <a:ext cx="5209342" cy="646509"/>
          </a:xfrm>
          <a:prstGeom prst="rect">
            <a:avLst/>
          </a:prstGeom>
          <a:noFill/>
          <a:ln/>
        </p:spPr>
        <p:txBody>
          <a:bodyPr wrap="square" rtlCol="0" anchor="t"/>
          <a:lstStyle/>
          <a:p>
            <a:pPr marL="0" indent="0" algn="l">
              <a:lnSpc>
                <a:spcPts val="2545"/>
              </a:lnSpc>
              <a:buNone/>
            </a:pPr>
            <a:r>
              <a:rPr lang="en-US" sz="1591" kern="0" spc="-32" dirty="0">
                <a:solidFill>
                  <a:srgbClr val="272525"/>
                </a:solidFill>
                <a:latin typeface="Inter" pitchFamily="34" charset="0"/>
                <a:ea typeface="Inter" pitchFamily="34" charset="-122"/>
                <a:cs typeface="Inter" pitchFamily="34" charset="-120"/>
              </a:rPr>
              <a:t>Collect relevant data and information through interviews, document review, and field observation.</a:t>
            </a:r>
            <a:endParaRPr lang="en-US" sz="1591" dirty="0"/>
          </a:p>
        </p:txBody>
      </p:sp>
      <p:sp>
        <p:nvSpPr>
          <p:cNvPr id="14" name="Shape 10"/>
          <p:cNvSpPr/>
          <p:nvPr/>
        </p:nvSpPr>
        <p:spPr>
          <a:xfrm>
            <a:off x="6549866" y="4618405"/>
            <a:ext cx="5512237" cy="20181"/>
          </a:xfrm>
          <a:prstGeom prst="roundRect">
            <a:avLst>
              <a:gd name="adj" fmla="val 450422"/>
            </a:avLst>
          </a:prstGeom>
          <a:solidFill>
            <a:srgbClr val="C0C1D7"/>
          </a:solidFill>
          <a:ln/>
        </p:spPr>
      </p:sp>
      <p:pic>
        <p:nvPicPr>
          <p:cNvPr id="15" name="Image 2" descr="preencoded.png"/>
          <p:cNvPicPr>
            <a:picLocks noChangeAspect="1"/>
          </p:cNvPicPr>
          <p:nvPr/>
        </p:nvPicPr>
        <p:blipFill>
          <a:blip r:embed="rId5"/>
          <a:stretch>
            <a:fillRect/>
          </a:stretch>
        </p:blipFill>
        <p:spPr>
          <a:xfrm>
            <a:off x="2541627" y="4666297"/>
            <a:ext cx="4749403" cy="1487091"/>
          </a:xfrm>
          <a:prstGeom prst="rect">
            <a:avLst/>
          </a:prstGeom>
        </p:spPr>
      </p:pic>
      <p:sp>
        <p:nvSpPr>
          <p:cNvPr id="16" name="Text 11"/>
          <p:cNvSpPr/>
          <p:nvPr/>
        </p:nvSpPr>
        <p:spPr>
          <a:xfrm>
            <a:off x="4836795" y="5182553"/>
            <a:ext cx="158948" cy="454462"/>
          </a:xfrm>
          <a:prstGeom prst="rect">
            <a:avLst/>
          </a:prstGeom>
          <a:noFill/>
          <a:ln/>
        </p:spPr>
        <p:txBody>
          <a:bodyPr wrap="none" rtlCol="0" anchor="t"/>
          <a:lstStyle/>
          <a:p>
            <a:pPr marL="0" indent="0" algn="ctr">
              <a:lnSpc>
                <a:spcPts val="3579"/>
              </a:lnSpc>
              <a:buNone/>
            </a:pPr>
            <a:r>
              <a:rPr lang="en-US" sz="1988" b="1" kern="0" spc="-60" dirty="0">
                <a:solidFill>
                  <a:srgbClr val="272525"/>
                </a:solidFill>
                <a:latin typeface="Inter" pitchFamily="34" charset="0"/>
                <a:ea typeface="Inter" pitchFamily="34" charset="-122"/>
                <a:cs typeface="Inter" pitchFamily="34" charset="-120"/>
              </a:rPr>
              <a:t>3</a:t>
            </a:r>
            <a:endParaRPr lang="en-US" sz="1988" dirty="0"/>
          </a:p>
        </p:txBody>
      </p:sp>
      <p:sp>
        <p:nvSpPr>
          <p:cNvPr id="17" name="Text 12"/>
          <p:cNvSpPr/>
          <p:nvPr/>
        </p:nvSpPr>
        <p:spPr>
          <a:xfrm>
            <a:off x="7492960" y="4868228"/>
            <a:ext cx="2524958" cy="315635"/>
          </a:xfrm>
          <a:prstGeom prst="rect">
            <a:avLst/>
          </a:prstGeom>
          <a:noFill/>
          <a:ln/>
        </p:spPr>
        <p:txBody>
          <a:bodyPr wrap="none" rtlCol="0" anchor="t"/>
          <a:lstStyle/>
          <a:p>
            <a:pPr marL="0" indent="0" algn="l">
              <a:lnSpc>
                <a:spcPts val="2485"/>
              </a:lnSpc>
              <a:buNone/>
            </a:pPr>
            <a:r>
              <a:rPr lang="en-US" sz="1988" b="1" kern="0" spc="-60" dirty="0">
                <a:solidFill>
                  <a:srgbClr val="272525"/>
                </a:solidFill>
                <a:latin typeface="Inter" pitchFamily="34" charset="0"/>
                <a:ea typeface="Inter" pitchFamily="34" charset="-122"/>
                <a:cs typeface="Inter" pitchFamily="34" charset="-120"/>
              </a:rPr>
              <a:t>Analyze Data</a:t>
            </a:r>
            <a:endParaRPr lang="en-US" sz="1988" dirty="0"/>
          </a:p>
        </p:txBody>
      </p:sp>
      <p:sp>
        <p:nvSpPr>
          <p:cNvPr id="18" name="Text 13"/>
          <p:cNvSpPr/>
          <p:nvPr/>
        </p:nvSpPr>
        <p:spPr>
          <a:xfrm>
            <a:off x="7492960" y="5304949"/>
            <a:ext cx="4417695" cy="646509"/>
          </a:xfrm>
          <a:prstGeom prst="rect">
            <a:avLst/>
          </a:prstGeom>
          <a:noFill/>
          <a:ln/>
        </p:spPr>
        <p:txBody>
          <a:bodyPr wrap="square" rtlCol="0" anchor="t"/>
          <a:lstStyle/>
          <a:p>
            <a:pPr marL="0" indent="0" algn="l">
              <a:lnSpc>
                <a:spcPts val="2545"/>
              </a:lnSpc>
              <a:buNone/>
            </a:pPr>
            <a:r>
              <a:rPr lang="en-US" sz="1591" kern="0" spc="-32" dirty="0">
                <a:solidFill>
                  <a:srgbClr val="272525"/>
                </a:solidFill>
                <a:latin typeface="Inter" pitchFamily="34" charset="0"/>
                <a:ea typeface="Inter" pitchFamily="34" charset="-122"/>
                <a:cs typeface="Inter" pitchFamily="34" charset="-120"/>
              </a:rPr>
              <a:t>Carefully examine the evidence to determine how it aligns with the proposed hypotheses.</a:t>
            </a:r>
            <a:endParaRPr lang="en-US" sz="1591" dirty="0"/>
          </a:p>
        </p:txBody>
      </p:sp>
      <p:sp>
        <p:nvSpPr>
          <p:cNvPr id="19" name="Text 14"/>
          <p:cNvSpPr/>
          <p:nvPr/>
        </p:nvSpPr>
        <p:spPr>
          <a:xfrm>
            <a:off x="2517696" y="6380559"/>
            <a:ext cx="9594890" cy="1293019"/>
          </a:xfrm>
          <a:prstGeom prst="rect">
            <a:avLst/>
          </a:prstGeom>
          <a:noFill/>
          <a:ln/>
        </p:spPr>
        <p:txBody>
          <a:bodyPr wrap="square" rtlCol="0" anchor="t"/>
          <a:lstStyle/>
          <a:p>
            <a:pPr marL="0" indent="0">
              <a:lnSpc>
                <a:spcPts val="2545"/>
              </a:lnSpc>
              <a:buNone/>
            </a:pPr>
            <a:r>
              <a:rPr lang="en-US" sz="1591" kern="0" spc="-32" dirty="0">
                <a:solidFill>
                  <a:srgbClr val="272525"/>
                </a:solidFill>
                <a:latin typeface="Inter" pitchFamily="34" charset="0"/>
                <a:ea typeface="Inter" pitchFamily="34" charset="-122"/>
                <a:cs typeface="Inter" pitchFamily="34" charset="-120"/>
              </a:rPr>
              <a:t>With the hypotheses developed, the next step is to rigorously test them. This involves establishing clear criteria for evaluating each hypothesis, systematically gathering all relevant evidence, and then thoroughly analyzing the data to determine which hypotheses are best supported. The goal is to remain objective and let the evidence guide the investigation forward.</a:t>
            </a:r>
            <a:endParaRPr lang="en-US" sz="159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460063"/>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Drawing Conclusions</a:t>
            </a:r>
            <a:endParaRPr lang="en-US" sz="4374" dirty="0"/>
          </a:p>
        </p:txBody>
      </p:sp>
      <p:sp>
        <p:nvSpPr>
          <p:cNvPr id="5" name="Shape 3"/>
          <p:cNvSpPr/>
          <p:nvPr/>
        </p:nvSpPr>
        <p:spPr>
          <a:xfrm>
            <a:off x="2037993" y="2772370"/>
            <a:ext cx="499943" cy="499943"/>
          </a:xfrm>
          <a:prstGeom prst="roundRect">
            <a:avLst>
              <a:gd name="adj" fmla="val 20000"/>
            </a:avLst>
          </a:prstGeom>
          <a:solidFill>
            <a:srgbClr val="DADBF1"/>
          </a:solidFill>
          <a:ln w="7620">
            <a:solidFill>
              <a:srgbClr val="C0C1D7"/>
            </a:solidFill>
            <a:prstDash val="solid"/>
          </a:ln>
        </p:spPr>
      </p:sp>
      <p:sp>
        <p:nvSpPr>
          <p:cNvPr id="6" name="Text 4"/>
          <p:cNvSpPr/>
          <p:nvPr/>
        </p:nvSpPr>
        <p:spPr>
          <a:xfrm>
            <a:off x="2211348" y="2814042"/>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284868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Synthesize Findings</a:t>
            </a:r>
            <a:endParaRPr lang="en-US" sz="2187" dirty="0"/>
          </a:p>
        </p:txBody>
      </p:sp>
      <p:sp>
        <p:nvSpPr>
          <p:cNvPr id="8" name="Text 6"/>
          <p:cNvSpPr/>
          <p:nvPr/>
        </p:nvSpPr>
        <p:spPr>
          <a:xfrm>
            <a:off x="2760107" y="3329107"/>
            <a:ext cx="4444008"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Carefully review and synthesize all the evidence gathered during the investigation to identify key patterns, trends, and insights.</a:t>
            </a:r>
            <a:endParaRPr lang="en-US" sz="1750" dirty="0"/>
          </a:p>
        </p:txBody>
      </p:sp>
      <p:sp>
        <p:nvSpPr>
          <p:cNvPr id="9" name="Shape 7"/>
          <p:cNvSpPr/>
          <p:nvPr/>
        </p:nvSpPr>
        <p:spPr>
          <a:xfrm>
            <a:off x="7426285" y="2772370"/>
            <a:ext cx="499943" cy="499943"/>
          </a:xfrm>
          <a:prstGeom prst="roundRect">
            <a:avLst>
              <a:gd name="adj" fmla="val 20000"/>
            </a:avLst>
          </a:prstGeom>
          <a:solidFill>
            <a:srgbClr val="DADBF1"/>
          </a:solidFill>
          <a:ln w="7620">
            <a:solidFill>
              <a:srgbClr val="C0C1D7"/>
            </a:solidFill>
            <a:prstDash val="solid"/>
          </a:ln>
        </p:spPr>
      </p:sp>
      <p:sp>
        <p:nvSpPr>
          <p:cNvPr id="10" name="Text 8"/>
          <p:cNvSpPr/>
          <p:nvPr/>
        </p:nvSpPr>
        <p:spPr>
          <a:xfrm>
            <a:off x="7576185" y="2814042"/>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148399" y="284868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Evaluate Hypotheses</a:t>
            </a:r>
            <a:endParaRPr lang="en-US" sz="2187" dirty="0"/>
          </a:p>
        </p:txBody>
      </p:sp>
      <p:sp>
        <p:nvSpPr>
          <p:cNvPr id="12" name="Text 10"/>
          <p:cNvSpPr/>
          <p:nvPr/>
        </p:nvSpPr>
        <p:spPr>
          <a:xfrm>
            <a:off x="8148399" y="3329107"/>
            <a:ext cx="444400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Assess how well each hypothesis aligns with the collected data and information. Identify the most plausible explanations.</a:t>
            </a:r>
            <a:endParaRPr lang="en-US" sz="1750" dirty="0"/>
          </a:p>
        </p:txBody>
      </p:sp>
      <p:sp>
        <p:nvSpPr>
          <p:cNvPr id="13" name="Shape 11"/>
          <p:cNvSpPr/>
          <p:nvPr/>
        </p:nvSpPr>
        <p:spPr>
          <a:xfrm>
            <a:off x="2037993" y="5146477"/>
            <a:ext cx="499943" cy="499943"/>
          </a:xfrm>
          <a:prstGeom prst="roundRect">
            <a:avLst>
              <a:gd name="adj" fmla="val 20000"/>
            </a:avLst>
          </a:prstGeom>
          <a:solidFill>
            <a:srgbClr val="DADBF1"/>
          </a:solidFill>
          <a:ln w="7620">
            <a:solidFill>
              <a:srgbClr val="C0C1D7"/>
            </a:solidFill>
            <a:prstDash val="solid"/>
          </a:ln>
        </p:spPr>
      </p:sp>
      <p:sp>
        <p:nvSpPr>
          <p:cNvPr id="14" name="Text 12"/>
          <p:cNvSpPr/>
          <p:nvPr/>
        </p:nvSpPr>
        <p:spPr>
          <a:xfrm>
            <a:off x="2183011" y="5188148"/>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2760107" y="5222796"/>
            <a:ext cx="29679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Consider Uncertainties</a:t>
            </a:r>
            <a:endParaRPr lang="en-US" sz="2187" dirty="0"/>
          </a:p>
        </p:txBody>
      </p:sp>
      <p:sp>
        <p:nvSpPr>
          <p:cNvPr id="16" name="Text 14"/>
          <p:cNvSpPr/>
          <p:nvPr/>
        </p:nvSpPr>
        <p:spPr>
          <a:xfrm>
            <a:off x="2760107" y="5703213"/>
            <a:ext cx="444400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Acknowledge limitations in the data and any remaining gaps or ambiguities that prevent reaching a definitive conclusion.</a:t>
            </a:r>
            <a:endParaRPr lang="en-US" sz="1750" dirty="0"/>
          </a:p>
        </p:txBody>
      </p:sp>
      <p:sp>
        <p:nvSpPr>
          <p:cNvPr id="17" name="Shape 15"/>
          <p:cNvSpPr/>
          <p:nvPr/>
        </p:nvSpPr>
        <p:spPr>
          <a:xfrm>
            <a:off x="7426285" y="5146477"/>
            <a:ext cx="499943" cy="499943"/>
          </a:xfrm>
          <a:prstGeom prst="roundRect">
            <a:avLst>
              <a:gd name="adj" fmla="val 20000"/>
            </a:avLst>
          </a:prstGeom>
          <a:solidFill>
            <a:srgbClr val="DADBF1"/>
          </a:solidFill>
          <a:ln w="7620">
            <a:solidFill>
              <a:srgbClr val="C0C1D7"/>
            </a:solidFill>
            <a:prstDash val="solid"/>
          </a:ln>
        </p:spPr>
      </p:sp>
      <p:sp>
        <p:nvSpPr>
          <p:cNvPr id="18" name="Text 16"/>
          <p:cNvSpPr/>
          <p:nvPr/>
        </p:nvSpPr>
        <p:spPr>
          <a:xfrm>
            <a:off x="7568208" y="5188148"/>
            <a:ext cx="215979"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4</a:t>
            </a:r>
            <a:endParaRPr lang="en-US" sz="2624" dirty="0"/>
          </a:p>
        </p:txBody>
      </p:sp>
      <p:sp>
        <p:nvSpPr>
          <p:cNvPr id="19" name="Text 17"/>
          <p:cNvSpPr/>
          <p:nvPr/>
        </p:nvSpPr>
        <p:spPr>
          <a:xfrm>
            <a:off x="8148399" y="5222796"/>
            <a:ext cx="307264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Draw Logical Inferences</a:t>
            </a:r>
            <a:endParaRPr lang="en-US" sz="2187" dirty="0"/>
          </a:p>
        </p:txBody>
      </p:sp>
      <p:sp>
        <p:nvSpPr>
          <p:cNvPr id="20" name="Text 18"/>
          <p:cNvSpPr/>
          <p:nvPr/>
        </p:nvSpPr>
        <p:spPr>
          <a:xfrm>
            <a:off x="8148399" y="5703213"/>
            <a:ext cx="444400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Use critical thinking to logically connect the dots and draw well-reasoned conclusions based on the preponderance of evidence.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Documenting the Investigation</a:t>
            </a:r>
            <a:endParaRPr lang="en-US" sz="4374" dirty="0"/>
          </a:p>
        </p:txBody>
      </p:sp>
      <p:sp>
        <p:nvSpPr>
          <p:cNvPr id="6" name="Text 3"/>
          <p:cNvSpPr/>
          <p:nvPr/>
        </p:nvSpPr>
        <p:spPr>
          <a:xfrm>
            <a:off x="833199" y="3429238"/>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Thorough documentation is crucial throughout the investigation process. Detailed records must be maintained, including evidence logs, witness statements, and analysis findings. This ensures transparency, enables effective communication, and supports any future legal proceedings.</a:t>
            </a:r>
            <a:endParaRPr lang="en-US" sz="1750" dirty="0"/>
          </a:p>
        </p:txBody>
      </p:sp>
      <p:sp>
        <p:nvSpPr>
          <p:cNvPr id="7" name="Text 4"/>
          <p:cNvSpPr/>
          <p:nvPr/>
        </p:nvSpPr>
        <p:spPr>
          <a:xfrm>
            <a:off x="833199" y="5100757"/>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investigation report should provide a clear and comprehensive summary of the process, findings, and conclusions. This report serves as the official record and supports decision-making and recommendations moving forward.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889</Words>
  <Application>Microsoft Office PowerPoint</Application>
  <PresentationFormat>Custom</PresentationFormat>
  <Paragraphs>85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2024-05-27T09:35:07Z</dcterms:created>
  <dcterms:modified xsi:type="dcterms:W3CDTF">2024-05-27T10:28:14Z</dcterms:modified>
</cp:coreProperties>
</file>