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87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a:lnSpc>
                <a:spcPts val="5417"/>
              </a:lnSpc>
            </a:pPr>
            <a:r>
              <a:rPr lang="en-US" sz="6600" dirty="0">
                <a:solidFill>
                  <a:srgbClr val="1B1B27"/>
                </a:solidFill>
                <a:latin typeface="Corben" pitchFamily="34" charset="0"/>
                <a:ea typeface="Corben" pitchFamily="34" charset="-122"/>
                <a:cs typeface="Corben" pitchFamily="34" charset="-120"/>
              </a:rPr>
              <a:t>Fundamentals of Digital Evidence</a:t>
            </a:r>
            <a:endParaRPr lang="en-US" sz="6600"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Computer forensics is the practice of collecting, analyzing, and preserving digital evidence to aid in the investigation of crimes and other legal matters. It involves the systematic examination of computer systems and digital data to uncover crucial information.</a:t>
            </a:r>
            <a:endParaRPr lang="en-US" sz="1750" dirty="0"/>
          </a:p>
        </p:txBody>
      </p:sp>
      <p:sp>
        <p:nvSpPr>
          <p:cNvPr id="7" name="Shape 3"/>
          <p:cNvSpPr/>
          <p:nvPr/>
        </p:nvSpPr>
        <p:spPr>
          <a:xfrm>
            <a:off x="833199" y="5897642"/>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5905262"/>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923693"/>
            <a:ext cx="7477601" cy="1916430"/>
          </a:xfrm>
          <a:prstGeom prst="rect">
            <a:avLst/>
          </a:prstGeom>
          <a:noFill/>
          <a:ln/>
        </p:spPr>
        <p:txBody>
          <a:bodyPr wrap="square" rtlCol="0" anchor="t"/>
          <a:lstStyle/>
          <a:p>
            <a:pPr marL="0" indent="0">
              <a:lnSpc>
                <a:spcPts val="7545"/>
              </a:lnSpc>
              <a:buNone/>
            </a:pPr>
            <a:r>
              <a:rPr lang="en-US" sz="6036" dirty="0">
                <a:solidFill>
                  <a:srgbClr val="1B1B27"/>
                </a:solidFill>
                <a:latin typeface="Corben" pitchFamily="34" charset="0"/>
                <a:ea typeface="Corben" pitchFamily="34" charset="-122"/>
                <a:cs typeface="Corben" pitchFamily="34" charset="-120"/>
              </a:rPr>
              <a:t>Conclusion and Future Trends</a:t>
            </a:r>
            <a:endParaRPr lang="en-US" sz="6036" dirty="0"/>
          </a:p>
        </p:txBody>
      </p:sp>
      <p:sp>
        <p:nvSpPr>
          <p:cNvPr id="6" name="Text 2"/>
          <p:cNvSpPr/>
          <p:nvPr/>
        </p:nvSpPr>
        <p:spPr>
          <a:xfrm>
            <a:off x="6319599" y="4173379"/>
            <a:ext cx="747760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As we've explored the fundamental principles of computer forensics, it's clear that this field will continue to evolve alongside the rapid advancements in technology. In the years ahead, we can expect to see further developments in data recovery techniques, mobile forensics, and the application of artificial intelligence and machine learning to streamline investigative processes.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F9F9FF">
              <a:alpha val="75000"/>
            </a:srgbClr>
          </a:solidFill>
          <a:ln/>
        </p:spPr>
      </p:sp>
      <p:sp>
        <p:nvSpPr>
          <p:cNvPr id="4" name="Text 1"/>
          <p:cNvSpPr/>
          <p:nvPr/>
        </p:nvSpPr>
        <p:spPr>
          <a:xfrm>
            <a:off x="2086332" y="605433"/>
            <a:ext cx="8745855" cy="687943"/>
          </a:xfrm>
          <a:prstGeom prst="rect">
            <a:avLst/>
          </a:prstGeom>
          <a:noFill/>
          <a:ln/>
        </p:spPr>
        <p:txBody>
          <a:bodyPr wrap="none" rtlCol="0" anchor="t"/>
          <a:lstStyle/>
          <a:p>
            <a:pPr marL="0" indent="0">
              <a:lnSpc>
                <a:spcPts val="5417"/>
              </a:lnSpc>
              <a:buNone/>
            </a:pPr>
            <a:r>
              <a:rPr lang="en-US" sz="4334" dirty="0">
                <a:solidFill>
                  <a:srgbClr val="1B1B27"/>
                </a:solidFill>
                <a:latin typeface="Corben" pitchFamily="34" charset="0"/>
                <a:ea typeface="Corben" pitchFamily="34" charset="-122"/>
                <a:cs typeface="Corben" pitchFamily="34" charset="-120"/>
              </a:rPr>
              <a:t>Fundamentals of Digital Evidence</a:t>
            </a:r>
            <a:endParaRPr lang="en-US" sz="4334" dirty="0"/>
          </a:p>
        </p:txBody>
      </p:sp>
      <p:sp>
        <p:nvSpPr>
          <p:cNvPr id="5" name="Shape 2"/>
          <p:cNvSpPr/>
          <p:nvPr/>
        </p:nvSpPr>
        <p:spPr>
          <a:xfrm>
            <a:off x="2086332" y="1905714"/>
            <a:ext cx="495300" cy="495300"/>
          </a:xfrm>
          <a:prstGeom prst="roundRect">
            <a:avLst>
              <a:gd name="adj" fmla="val 20003"/>
            </a:avLst>
          </a:prstGeom>
          <a:solidFill>
            <a:srgbClr val="D2D9F9"/>
          </a:solidFill>
          <a:ln w="7620">
            <a:solidFill>
              <a:srgbClr val="B8BFDF"/>
            </a:solidFill>
            <a:prstDash val="solid"/>
          </a:ln>
        </p:spPr>
      </p:sp>
      <p:sp>
        <p:nvSpPr>
          <p:cNvPr id="6" name="Text 3"/>
          <p:cNvSpPr/>
          <p:nvPr/>
        </p:nvSpPr>
        <p:spPr>
          <a:xfrm>
            <a:off x="2285167" y="1946910"/>
            <a:ext cx="97631" cy="412790"/>
          </a:xfrm>
          <a:prstGeom prst="rect">
            <a:avLst/>
          </a:prstGeom>
          <a:noFill/>
          <a:ln/>
        </p:spPr>
        <p:txBody>
          <a:bodyPr wrap="none" rtlCol="0" anchor="t"/>
          <a:lstStyle/>
          <a:p>
            <a:pPr marL="0" indent="0" algn="ctr">
              <a:lnSpc>
                <a:spcPts val="3250"/>
              </a:lnSpc>
              <a:buNone/>
            </a:pPr>
            <a:r>
              <a:rPr lang="en-US" sz="2600" dirty="0">
                <a:solidFill>
                  <a:srgbClr val="404155"/>
                </a:solidFill>
                <a:latin typeface="Corben" pitchFamily="34" charset="0"/>
                <a:ea typeface="Corben" pitchFamily="34" charset="-122"/>
                <a:cs typeface="Corben" pitchFamily="34" charset="-120"/>
              </a:rPr>
              <a:t>1</a:t>
            </a:r>
            <a:endParaRPr lang="en-US" sz="2600" dirty="0"/>
          </a:p>
        </p:txBody>
      </p:sp>
      <p:sp>
        <p:nvSpPr>
          <p:cNvPr id="7" name="Text 4"/>
          <p:cNvSpPr/>
          <p:nvPr/>
        </p:nvSpPr>
        <p:spPr>
          <a:xfrm>
            <a:off x="2801779" y="1981319"/>
            <a:ext cx="3619262" cy="343853"/>
          </a:xfrm>
          <a:prstGeom prst="rect">
            <a:avLst/>
          </a:prstGeom>
          <a:noFill/>
          <a:ln/>
        </p:spPr>
        <p:txBody>
          <a:bodyPr wrap="none" rtlCol="0" anchor="t"/>
          <a:lstStyle/>
          <a:p>
            <a:pPr marL="0" indent="0">
              <a:lnSpc>
                <a:spcPts val="2709"/>
              </a:lnSpc>
              <a:buNone/>
            </a:pPr>
            <a:r>
              <a:rPr lang="en-US" sz="2167" dirty="0">
                <a:solidFill>
                  <a:srgbClr val="404155"/>
                </a:solidFill>
                <a:latin typeface="Corben" pitchFamily="34" charset="0"/>
                <a:ea typeface="Corben" pitchFamily="34" charset="-122"/>
                <a:cs typeface="Corben" pitchFamily="34" charset="-120"/>
              </a:rPr>
              <a:t>Identifying Digital Evidence</a:t>
            </a:r>
            <a:endParaRPr lang="en-US" sz="2167" dirty="0"/>
          </a:p>
        </p:txBody>
      </p:sp>
      <p:sp>
        <p:nvSpPr>
          <p:cNvPr id="8" name="Text 5"/>
          <p:cNvSpPr/>
          <p:nvPr/>
        </p:nvSpPr>
        <p:spPr>
          <a:xfrm>
            <a:off x="2801779" y="2457212"/>
            <a:ext cx="4403288" cy="1760934"/>
          </a:xfrm>
          <a:prstGeom prst="rect">
            <a:avLst/>
          </a:prstGeom>
          <a:noFill/>
          <a:ln/>
        </p:spPr>
        <p:txBody>
          <a:bodyPr wrap="square" rtlCol="0" anchor="t"/>
          <a:lstStyle/>
          <a:p>
            <a:pPr marL="0" indent="0">
              <a:lnSpc>
                <a:spcPts val="2774"/>
              </a:lnSpc>
              <a:buNone/>
            </a:pPr>
            <a:r>
              <a:rPr lang="en-US" sz="1734" dirty="0">
                <a:solidFill>
                  <a:srgbClr val="404155"/>
                </a:solidFill>
                <a:latin typeface="Nobile" pitchFamily="34" charset="0"/>
                <a:ea typeface="Nobile" pitchFamily="34" charset="-122"/>
                <a:cs typeface="Nobile" pitchFamily="34" charset="-120"/>
              </a:rPr>
              <a:t>Digital evidence includes any data stored or transmitted using digital technologies, such as emails, files, and network logs, that can be used to investigate a crime or other incident.</a:t>
            </a:r>
            <a:endParaRPr lang="en-US" sz="1734" dirty="0"/>
          </a:p>
        </p:txBody>
      </p:sp>
      <p:sp>
        <p:nvSpPr>
          <p:cNvPr id="9" name="Shape 6"/>
          <p:cNvSpPr/>
          <p:nvPr/>
        </p:nvSpPr>
        <p:spPr>
          <a:xfrm>
            <a:off x="7425214" y="1905714"/>
            <a:ext cx="495300" cy="495300"/>
          </a:xfrm>
          <a:prstGeom prst="roundRect">
            <a:avLst>
              <a:gd name="adj" fmla="val 20003"/>
            </a:avLst>
          </a:prstGeom>
          <a:solidFill>
            <a:srgbClr val="D2D9F9"/>
          </a:solidFill>
          <a:ln w="7620">
            <a:solidFill>
              <a:srgbClr val="B8BFDF"/>
            </a:solidFill>
            <a:prstDash val="solid"/>
          </a:ln>
        </p:spPr>
      </p:sp>
      <p:sp>
        <p:nvSpPr>
          <p:cNvPr id="10" name="Text 7"/>
          <p:cNvSpPr/>
          <p:nvPr/>
        </p:nvSpPr>
        <p:spPr>
          <a:xfrm>
            <a:off x="7586663" y="1946910"/>
            <a:ext cx="172283" cy="412790"/>
          </a:xfrm>
          <a:prstGeom prst="rect">
            <a:avLst/>
          </a:prstGeom>
          <a:noFill/>
          <a:ln/>
        </p:spPr>
        <p:txBody>
          <a:bodyPr wrap="none" rtlCol="0" anchor="t"/>
          <a:lstStyle/>
          <a:p>
            <a:pPr marL="0" indent="0" algn="ctr">
              <a:lnSpc>
                <a:spcPts val="3250"/>
              </a:lnSpc>
              <a:buNone/>
            </a:pPr>
            <a:r>
              <a:rPr lang="en-US" sz="2600" dirty="0">
                <a:solidFill>
                  <a:srgbClr val="404155"/>
                </a:solidFill>
                <a:latin typeface="Corben" pitchFamily="34" charset="0"/>
                <a:ea typeface="Corben" pitchFamily="34" charset="-122"/>
                <a:cs typeface="Corben" pitchFamily="34" charset="-120"/>
              </a:rPr>
              <a:t>2</a:t>
            </a:r>
            <a:endParaRPr lang="en-US" sz="2600" dirty="0"/>
          </a:p>
        </p:txBody>
      </p:sp>
      <p:sp>
        <p:nvSpPr>
          <p:cNvPr id="11" name="Text 8"/>
          <p:cNvSpPr/>
          <p:nvPr/>
        </p:nvSpPr>
        <p:spPr>
          <a:xfrm>
            <a:off x="8140660" y="1981319"/>
            <a:ext cx="3600926" cy="343853"/>
          </a:xfrm>
          <a:prstGeom prst="rect">
            <a:avLst/>
          </a:prstGeom>
          <a:noFill/>
          <a:ln/>
        </p:spPr>
        <p:txBody>
          <a:bodyPr wrap="none" rtlCol="0" anchor="t"/>
          <a:lstStyle/>
          <a:p>
            <a:pPr marL="0" indent="0">
              <a:lnSpc>
                <a:spcPts val="2709"/>
              </a:lnSpc>
              <a:buNone/>
            </a:pPr>
            <a:r>
              <a:rPr lang="en-US" sz="2167" dirty="0">
                <a:solidFill>
                  <a:srgbClr val="404155"/>
                </a:solidFill>
                <a:latin typeface="Corben" pitchFamily="34" charset="0"/>
                <a:ea typeface="Corben" pitchFamily="34" charset="-122"/>
                <a:cs typeface="Corben" pitchFamily="34" charset="-120"/>
              </a:rPr>
              <a:t>Preserving Digital Evidence</a:t>
            </a:r>
            <a:endParaRPr lang="en-US" sz="2167" dirty="0"/>
          </a:p>
        </p:txBody>
      </p:sp>
      <p:sp>
        <p:nvSpPr>
          <p:cNvPr id="12" name="Text 9"/>
          <p:cNvSpPr/>
          <p:nvPr/>
        </p:nvSpPr>
        <p:spPr>
          <a:xfrm>
            <a:off x="8140660" y="2457212"/>
            <a:ext cx="4403288" cy="2113121"/>
          </a:xfrm>
          <a:prstGeom prst="rect">
            <a:avLst/>
          </a:prstGeom>
          <a:noFill/>
          <a:ln/>
        </p:spPr>
        <p:txBody>
          <a:bodyPr wrap="square" rtlCol="0" anchor="t"/>
          <a:lstStyle/>
          <a:p>
            <a:pPr marL="0" indent="0">
              <a:lnSpc>
                <a:spcPts val="2774"/>
              </a:lnSpc>
              <a:buNone/>
            </a:pPr>
            <a:r>
              <a:rPr lang="en-US" sz="1734" dirty="0">
                <a:solidFill>
                  <a:srgbClr val="404155"/>
                </a:solidFill>
                <a:latin typeface="Nobile" pitchFamily="34" charset="0"/>
                <a:ea typeface="Nobile" pitchFamily="34" charset="-122"/>
                <a:cs typeface="Nobile" pitchFamily="34" charset="-120"/>
              </a:rPr>
              <a:t>Proper handling and preservation of digital evidence is crucial to ensure its admissibility in legal proceedings. This includes documenting the chain of custody and using forensically sound techniques to acquire and store the data.</a:t>
            </a:r>
            <a:endParaRPr lang="en-US" sz="1734" dirty="0"/>
          </a:p>
        </p:txBody>
      </p:sp>
      <p:sp>
        <p:nvSpPr>
          <p:cNvPr id="13" name="Shape 10"/>
          <p:cNvSpPr/>
          <p:nvPr/>
        </p:nvSpPr>
        <p:spPr>
          <a:xfrm>
            <a:off x="2086332" y="4962525"/>
            <a:ext cx="495300" cy="495300"/>
          </a:xfrm>
          <a:prstGeom prst="roundRect">
            <a:avLst>
              <a:gd name="adj" fmla="val 20003"/>
            </a:avLst>
          </a:prstGeom>
          <a:solidFill>
            <a:srgbClr val="D2D9F9"/>
          </a:solidFill>
          <a:ln w="7620">
            <a:solidFill>
              <a:srgbClr val="B8BFDF"/>
            </a:solidFill>
            <a:prstDash val="solid"/>
          </a:ln>
        </p:spPr>
      </p:sp>
      <p:sp>
        <p:nvSpPr>
          <p:cNvPr id="14" name="Text 11"/>
          <p:cNvSpPr/>
          <p:nvPr/>
        </p:nvSpPr>
        <p:spPr>
          <a:xfrm>
            <a:off x="2241233" y="5003721"/>
            <a:ext cx="185499" cy="412790"/>
          </a:xfrm>
          <a:prstGeom prst="rect">
            <a:avLst/>
          </a:prstGeom>
          <a:noFill/>
          <a:ln/>
        </p:spPr>
        <p:txBody>
          <a:bodyPr wrap="none" rtlCol="0" anchor="t"/>
          <a:lstStyle/>
          <a:p>
            <a:pPr marL="0" indent="0" algn="ctr">
              <a:lnSpc>
                <a:spcPts val="3250"/>
              </a:lnSpc>
              <a:buNone/>
            </a:pPr>
            <a:r>
              <a:rPr lang="en-US" sz="2600" dirty="0">
                <a:solidFill>
                  <a:srgbClr val="404155"/>
                </a:solidFill>
                <a:latin typeface="Corben" pitchFamily="34" charset="0"/>
                <a:ea typeface="Corben" pitchFamily="34" charset="-122"/>
                <a:cs typeface="Corben" pitchFamily="34" charset="-120"/>
              </a:rPr>
              <a:t>3</a:t>
            </a:r>
            <a:endParaRPr lang="en-US" sz="2600" dirty="0"/>
          </a:p>
        </p:txBody>
      </p:sp>
      <p:sp>
        <p:nvSpPr>
          <p:cNvPr id="15" name="Text 12"/>
          <p:cNvSpPr/>
          <p:nvPr/>
        </p:nvSpPr>
        <p:spPr>
          <a:xfrm>
            <a:off x="2801779" y="5038130"/>
            <a:ext cx="3509843" cy="343853"/>
          </a:xfrm>
          <a:prstGeom prst="rect">
            <a:avLst/>
          </a:prstGeom>
          <a:noFill/>
          <a:ln/>
        </p:spPr>
        <p:txBody>
          <a:bodyPr wrap="none" rtlCol="0" anchor="t"/>
          <a:lstStyle/>
          <a:p>
            <a:pPr marL="0" indent="0">
              <a:lnSpc>
                <a:spcPts val="2709"/>
              </a:lnSpc>
              <a:buNone/>
            </a:pPr>
            <a:r>
              <a:rPr lang="en-US" sz="2167" dirty="0">
                <a:solidFill>
                  <a:srgbClr val="404155"/>
                </a:solidFill>
                <a:latin typeface="Corben" pitchFamily="34" charset="0"/>
                <a:ea typeface="Corben" pitchFamily="34" charset="-122"/>
                <a:cs typeface="Corben" pitchFamily="34" charset="-120"/>
              </a:rPr>
              <a:t>Analyzing Digital Evidence</a:t>
            </a:r>
            <a:endParaRPr lang="en-US" sz="2167" dirty="0"/>
          </a:p>
        </p:txBody>
      </p:sp>
      <p:sp>
        <p:nvSpPr>
          <p:cNvPr id="16" name="Text 13"/>
          <p:cNvSpPr/>
          <p:nvPr/>
        </p:nvSpPr>
        <p:spPr>
          <a:xfrm>
            <a:off x="2801779" y="5514023"/>
            <a:ext cx="4403288" cy="1760934"/>
          </a:xfrm>
          <a:prstGeom prst="rect">
            <a:avLst/>
          </a:prstGeom>
          <a:noFill/>
          <a:ln/>
        </p:spPr>
        <p:txBody>
          <a:bodyPr wrap="square" rtlCol="0" anchor="t"/>
          <a:lstStyle/>
          <a:p>
            <a:pPr marL="0" indent="0">
              <a:lnSpc>
                <a:spcPts val="2774"/>
              </a:lnSpc>
              <a:buNone/>
            </a:pPr>
            <a:r>
              <a:rPr lang="en-US" sz="1734" dirty="0">
                <a:solidFill>
                  <a:srgbClr val="404155"/>
                </a:solidFill>
                <a:latin typeface="Nobile" pitchFamily="34" charset="0"/>
                <a:ea typeface="Nobile" pitchFamily="34" charset="-122"/>
                <a:cs typeface="Nobile" pitchFamily="34" charset="-120"/>
              </a:rPr>
              <a:t>Digital forensic analysts use specialized tools and techniques to extract, analyze, and interpret digital evidence, uncovering important information related to the case or incident.</a:t>
            </a:r>
            <a:endParaRPr lang="en-US" sz="1734" dirty="0"/>
          </a:p>
        </p:txBody>
      </p:sp>
      <p:sp>
        <p:nvSpPr>
          <p:cNvPr id="17" name="Shape 14"/>
          <p:cNvSpPr/>
          <p:nvPr/>
        </p:nvSpPr>
        <p:spPr>
          <a:xfrm>
            <a:off x="7425214" y="4962525"/>
            <a:ext cx="495300" cy="495300"/>
          </a:xfrm>
          <a:prstGeom prst="roundRect">
            <a:avLst>
              <a:gd name="adj" fmla="val 20003"/>
            </a:avLst>
          </a:prstGeom>
          <a:solidFill>
            <a:srgbClr val="D2D9F9"/>
          </a:solidFill>
          <a:ln w="7620">
            <a:solidFill>
              <a:srgbClr val="B8BFDF"/>
            </a:solidFill>
            <a:prstDash val="solid"/>
          </a:ln>
        </p:spPr>
      </p:sp>
      <p:sp>
        <p:nvSpPr>
          <p:cNvPr id="18" name="Text 15"/>
          <p:cNvSpPr/>
          <p:nvPr/>
        </p:nvSpPr>
        <p:spPr>
          <a:xfrm>
            <a:off x="7588925" y="5003721"/>
            <a:ext cx="167878" cy="412790"/>
          </a:xfrm>
          <a:prstGeom prst="rect">
            <a:avLst/>
          </a:prstGeom>
          <a:noFill/>
          <a:ln/>
        </p:spPr>
        <p:txBody>
          <a:bodyPr wrap="none" rtlCol="0" anchor="t"/>
          <a:lstStyle/>
          <a:p>
            <a:pPr marL="0" indent="0" algn="ctr">
              <a:lnSpc>
                <a:spcPts val="3250"/>
              </a:lnSpc>
              <a:buNone/>
            </a:pPr>
            <a:r>
              <a:rPr lang="en-US" sz="2600" dirty="0">
                <a:solidFill>
                  <a:srgbClr val="404155"/>
                </a:solidFill>
                <a:latin typeface="Corben" pitchFamily="34" charset="0"/>
                <a:ea typeface="Corben" pitchFamily="34" charset="-122"/>
                <a:cs typeface="Corben" pitchFamily="34" charset="-120"/>
              </a:rPr>
              <a:t>4</a:t>
            </a:r>
            <a:endParaRPr lang="en-US" sz="2600" dirty="0"/>
          </a:p>
        </p:txBody>
      </p:sp>
      <p:sp>
        <p:nvSpPr>
          <p:cNvPr id="19" name="Text 16"/>
          <p:cNvSpPr/>
          <p:nvPr/>
        </p:nvSpPr>
        <p:spPr>
          <a:xfrm>
            <a:off x="8140660" y="5038130"/>
            <a:ext cx="3597712" cy="343853"/>
          </a:xfrm>
          <a:prstGeom prst="rect">
            <a:avLst/>
          </a:prstGeom>
          <a:noFill/>
          <a:ln/>
        </p:spPr>
        <p:txBody>
          <a:bodyPr wrap="none" rtlCol="0" anchor="t"/>
          <a:lstStyle/>
          <a:p>
            <a:pPr marL="0" indent="0">
              <a:lnSpc>
                <a:spcPts val="2709"/>
              </a:lnSpc>
              <a:buNone/>
            </a:pPr>
            <a:r>
              <a:rPr lang="en-US" sz="2167" dirty="0">
                <a:solidFill>
                  <a:srgbClr val="404155"/>
                </a:solidFill>
                <a:latin typeface="Corben" pitchFamily="34" charset="0"/>
                <a:ea typeface="Corben" pitchFamily="34" charset="-122"/>
                <a:cs typeface="Corben" pitchFamily="34" charset="-120"/>
              </a:rPr>
              <a:t>Presenting Digital Evidence</a:t>
            </a:r>
            <a:endParaRPr lang="en-US" sz="2167" dirty="0"/>
          </a:p>
        </p:txBody>
      </p:sp>
      <p:sp>
        <p:nvSpPr>
          <p:cNvPr id="20" name="Text 17"/>
          <p:cNvSpPr/>
          <p:nvPr/>
        </p:nvSpPr>
        <p:spPr>
          <a:xfrm>
            <a:off x="8140660" y="5514023"/>
            <a:ext cx="4403288" cy="2113121"/>
          </a:xfrm>
          <a:prstGeom prst="rect">
            <a:avLst/>
          </a:prstGeom>
          <a:noFill/>
          <a:ln/>
        </p:spPr>
        <p:txBody>
          <a:bodyPr wrap="square" rtlCol="0" anchor="t"/>
          <a:lstStyle/>
          <a:p>
            <a:pPr marL="0" indent="0">
              <a:lnSpc>
                <a:spcPts val="2774"/>
              </a:lnSpc>
              <a:buNone/>
            </a:pPr>
            <a:r>
              <a:rPr lang="en-US" sz="1734" dirty="0">
                <a:solidFill>
                  <a:srgbClr val="404155"/>
                </a:solidFill>
                <a:latin typeface="Nobile" pitchFamily="34" charset="0"/>
                <a:ea typeface="Nobile" pitchFamily="34" charset="-122"/>
                <a:cs typeface="Nobile" pitchFamily="34" charset="-120"/>
              </a:rPr>
              <a:t>Effectively communicating the significance and implications of digital evidence is crucial in court or during investigations. Forensic experts must be able to explain complex technical details in a clear and compelling manner.</a:t>
            </a:r>
            <a:endParaRPr lang="en-US" sz="173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934760"/>
            <a:ext cx="8972907"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 Acquisition and Preservation</a:t>
            </a:r>
            <a:endParaRPr lang="en-US" sz="4374" dirty="0"/>
          </a:p>
        </p:txBody>
      </p:sp>
      <p:pic>
        <p:nvPicPr>
          <p:cNvPr id="6" name="Image 2" descr="preencoded.png"/>
          <p:cNvPicPr>
            <a:picLocks noChangeAspect="1"/>
          </p:cNvPicPr>
          <p:nvPr/>
        </p:nvPicPr>
        <p:blipFill>
          <a:blip r:embed="rId5"/>
          <a:stretch>
            <a:fillRect/>
          </a:stretch>
        </p:blipFill>
        <p:spPr>
          <a:xfrm>
            <a:off x="833199" y="1962388"/>
            <a:ext cx="1110972" cy="1777484"/>
          </a:xfrm>
          <a:prstGeom prst="rect">
            <a:avLst/>
          </a:prstGeom>
        </p:spPr>
      </p:pic>
      <p:sp>
        <p:nvSpPr>
          <p:cNvPr id="7" name="Text 2"/>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Forensic Imaging</a:t>
            </a:r>
            <a:endParaRPr lang="en-US" sz="2187" dirty="0"/>
          </a:p>
        </p:txBody>
      </p:sp>
      <p:sp>
        <p:nvSpPr>
          <p:cNvPr id="8" name="Text 3"/>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Create a complete, bit-for-bit copy of digital media to preserve evidence in its original state without altering the original data.</a:t>
            </a:r>
            <a:endParaRPr lang="en-US" sz="1750" dirty="0"/>
          </a:p>
        </p:txBody>
      </p:sp>
      <p:pic>
        <p:nvPicPr>
          <p:cNvPr id="9" name="Image 3" descr="preencoded.png"/>
          <p:cNvPicPr>
            <a:picLocks noChangeAspect="1"/>
          </p:cNvPicPr>
          <p:nvPr/>
        </p:nvPicPr>
        <p:blipFill>
          <a:blip r:embed="rId6"/>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Chain of Custody</a:t>
            </a:r>
            <a:endParaRPr lang="en-US" sz="2187" dirty="0"/>
          </a:p>
        </p:txBody>
      </p:sp>
      <p:sp>
        <p:nvSpPr>
          <p:cNvPr id="11" name="Text 5"/>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Maintain strict documentation of the location, handling, and possession of digital evidence to ensure its admissibility in legal proceedings.</a:t>
            </a:r>
            <a:endParaRPr lang="en-US" sz="1750" dirty="0"/>
          </a:p>
        </p:txBody>
      </p:sp>
      <p:pic>
        <p:nvPicPr>
          <p:cNvPr id="12" name="Image 4" descr="preencoded.png"/>
          <p:cNvPicPr>
            <a:picLocks noChangeAspect="1"/>
          </p:cNvPicPr>
          <p:nvPr/>
        </p:nvPicPr>
        <p:blipFill>
          <a:blip r:embed="rId7"/>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Secure Storage</a:t>
            </a:r>
            <a:endParaRPr lang="en-US" sz="2187" dirty="0"/>
          </a:p>
        </p:txBody>
      </p:sp>
      <p:sp>
        <p:nvSpPr>
          <p:cNvPr id="14" name="Text 7"/>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Store digital evidence in a controlled environment to protect it from tampering, degradation, or loss, ensuring its integrity over time.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89499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File System Analysis</a:t>
            </a:r>
            <a:endParaRPr lang="en-US" sz="4374" dirty="0"/>
          </a:p>
        </p:txBody>
      </p:sp>
      <p:sp>
        <p:nvSpPr>
          <p:cNvPr id="5" name="Shape 2"/>
          <p:cNvSpPr/>
          <p:nvPr/>
        </p:nvSpPr>
        <p:spPr>
          <a:xfrm>
            <a:off x="2037993" y="2033707"/>
            <a:ext cx="5166122" cy="2361605"/>
          </a:xfrm>
          <a:prstGeom prst="roundRect">
            <a:avLst>
              <a:gd name="adj" fmla="val 4234"/>
            </a:avLst>
          </a:prstGeom>
          <a:solidFill>
            <a:srgbClr val="D2D9F9"/>
          </a:solidFill>
          <a:ln w="7620">
            <a:solidFill>
              <a:srgbClr val="B8BFDF"/>
            </a:solidFill>
            <a:prstDash val="solid"/>
          </a:ln>
        </p:spPr>
      </p:sp>
      <p:sp>
        <p:nvSpPr>
          <p:cNvPr id="6" name="Text 3"/>
          <p:cNvSpPr/>
          <p:nvPr/>
        </p:nvSpPr>
        <p:spPr>
          <a:xfrm>
            <a:off x="2267783" y="2263497"/>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File Allocation</a:t>
            </a:r>
            <a:endParaRPr lang="en-US" sz="2187" dirty="0"/>
          </a:p>
        </p:txBody>
      </p:sp>
      <p:sp>
        <p:nvSpPr>
          <p:cNvPr id="7" name="Text 4"/>
          <p:cNvSpPr/>
          <p:nvPr/>
        </p:nvSpPr>
        <p:spPr>
          <a:xfrm>
            <a:off x="2267783" y="2743914"/>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Analyzing the way files are organized and stored on a storage device is crucial in computer forensics. This provides insights into how data was accessed and modified.</a:t>
            </a:r>
            <a:endParaRPr lang="en-US" sz="1750" dirty="0"/>
          </a:p>
        </p:txBody>
      </p:sp>
      <p:sp>
        <p:nvSpPr>
          <p:cNvPr id="8" name="Shape 5"/>
          <p:cNvSpPr/>
          <p:nvPr/>
        </p:nvSpPr>
        <p:spPr>
          <a:xfrm>
            <a:off x="7426285" y="2033707"/>
            <a:ext cx="5166122" cy="2361605"/>
          </a:xfrm>
          <a:prstGeom prst="roundRect">
            <a:avLst>
              <a:gd name="adj" fmla="val 4234"/>
            </a:avLst>
          </a:prstGeom>
          <a:solidFill>
            <a:srgbClr val="D2D9F9"/>
          </a:solidFill>
          <a:ln w="7620">
            <a:solidFill>
              <a:srgbClr val="B8BFDF"/>
            </a:solidFill>
            <a:prstDash val="solid"/>
          </a:ln>
        </p:spPr>
      </p:sp>
      <p:sp>
        <p:nvSpPr>
          <p:cNvPr id="9" name="Text 6"/>
          <p:cNvSpPr/>
          <p:nvPr/>
        </p:nvSpPr>
        <p:spPr>
          <a:xfrm>
            <a:off x="7656076" y="2263497"/>
            <a:ext cx="301573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Metadata Examination</a:t>
            </a:r>
            <a:endParaRPr lang="en-US" sz="2187" dirty="0"/>
          </a:p>
        </p:txBody>
      </p:sp>
      <p:sp>
        <p:nvSpPr>
          <p:cNvPr id="10" name="Text 7"/>
          <p:cNvSpPr/>
          <p:nvPr/>
        </p:nvSpPr>
        <p:spPr>
          <a:xfrm>
            <a:off x="7656076" y="2743914"/>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Forensic experts scrutinize file metadata, such as creation, modification, and access timestamps, to reconstruct the timeline of events and user activity.</a:t>
            </a:r>
            <a:endParaRPr lang="en-US" sz="1750" dirty="0"/>
          </a:p>
        </p:txBody>
      </p:sp>
      <p:sp>
        <p:nvSpPr>
          <p:cNvPr id="11" name="Shape 8"/>
          <p:cNvSpPr/>
          <p:nvPr/>
        </p:nvSpPr>
        <p:spPr>
          <a:xfrm>
            <a:off x="2037993" y="4617482"/>
            <a:ext cx="5166122" cy="2717006"/>
          </a:xfrm>
          <a:prstGeom prst="roundRect">
            <a:avLst>
              <a:gd name="adj" fmla="val 3680"/>
            </a:avLst>
          </a:prstGeom>
          <a:solidFill>
            <a:srgbClr val="D2D9F9"/>
          </a:solidFill>
          <a:ln w="7620">
            <a:solidFill>
              <a:srgbClr val="B8BFDF"/>
            </a:solidFill>
            <a:prstDash val="solid"/>
          </a:ln>
        </p:spPr>
      </p:sp>
      <p:sp>
        <p:nvSpPr>
          <p:cNvPr id="12" name="Text 9"/>
          <p:cNvSpPr/>
          <p:nvPr/>
        </p:nvSpPr>
        <p:spPr>
          <a:xfrm>
            <a:off x="2267783" y="4847273"/>
            <a:ext cx="277749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Unallocated Space</a:t>
            </a:r>
            <a:endParaRPr lang="en-US" sz="2187" dirty="0"/>
          </a:p>
        </p:txBody>
      </p:sp>
      <p:sp>
        <p:nvSpPr>
          <p:cNvPr id="13" name="Text 10"/>
          <p:cNvSpPr/>
          <p:nvPr/>
        </p:nvSpPr>
        <p:spPr>
          <a:xfrm>
            <a:off x="2267783" y="5327690"/>
            <a:ext cx="470654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Investigating the unallocated or "free" space on a storage device can reveal deleted files, fragments, and other relevant evidence that may have been overlooked.</a:t>
            </a:r>
            <a:endParaRPr lang="en-US" sz="1750" dirty="0"/>
          </a:p>
        </p:txBody>
      </p:sp>
      <p:sp>
        <p:nvSpPr>
          <p:cNvPr id="14" name="Shape 11"/>
          <p:cNvSpPr/>
          <p:nvPr/>
        </p:nvSpPr>
        <p:spPr>
          <a:xfrm>
            <a:off x="7426285" y="4617482"/>
            <a:ext cx="5166122" cy="2717006"/>
          </a:xfrm>
          <a:prstGeom prst="roundRect">
            <a:avLst>
              <a:gd name="adj" fmla="val 3680"/>
            </a:avLst>
          </a:prstGeom>
          <a:solidFill>
            <a:srgbClr val="D2D9F9"/>
          </a:solidFill>
          <a:ln w="7620">
            <a:solidFill>
              <a:srgbClr val="B8BFDF"/>
            </a:solidFill>
            <a:prstDash val="solid"/>
          </a:ln>
        </p:spPr>
      </p:sp>
      <p:sp>
        <p:nvSpPr>
          <p:cNvPr id="15" name="Text 12"/>
          <p:cNvSpPr/>
          <p:nvPr/>
        </p:nvSpPr>
        <p:spPr>
          <a:xfrm>
            <a:off x="7656076" y="4847273"/>
            <a:ext cx="2925008"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File System Structures</a:t>
            </a:r>
            <a:endParaRPr lang="en-US" sz="2187" dirty="0"/>
          </a:p>
        </p:txBody>
      </p:sp>
      <p:sp>
        <p:nvSpPr>
          <p:cNvPr id="16" name="Text 13"/>
          <p:cNvSpPr/>
          <p:nvPr/>
        </p:nvSpPr>
        <p:spPr>
          <a:xfrm>
            <a:off x="7656076" y="5327690"/>
            <a:ext cx="4706541"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Understanding the underlying file system structures, such as directories, indexes, and journal logs, helps forensic analysts piece together a comprehensive picture of the digital evidence.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175986" y="595193"/>
            <a:ext cx="6673096" cy="676275"/>
          </a:xfrm>
          <a:prstGeom prst="rect">
            <a:avLst/>
          </a:prstGeom>
          <a:noFill/>
          <a:ln/>
        </p:spPr>
        <p:txBody>
          <a:bodyPr wrap="none" rtlCol="0" anchor="t"/>
          <a:lstStyle/>
          <a:p>
            <a:pPr marL="0" indent="0">
              <a:lnSpc>
                <a:spcPts val="5325"/>
              </a:lnSpc>
              <a:buNone/>
            </a:pPr>
            <a:r>
              <a:rPr lang="en-US" sz="4260" dirty="0">
                <a:solidFill>
                  <a:srgbClr val="1B1B27"/>
                </a:solidFill>
                <a:latin typeface="Corben" pitchFamily="34" charset="0"/>
                <a:ea typeface="Corben" pitchFamily="34" charset="-122"/>
                <a:cs typeface="Corben" pitchFamily="34" charset="-120"/>
              </a:rPr>
              <a:t>Data Recovery Techniques</a:t>
            </a:r>
            <a:endParaRPr lang="en-US" sz="4260" dirty="0"/>
          </a:p>
        </p:txBody>
      </p:sp>
      <p:sp>
        <p:nvSpPr>
          <p:cNvPr id="5" name="Shape 2"/>
          <p:cNvSpPr/>
          <p:nvPr/>
        </p:nvSpPr>
        <p:spPr>
          <a:xfrm>
            <a:off x="2175986" y="1704142"/>
            <a:ext cx="1713071" cy="1246703"/>
          </a:xfrm>
          <a:prstGeom prst="roundRect">
            <a:avLst>
              <a:gd name="adj" fmla="val 7811"/>
            </a:avLst>
          </a:prstGeom>
          <a:solidFill>
            <a:srgbClr val="D2D9F9"/>
          </a:solidFill>
          <a:ln w="7620">
            <a:solidFill>
              <a:srgbClr val="B8BFDF"/>
            </a:solidFill>
            <a:prstDash val="solid"/>
          </a:ln>
        </p:spPr>
      </p:sp>
      <p:sp>
        <p:nvSpPr>
          <p:cNvPr id="6" name="Text 3"/>
          <p:cNvSpPr/>
          <p:nvPr/>
        </p:nvSpPr>
        <p:spPr>
          <a:xfrm>
            <a:off x="2399943" y="2111097"/>
            <a:ext cx="79891" cy="432792"/>
          </a:xfrm>
          <a:prstGeom prst="rect">
            <a:avLst/>
          </a:prstGeom>
          <a:noFill/>
          <a:ln/>
        </p:spPr>
        <p:txBody>
          <a:bodyPr wrap="none" rtlCol="0" anchor="t"/>
          <a:lstStyle/>
          <a:p>
            <a:pPr marL="0" indent="0" algn="ctr">
              <a:lnSpc>
                <a:spcPts val="3408"/>
              </a:lnSpc>
              <a:buNone/>
            </a:pPr>
            <a:r>
              <a:rPr lang="en-US" sz="2130" dirty="0">
                <a:solidFill>
                  <a:srgbClr val="404155"/>
                </a:solidFill>
                <a:latin typeface="Corben" pitchFamily="34" charset="0"/>
                <a:ea typeface="Corben" pitchFamily="34" charset="-122"/>
                <a:cs typeface="Corben" pitchFamily="34" charset="-120"/>
              </a:rPr>
              <a:t>1</a:t>
            </a:r>
            <a:endParaRPr lang="en-US" sz="2130" dirty="0"/>
          </a:p>
        </p:txBody>
      </p:sp>
      <p:sp>
        <p:nvSpPr>
          <p:cNvPr id="7" name="Text 4"/>
          <p:cNvSpPr/>
          <p:nvPr/>
        </p:nvSpPr>
        <p:spPr>
          <a:xfrm>
            <a:off x="4105394" y="1920478"/>
            <a:ext cx="2704743" cy="338138"/>
          </a:xfrm>
          <a:prstGeom prst="rect">
            <a:avLst/>
          </a:prstGeom>
          <a:noFill/>
          <a:ln/>
        </p:spPr>
        <p:txBody>
          <a:bodyPr wrap="none" rtlCol="0" anchor="t"/>
          <a:lstStyle/>
          <a:p>
            <a:pPr marL="0" indent="0" algn="l">
              <a:lnSpc>
                <a:spcPts val="2662"/>
              </a:lnSpc>
              <a:buNone/>
            </a:pPr>
            <a:r>
              <a:rPr lang="en-US" sz="2130" dirty="0">
                <a:solidFill>
                  <a:srgbClr val="404155"/>
                </a:solidFill>
                <a:latin typeface="Corben" pitchFamily="34" charset="0"/>
                <a:ea typeface="Corben" pitchFamily="34" charset="-122"/>
                <a:cs typeface="Corben" pitchFamily="34" charset="-120"/>
              </a:rPr>
              <a:t>Data Extraction</a:t>
            </a:r>
            <a:endParaRPr lang="en-US" sz="2130" dirty="0"/>
          </a:p>
        </p:txBody>
      </p:sp>
      <p:sp>
        <p:nvSpPr>
          <p:cNvPr id="8" name="Text 5"/>
          <p:cNvSpPr/>
          <p:nvPr/>
        </p:nvSpPr>
        <p:spPr>
          <a:xfrm>
            <a:off x="4105394" y="2388394"/>
            <a:ext cx="4756547" cy="346115"/>
          </a:xfrm>
          <a:prstGeom prst="rect">
            <a:avLst/>
          </a:prstGeom>
          <a:noFill/>
          <a:ln/>
        </p:spPr>
        <p:txBody>
          <a:bodyPr wrap="none" rtlCol="0" anchor="t"/>
          <a:lstStyle/>
          <a:p>
            <a:pPr marL="0" indent="0" algn="l">
              <a:lnSpc>
                <a:spcPts val="2726"/>
              </a:lnSpc>
              <a:buNone/>
            </a:pPr>
            <a:r>
              <a:rPr lang="en-US" sz="1704" dirty="0">
                <a:solidFill>
                  <a:srgbClr val="404155"/>
                </a:solidFill>
                <a:latin typeface="Nobile" pitchFamily="34" charset="0"/>
                <a:ea typeface="Nobile" pitchFamily="34" charset="-122"/>
                <a:cs typeface="Nobile" pitchFamily="34" charset="-120"/>
              </a:rPr>
              <a:t>Retrieving data from damaged or deleted files</a:t>
            </a:r>
            <a:endParaRPr lang="en-US" sz="1704" dirty="0"/>
          </a:p>
        </p:txBody>
      </p:sp>
      <p:sp>
        <p:nvSpPr>
          <p:cNvPr id="9" name="Shape 6"/>
          <p:cNvSpPr/>
          <p:nvPr/>
        </p:nvSpPr>
        <p:spPr>
          <a:xfrm>
            <a:off x="3997166" y="2926050"/>
            <a:ext cx="8349139" cy="21610"/>
          </a:xfrm>
          <a:prstGeom prst="roundRect">
            <a:avLst>
              <a:gd name="adj" fmla="val 450603"/>
            </a:avLst>
          </a:prstGeom>
          <a:solidFill>
            <a:srgbClr val="B8BFDF"/>
          </a:solidFill>
          <a:ln/>
        </p:spPr>
      </p:sp>
      <p:sp>
        <p:nvSpPr>
          <p:cNvPr id="10" name="Shape 7"/>
          <p:cNvSpPr/>
          <p:nvPr/>
        </p:nvSpPr>
        <p:spPr>
          <a:xfrm>
            <a:off x="2175986" y="3058954"/>
            <a:ext cx="3426143" cy="1246703"/>
          </a:xfrm>
          <a:prstGeom prst="roundRect">
            <a:avLst>
              <a:gd name="adj" fmla="val 7811"/>
            </a:avLst>
          </a:prstGeom>
          <a:solidFill>
            <a:srgbClr val="D2D9F9"/>
          </a:solidFill>
          <a:ln w="7620">
            <a:solidFill>
              <a:srgbClr val="B8BFDF"/>
            </a:solidFill>
            <a:prstDash val="solid"/>
          </a:ln>
        </p:spPr>
      </p:sp>
      <p:sp>
        <p:nvSpPr>
          <p:cNvPr id="11" name="Text 8"/>
          <p:cNvSpPr/>
          <p:nvPr/>
        </p:nvSpPr>
        <p:spPr>
          <a:xfrm>
            <a:off x="2399943" y="3465909"/>
            <a:ext cx="141089" cy="432792"/>
          </a:xfrm>
          <a:prstGeom prst="rect">
            <a:avLst/>
          </a:prstGeom>
          <a:noFill/>
          <a:ln/>
        </p:spPr>
        <p:txBody>
          <a:bodyPr wrap="none" rtlCol="0" anchor="t"/>
          <a:lstStyle/>
          <a:p>
            <a:pPr marL="0" indent="0" algn="ctr">
              <a:lnSpc>
                <a:spcPts val="3408"/>
              </a:lnSpc>
              <a:buNone/>
            </a:pPr>
            <a:r>
              <a:rPr lang="en-US" sz="2130" dirty="0">
                <a:solidFill>
                  <a:srgbClr val="404155"/>
                </a:solidFill>
                <a:latin typeface="Corben" pitchFamily="34" charset="0"/>
                <a:ea typeface="Corben" pitchFamily="34" charset="-122"/>
                <a:cs typeface="Corben" pitchFamily="34" charset="-120"/>
              </a:rPr>
              <a:t>2</a:t>
            </a:r>
            <a:endParaRPr lang="en-US" sz="2130" dirty="0"/>
          </a:p>
        </p:txBody>
      </p:sp>
      <p:sp>
        <p:nvSpPr>
          <p:cNvPr id="12" name="Text 9"/>
          <p:cNvSpPr/>
          <p:nvPr/>
        </p:nvSpPr>
        <p:spPr>
          <a:xfrm>
            <a:off x="5818465" y="3275290"/>
            <a:ext cx="2704743" cy="338138"/>
          </a:xfrm>
          <a:prstGeom prst="rect">
            <a:avLst/>
          </a:prstGeom>
          <a:noFill/>
          <a:ln/>
        </p:spPr>
        <p:txBody>
          <a:bodyPr wrap="none" rtlCol="0" anchor="t"/>
          <a:lstStyle/>
          <a:p>
            <a:pPr marL="0" indent="0" algn="l">
              <a:lnSpc>
                <a:spcPts val="2662"/>
              </a:lnSpc>
              <a:buNone/>
            </a:pPr>
            <a:r>
              <a:rPr lang="en-US" sz="2130" dirty="0">
                <a:solidFill>
                  <a:srgbClr val="404155"/>
                </a:solidFill>
                <a:latin typeface="Corben" pitchFamily="34" charset="0"/>
                <a:ea typeface="Corben" pitchFamily="34" charset="-122"/>
                <a:cs typeface="Corben" pitchFamily="34" charset="-120"/>
              </a:rPr>
              <a:t>File Carving</a:t>
            </a:r>
            <a:endParaRPr lang="en-US" sz="2130" dirty="0"/>
          </a:p>
        </p:txBody>
      </p:sp>
      <p:sp>
        <p:nvSpPr>
          <p:cNvPr id="13" name="Text 10"/>
          <p:cNvSpPr/>
          <p:nvPr/>
        </p:nvSpPr>
        <p:spPr>
          <a:xfrm>
            <a:off x="5818465" y="3743206"/>
            <a:ext cx="5238155" cy="346115"/>
          </a:xfrm>
          <a:prstGeom prst="rect">
            <a:avLst/>
          </a:prstGeom>
          <a:noFill/>
          <a:ln/>
        </p:spPr>
        <p:txBody>
          <a:bodyPr wrap="none" rtlCol="0" anchor="t"/>
          <a:lstStyle/>
          <a:p>
            <a:pPr marL="0" indent="0" algn="l">
              <a:lnSpc>
                <a:spcPts val="2726"/>
              </a:lnSpc>
              <a:buNone/>
            </a:pPr>
            <a:r>
              <a:rPr lang="en-US" sz="1704" dirty="0">
                <a:solidFill>
                  <a:srgbClr val="404155"/>
                </a:solidFill>
                <a:latin typeface="Nobile" pitchFamily="34" charset="0"/>
                <a:ea typeface="Nobile" pitchFamily="34" charset="-122"/>
                <a:cs typeface="Nobile" pitchFamily="34" charset="-120"/>
              </a:rPr>
              <a:t>Reconstructing fragmented data from disk sectors</a:t>
            </a:r>
            <a:endParaRPr lang="en-US" sz="1704" dirty="0"/>
          </a:p>
        </p:txBody>
      </p:sp>
      <p:sp>
        <p:nvSpPr>
          <p:cNvPr id="14" name="Shape 11"/>
          <p:cNvSpPr/>
          <p:nvPr/>
        </p:nvSpPr>
        <p:spPr>
          <a:xfrm>
            <a:off x="5710237" y="4280862"/>
            <a:ext cx="6636068" cy="21610"/>
          </a:xfrm>
          <a:prstGeom prst="roundRect">
            <a:avLst>
              <a:gd name="adj" fmla="val 450603"/>
            </a:avLst>
          </a:prstGeom>
          <a:solidFill>
            <a:srgbClr val="B8BFDF"/>
          </a:solidFill>
          <a:ln/>
        </p:spPr>
      </p:sp>
      <p:sp>
        <p:nvSpPr>
          <p:cNvPr id="15" name="Shape 12"/>
          <p:cNvSpPr/>
          <p:nvPr/>
        </p:nvSpPr>
        <p:spPr>
          <a:xfrm>
            <a:off x="2175986" y="4413766"/>
            <a:ext cx="5139214" cy="1592818"/>
          </a:xfrm>
          <a:prstGeom prst="roundRect">
            <a:avLst>
              <a:gd name="adj" fmla="val 6113"/>
            </a:avLst>
          </a:prstGeom>
          <a:solidFill>
            <a:srgbClr val="D2D9F9"/>
          </a:solidFill>
          <a:ln w="7620">
            <a:solidFill>
              <a:srgbClr val="B8BFDF"/>
            </a:solidFill>
            <a:prstDash val="solid"/>
          </a:ln>
        </p:spPr>
      </p:sp>
      <p:sp>
        <p:nvSpPr>
          <p:cNvPr id="16" name="Text 13"/>
          <p:cNvSpPr/>
          <p:nvPr/>
        </p:nvSpPr>
        <p:spPr>
          <a:xfrm>
            <a:off x="2399943" y="4993719"/>
            <a:ext cx="151924" cy="432792"/>
          </a:xfrm>
          <a:prstGeom prst="rect">
            <a:avLst/>
          </a:prstGeom>
          <a:noFill/>
          <a:ln/>
        </p:spPr>
        <p:txBody>
          <a:bodyPr wrap="none" rtlCol="0" anchor="t"/>
          <a:lstStyle/>
          <a:p>
            <a:pPr marL="0" indent="0" algn="ctr">
              <a:lnSpc>
                <a:spcPts val="3408"/>
              </a:lnSpc>
              <a:buNone/>
            </a:pPr>
            <a:r>
              <a:rPr lang="en-US" sz="2130" dirty="0">
                <a:solidFill>
                  <a:srgbClr val="404155"/>
                </a:solidFill>
                <a:latin typeface="Corben" pitchFamily="34" charset="0"/>
                <a:ea typeface="Corben" pitchFamily="34" charset="-122"/>
                <a:cs typeface="Corben" pitchFamily="34" charset="-120"/>
              </a:rPr>
              <a:t>3</a:t>
            </a:r>
            <a:endParaRPr lang="en-US" sz="2130" dirty="0"/>
          </a:p>
        </p:txBody>
      </p:sp>
      <p:sp>
        <p:nvSpPr>
          <p:cNvPr id="17" name="Text 14"/>
          <p:cNvSpPr/>
          <p:nvPr/>
        </p:nvSpPr>
        <p:spPr>
          <a:xfrm>
            <a:off x="7531537" y="4630103"/>
            <a:ext cx="2704743" cy="338138"/>
          </a:xfrm>
          <a:prstGeom prst="rect">
            <a:avLst/>
          </a:prstGeom>
          <a:noFill/>
          <a:ln/>
        </p:spPr>
        <p:txBody>
          <a:bodyPr wrap="none" rtlCol="0" anchor="t"/>
          <a:lstStyle/>
          <a:p>
            <a:pPr marL="0" indent="0" algn="l">
              <a:lnSpc>
                <a:spcPts val="2662"/>
              </a:lnSpc>
              <a:buNone/>
            </a:pPr>
            <a:r>
              <a:rPr lang="en-US" sz="2130" dirty="0">
                <a:solidFill>
                  <a:srgbClr val="404155"/>
                </a:solidFill>
                <a:latin typeface="Corben" pitchFamily="34" charset="0"/>
                <a:ea typeface="Corben" pitchFamily="34" charset="-122"/>
                <a:cs typeface="Corben" pitchFamily="34" charset="-120"/>
              </a:rPr>
              <a:t>Data Decryption</a:t>
            </a:r>
            <a:endParaRPr lang="en-US" sz="2130" dirty="0"/>
          </a:p>
        </p:txBody>
      </p:sp>
      <p:sp>
        <p:nvSpPr>
          <p:cNvPr id="18" name="Text 15"/>
          <p:cNvSpPr/>
          <p:nvPr/>
        </p:nvSpPr>
        <p:spPr>
          <a:xfrm>
            <a:off x="7531537" y="5098018"/>
            <a:ext cx="4706541" cy="692229"/>
          </a:xfrm>
          <a:prstGeom prst="rect">
            <a:avLst/>
          </a:prstGeom>
          <a:noFill/>
          <a:ln/>
        </p:spPr>
        <p:txBody>
          <a:bodyPr wrap="square" rtlCol="0" anchor="t"/>
          <a:lstStyle/>
          <a:p>
            <a:pPr marL="0" indent="0" algn="l">
              <a:lnSpc>
                <a:spcPts val="2726"/>
              </a:lnSpc>
              <a:buNone/>
            </a:pPr>
            <a:r>
              <a:rPr lang="en-US" sz="1704" dirty="0">
                <a:solidFill>
                  <a:srgbClr val="404155"/>
                </a:solidFill>
                <a:latin typeface="Nobile" pitchFamily="34" charset="0"/>
                <a:ea typeface="Nobile" pitchFamily="34" charset="-122"/>
                <a:cs typeface="Nobile" pitchFamily="34" charset="-120"/>
              </a:rPr>
              <a:t>Unlocking encrypted data through cryptanalysis</a:t>
            </a:r>
            <a:endParaRPr lang="en-US" sz="1704" dirty="0"/>
          </a:p>
        </p:txBody>
      </p:sp>
      <p:sp>
        <p:nvSpPr>
          <p:cNvPr id="19" name="Text 16"/>
          <p:cNvSpPr/>
          <p:nvPr/>
        </p:nvSpPr>
        <p:spPr>
          <a:xfrm>
            <a:off x="2175986" y="6249948"/>
            <a:ext cx="10278428" cy="1384459"/>
          </a:xfrm>
          <a:prstGeom prst="rect">
            <a:avLst/>
          </a:prstGeom>
          <a:noFill/>
          <a:ln/>
        </p:spPr>
        <p:txBody>
          <a:bodyPr wrap="square" rtlCol="0" anchor="t"/>
          <a:lstStyle/>
          <a:p>
            <a:pPr marL="0" indent="0">
              <a:lnSpc>
                <a:spcPts val="2726"/>
              </a:lnSpc>
              <a:buNone/>
            </a:pPr>
            <a:r>
              <a:rPr lang="en-US" sz="1704" dirty="0">
                <a:solidFill>
                  <a:srgbClr val="404155"/>
                </a:solidFill>
                <a:latin typeface="Nobile" pitchFamily="34" charset="0"/>
                <a:ea typeface="Nobile" pitchFamily="34" charset="-122"/>
                <a:cs typeface="Nobile" pitchFamily="34" charset="-120"/>
              </a:rPr>
              <a:t>Data recovery is a critical aspect of computer forensics, enabling investigators to extract valuable evidence from damaged, deleted, or encrypted digital sources. Techniques like data extraction, file carving, and data decryption are essential for piecing together the digital trail and uncovering crucial information hidden within the data.</a:t>
            </a:r>
            <a:endParaRPr lang="en-US" sz="170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726281"/>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Network Forensics</a:t>
            </a:r>
            <a:endParaRPr lang="en-US" sz="4374" dirty="0"/>
          </a:p>
        </p:txBody>
      </p:sp>
      <p:pic>
        <p:nvPicPr>
          <p:cNvPr id="5" name="Image 1" descr="preencoded.png"/>
          <p:cNvPicPr>
            <a:picLocks noChangeAspect="1"/>
          </p:cNvPicPr>
          <p:nvPr/>
        </p:nvPicPr>
        <p:blipFill>
          <a:blip r:embed="rId4"/>
          <a:stretch>
            <a:fillRect/>
          </a:stretch>
        </p:blipFill>
        <p:spPr>
          <a:xfrm>
            <a:off x="2037993" y="1864995"/>
            <a:ext cx="3295888" cy="2036921"/>
          </a:xfrm>
          <a:prstGeom prst="rect">
            <a:avLst/>
          </a:prstGeom>
        </p:spPr>
      </p:pic>
      <p:sp>
        <p:nvSpPr>
          <p:cNvPr id="6" name="Text 2"/>
          <p:cNvSpPr/>
          <p:nvPr/>
        </p:nvSpPr>
        <p:spPr>
          <a:xfrm>
            <a:off x="2037993" y="4179570"/>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Traffic Monitoring</a:t>
            </a:r>
            <a:endParaRPr lang="en-US" sz="2187" dirty="0"/>
          </a:p>
        </p:txBody>
      </p:sp>
      <p:sp>
        <p:nvSpPr>
          <p:cNvPr id="7" name="Text 3"/>
          <p:cNvSpPr/>
          <p:nvPr/>
        </p:nvSpPr>
        <p:spPr>
          <a:xfrm>
            <a:off x="2037993" y="4659987"/>
            <a:ext cx="3295888"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Network forensics involves capturing and analyzing network traffic data to detect and investigate cyber incidents, such as data breaches, unauthorized access attempts, and malware infections.</a:t>
            </a:r>
            <a:endParaRPr lang="en-US" sz="1750" dirty="0"/>
          </a:p>
        </p:txBody>
      </p:sp>
      <p:pic>
        <p:nvPicPr>
          <p:cNvPr id="8" name="Image 2" descr="preencoded.png"/>
          <p:cNvPicPr>
            <a:picLocks noChangeAspect="1"/>
          </p:cNvPicPr>
          <p:nvPr/>
        </p:nvPicPr>
        <p:blipFill>
          <a:blip r:embed="rId5"/>
          <a:stretch>
            <a:fillRect/>
          </a:stretch>
        </p:blipFill>
        <p:spPr>
          <a:xfrm>
            <a:off x="5667137" y="1864995"/>
            <a:ext cx="3296007" cy="2037040"/>
          </a:xfrm>
          <a:prstGeom prst="rect">
            <a:avLst/>
          </a:prstGeom>
        </p:spPr>
      </p:pic>
      <p:sp>
        <p:nvSpPr>
          <p:cNvPr id="9" name="Text 4"/>
          <p:cNvSpPr/>
          <p:nvPr/>
        </p:nvSpPr>
        <p:spPr>
          <a:xfrm>
            <a:off x="5667137" y="4179689"/>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Packet Inspection</a:t>
            </a:r>
            <a:endParaRPr lang="en-US" sz="2187" dirty="0"/>
          </a:p>
        </p:txBody>
      </p:sp>
      <p:sp>
        <p:nvSpPr>
          <p:cNvPr id="10" name="Text 5"/>
          <p:cNvSpPr/>
          <p:nvPr/>
        </p:nvSpPr>
        <p:spPr>
          <a:xfrm>
            <a:off x="5667137" y="4660106"/>
            <a:ext cx="3296007"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Forensic analysts examine network packets, protocols, and metadata to reconstruct communication patterns, identify suspicious activities, and gather evidence for incident response and legal proceedings.</a:t>
            </a:r>
            <a:endParaRPr lang="en-US" sz="1750" dirty="0"/>
          </a:p>
        </p:txBody>
      </p:sp>
      <p:pic>
        <p:nvPicPr>
          <p:cNvPr id="11" name="Image 3" descr="preencoded.png"/>
          <p:cNvPicPr>
            <a:picLocks noChangeAspect="1"/>
          </p:cNvPicPr>
          <p:nvPr/>
        </p:nvPicPr>
        <p:blipFill>
          <a:blip r:embed="rId6"/>
          <a:stretch>
            <a:fillRect/>
          </a:stretch>
        </p:blipFill>
        <p:spPr>
          <a:xfrm>
            <a:off x="9296400" y="1864995"/>
            <a:ext cx="3296007" cy="2037040"/>
          </a:xfrm>
          <a:prstGeom prst="rect">
            <a:avLst/>
          </a:prstGeom>
        </p:spPr>
      </p:pic>
      <p:sp>
        <p:nvSpPr>
          <p:cNvPr id="12" name="Text 6"/>
          <p:cNvSpPr/>
          <p:nvPr/>
        </p:nvSpPr>
        <p:spPr>
          <a:xfrm>
            <a:off x="9296400" y="4179689"/>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Intrusion Detection</a:t>
            </a:r>
            <a:endParaRPr lang="en-US" sz="2187" dirty="0"/>
          </a:p>
        </p:txBody>
      </p:sp>
      <p:sp>
        <p:nvSpPr>
          <p:cNvPr id="13" name="Text 7"/>
          <p:cNvSpPr/>
          <p:nvPr/>
        </p:nvSpPr>
        <p:spPr>
          <a:xfrm>
            <a:off x="9296400" y="4660106"/>
            <a:ext cx="3296007" cy="2487811"/>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Network forensics leverages intrusion detection systems (IDS) and firewalls to identify and investigate unauthorized access, data exfiltration, and other malicious network activities in real-time.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850231"/>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Mobile Forensics</a:t>
            </a:r>
            <a:endParaRPr lang="en-US" sz="4374" dirty="0"/>
          </a:p>
        </p:txBody>
      </p:sp>
      <p:pic>
        <p:nvPicPr>
          <p:cNvPr id="5" name="Image 1" descr="preencoded.png"/>
          <p:cNvPicPr>
            <a:picLocks noChangeAspect="1"/>
          </p:cNvPicPr>
          <p:nvPr/>
        </p:nvPicPr>
        <p:blipFill>
          <a:blip r:embed="rId4"/>
          <a:stretch>
            <a:fillRect/>
          </a:stretch>
        </p:blipFill>
        <p:spPr>
          <a:xfrm>
            <a:off x="2037993" y="2988945"/>
            <a:ext cx="555427" cy="555427"/>
          </a:xfrm>
          <a:prstGeom prst="rect">
            <a:avLst/>
          </a:prstGeom>
        </p:spPr>
      </p:pic>
      <p:sp>
        <p:nvSpPr>
          <p:cNvPr id="6" name="Text 2"/>
          <p:cNvSpPr/>
          <p:nvPr/>
        </p:nvSpPr>
        <p:spPr>
          <a:xfrm>
            <a:off x="2037993" y="3766542"/>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Device Acquisition</a:t>
            </a:r>
            <a:endParaRPr lang="en-US" sz="2187" dirty="0"/>
          </a:p>
        </p:txBody>
      </p:sp>
      <p:sp>
        <p:nvSpPr>
          <p:cNvPr id="7" name="Text 3"/>
          <p:cNvSpPr/>
          <p:nvPr/>
        </p:nvSpPr>
        <p:spPr>
          <a:xfrm>
            <a:off x="2037993" y="4246959"/>
            <a:ext cx="3295888" cy="2132409"/>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Properly acquiring and preserving mobile devices is crucial in mobile forensics. Techniques like Faraday bags and write-blockers help ensure data integrity.</a:t>
            </a:r>
            <a:endParaRPr lang="en-US" sz="1750" dirty="0"/>
          </a:p>
        </p:txBody>
      </p:sp>
      <p:pic>
        <p:nvPicPr>
          <p:cNvPr id="8" name="Image 2" descr="preencoded.png"/>
          <p:cNvPicPr>
            <a:picLocks noChangeAspect="1"/>
          </p:cNvPicPr>
          <p:nvPr/>
        </p:nvPicPr>
        <p:blipFill>
          <a:blip r:embed="rId5"/>
          <a:stretch>
            <a:fillRect/>
          </a:stretch>
        </p:blipFill>
        <p:spPr>
          <a:xfrm>
            <a:off x="5667137" y="2988945"/>
            <a:ext cx="555427" cy="555427"/>
          </a:xfrm>
          <a:prstGeom prst="rect">
            <a:avLst/>
          </a:prstGeom>
        </p:spPr>
      </p:pic>
      <p:sp>
        <p:nvSpPr>
          <p:cNvPr id="9" name="Text 4"/>
          <p:cNvSpPr/>
          <p:nvPr/>
        </p:nvSpPr>
        <p:spPr>
          <a:xfrm>
            <a:off x="5667137" y="3766542"/>
            <a:ext cx="277749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Data Extraction</a:t>
            </a:r>
            <a:endParaRPr lang="en-US" sz="2187" dirty="0"/>
          </a:p>
        </p:txBody>
      </p:sp>
      <p:sp>
        <p:nvSpPr>
          <p:cNvPr id="10" name="Text 5"/>
          <p:cNvSpPr/>
          <p:nvPr/>
        </p:nvSpPr>
        <p:spPr>
          <a:xfrm>
            <a:off x="5667137" y="4246959"/>
            <a:ext cx="3296007" cy="1777008"/>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Extracting data from mobile devices, including contacts, messages, location history, and app data, provides critical evidence for investigations.</a:t>
            </a:r>
            <a:endParaRPr lang="en-US" sz="1750" dirty="0"/>
          </a:p>
        </p:txBody>
      </p:sp>
      <p:pic>
        <p:nvPicPr>
          <p:cNvPr id="11" name="Image 3" descr="preencoded.png"/>
          <p:cNvPicPr>
            <a:picLocks noChangeAspect="1"/>
          </p:cNvPicPr>
          <p:nvPr/>
        </p:nvPicPr>
        <p:blipFill>
          <a:blip r:embed="rId6"/>
          <a:stretch>
            <a:fillRect/>
          </a:stretch>
        </p:blipFill>
        <p:spPr>
          <a:xfrm>
            <a:off x="9296400" y="2988945"/>
            <a:ext cx="555427" cy="555427"/>
          </a:xfrm>
          <a:prstGeom prst="rect">
            <a:avLst/>
          </a:prstGeom>
        </p:spPr>
      </p:pic>
      <p:sp>
        <p:nvSpPr>
          <p:cNvPr id="12" name="Text 6"/>
          <p:cNvSpPr/>
          <p:nvPr/>
        </p:nvSpPr>
        <p:spPr>
          <a:xfrm>
            <a:off x="9296400" y="3766542"/>
            <a:ext cx="295656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Encryption Challenges</a:t>
            </a:r>
            <a:endParaRPr lang="en-US" sz="2187" dirty="0"/>
          </a:p>
        </p:txBody>
      </p:sp>
      <p:sp>
        <p:nvSpPr>
          <p:cNvPr id="13" name="Text 7"/>
          <p:cNvSpPr/>
          <p:nvPr/>
        </p:nvSpPr>
        <p:spPr>
          <a:xfrm>
            <a:off x="9296400" y="4246959"/>
            <a:ext cx="3296007" cy="2132409"/>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Mobile device encryption poses unique challenges, requiring specialized tools and techniques to bypass security measures and access protected data.</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168718"/>
            <a:ext cx="785764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Forensic Tools and Techniques</a:t>
            </a:r>
            <a:endParaRPr lang="en-US" sz="4374" dirty="0"/>
          </a:p>
        </p:txBody>
      </p:sp>
      <p:sp>
        <p:nvSpPr>
          <p:cNvPr id="5" name="Text 2"/>
          <p:cNvSpPr/>
          <p:nvPr/>
        </p:nvSpPr>
        <p:spPr>
          <a:xfrm>
            <a:off x="2037993" y="2396252"/>
            <a:ext cx="500622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Computer forensics relies on a range of specialized software and hardware tools to acquire, examine, and analyze digital evidence. These tools are designed to preserve the integrity of data, recover deleted or hidden files, and uncover patterns of user activity.</a:t>
            </a:r>
            <a:endParaRPr lang="en-US" sz="1750" dirty="0"/>
          </a:p>
        </p:txBody>
      </p:sp>
      <p:sp>
        <p:nvSpPr>
          <p:cNvPr id="6" name="Text 3"/>
          <p:cNvSpPr/>
          <p:nvPr/>
        </p:nvSpPr>
        <p:spPr>
          <a:xfrm>
            <a:off x="2037993" y="4728567"/>
            <a:ext cx="5006221"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Forensic examiners employ techniques such as file system analysis, data carving, and network traffic monitoring to extract valuable insights from complex digital artifacts. These methods require deep technical expertise and meticulous attention to detail.</a:t>
            </a:r>
            <a:endParaRPr lang="en-US" sz="1750" dirty="0"/>
          </a:p>
        </p:txBody>
      </p:sp>
      <p:pic>
        <p:nvPicPr>
          <p:cNvPr id="7" name="Image 1" descr="preencoded.png"/>
          <p:cNvPicPr>
            <a:picLocks noChangeAspect="1"/>
          </p:cNvPicPr>
          <p:nvPr/>
        </p:nvPicPr>
        <p:blipFill>
          <a:blip r:embed="rId4"/>
          <a:stretch>
            <a:fillRect/>
          </a:stretch>
        </p:blipFill>
        <p:spPr>
          <a:xfrm>
            <a:off x="7593806" y="2446258"/>
            <a:ext cx="5006221" cy="37546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244566" y="587812"/>
            <a:ext cx="8249245" cy="667107"/>
          </a:xfrm>
          <a:prstGeom prst="rect">
            <a:avLst/>
          </a:prstGeom>
          <a:noFill/>
          <a:ln/>
        </p:spPr>
        <p:txBody>
          <a:bodyPr wrap="none" rtlCol="0" anchor="t"/>
          <a:lstStyle/>
          <a:p>
            <a:pPr marL="0" indent="0">
              <a:lnSpc>
                <a:spcPts val="5253"/>
              </a:lnSpc>
              <a:buNone/>
            </a:pPr>
            <a:r>
              <a:rPr lang="en-US" sz="4203" dirty="0">
                <a:solidFill>
                  <a:srgbClr val="1B1B27"/>
                </a:solidFill>
                <a:latin typeface="Corben" pitchFamily="34" charset="0"/>
                <a:ea typeface="Corben" pitchFamily="34" charset="-122"/>
                <a:cs typeface="Corben" pitchFamily="34" charset="-120"/>
              </a:rPr>
              <a:t>Legal and Ethical Considerations</a:t>
            </a:r>
            <a:endParaRPr lang="en-US" sz="4203" dirty="0"/>
          </a:p>
        </p:txBody>
      </p:sp>
      <p:sp>
        <p:nvSpPr>
          <p:cNvPr id="5" name="Text 2"/>
          <p:cNvSpPr/>
          <p:nvPr/>
        </p:nvSpPr>
        <p:spPr>
          <a:xfrm>
            <a:off x="2244566" y="1788557"/>
            <a:ext cx="2144673" cy="666988"/>
          </a:xfrm>
          <a:prstGeom prst="rect">
            <a:avLst/>
          </a:prstGeom>
          <a:noFill/>
          <a:ln/>
        </p:spPr>
        <p:txBody>
          <a:bodyPr wrap="square" rtlCol="0" anchor="t"/>
          <a:lstStyle/>
          <a:p>
            <a:pPr marL="0" indent="0">
              <a:lnSpc>
                <a:spcPts val="2627"/>
              </a:lnSpc>
              <a:buNone/>
            </a:pPr>
            <a:r>
              <a:rPr lang="en-US" sz="2101" dirty="0">
                <a:solidFill>
                  <a:srgbClr val="1B1B27"/>
                </a:solidFill>
                <a:latin typeface="Corben" pitchFamily="34" charset="0"/>
                <a:ea typeface="Corben" pitchFamily="34" charset="-122"/>
                <a:cs typeface="Corben" pitchFamily="34" charset="-120"/>
              </a:rPr>
              <a:t>Legal Frameworks</a:t>
            </a:r>
            <a:endParaRPr lang="en-US" sz="2101" dirty="0"/>
          </a:p>
        </p:txBody>
      </p:sp>
      <p:sp>
        <p:nvSpPr>
          <p:cNvPr id="6" name="Text 3"/>
          <p:cNvSpPr/>
          <p:nvPr/>
        </p:nvSpPr>
        <p:spPr>
          <a:xfrm>
            <a:off x="2244566" y="2669024"/>
            <a:ext cx="2144673" cy="3756184"/>
          </a:xfrm>
          <a:prstGeom prst="rect">
            <a:avLst/>
          </a:prstGeom>
          <a:noFill/>
          <a:ln/>
        </p:spPr>
        <p:txBody>
          <a:bodyPr wrap="square" rtlCol="0" anchor="t"/>
          <a:lstStyle/>
          <a:p>
            <a:pPr marL="0" indent="0">
              <a:lnSpc>
                <a:spcPts val="2690"/>
              </a:lnSpc>
              <a:buNone/>
            </a:pPr>
            <a:r>
              <a:rPr lang="en-US" sz="1681" dirty="0">
                <a:solidFill>
                  <a:srgbClr val="404155"/>
                </a:solidFill>
                <a:latin typeface="Nobile" pitchFamily="34" charset="0"/>
                <a:ea typeface="Nobile" pitchFamily="34" charset="-122"/>
                <a:cs typeface="Nobile" pitchFamily="34" charset="-120"/>
              </a:rPr>
              <a:t>Computer forensics is governed by various legal frameworks, such as rules of evidence and digital privacy laws, which must be strictly adhered to ensure admissibility of evidence in legal proceedings.</a:t>
            </a:r>
            <a:endParaRPr lang="en-US" sz="1681" dirty="0"/>
          </a:p>
        </p:txBody>
      </p:sp>
      <p:sp>
        <p:nvSpPr>
          <p:cNvPr id="7" name="Text 4"/>
          <p:cNvSpPr/>
          <p:nvPr/>
        </p:nvSpPr>
        <p:spPr>
          <a:xfrm>
            <a:off x="4917638" y="1788557"/>
            <a:ext cx="2144673" cy="666988"/>
          </a:xfrm>
          <a:prstGeom prst="rect">
            <a:avLst/>
          </a:prstGeom>
          <a:noFill/>
          <a:ln/>
        </p:spPr>
        <p:txBody>
          <a:bodyPr wrap="square" rtlCol="0" anchor="t"/>
          <a:lstStyle/>
          <a:p>
            <a:pPr marL="0" indent="0">
              <a:lnSpc>
                <a:spcPts val="2627"/>
              </a:lnSpc>
              <a:buNone/>
            </a:pPr>
            <a:r>
              <a:rPr lang="en-US" sz="2101" dirty="0">
                <a:solidFill>
                  <a:srgbClr val="1B1B27"/>
                </a:solidFill>
                <a:latin typeface="Corben" pitchFamily="34" charset="0"/>
                <a:ea typeface="Corben" pitchFamily="34" charset="-122"/>
                <a:cs typeface="Corben" pitchFamily="34" charset="-120"/>
              </a:rPr>
              <a:t>Ethical Principles</a:t>
            </a:r>
            <a:endParaRPr lang="en-US" sz="2101" dirty="0"/>
          </a:p>
        </p:txBody>
      </p:sp>
      <p:sp>
        <p:nvSpPr>
          <p:cNvPr id="8" name="Text 5"/>
          <p:cNvSpPr/>
          <p:nvPr/>
        </p:nvSpPr>
        <p:spPr>
          <a:xfrm>
            <a:off x="4917638" y="2669024"/>
            <a:ext cx="2144673" cy="3756184"/>
          </a:xfrm>
          <a:prstGeom prst="rect">
            <a:avLst/>
          </a:prstGeom>
          <a:noFill/>
          <a:ln/>
        </p:spPr>
        <p:txBody>
          <a:bodyPr wrap="square" rtlCol="0" anchor="t"/>
          <a:lstStyle/>
          <a:p>
            <a:pPr marL="0" indent="0">
              <a:lnSpc>
                <a:spcPts val="2690"/>
              </a:lnSpc>
              <a:buNone/>
            </a:pPr>
            <a:r>
              <a:rPr lang="en-US" sz="1681" dirty="0">
                <a:solidFill>
                  <a:srgbClr val="404155"/>
                </a:solidFill>
                <a:latin typeface="Nobile" pitchFamily="34" charset="0"/>
                <a:ea typeface="Nobile" pitchFamily="34" charset="-122"/>
                <a:cs typeface="Nobile" pitchFamily="34" charset="-120"/>
              </a:rPr>
              <a:t>Forensic practitioners must uphold ethical principles, including respect for privacy, confidentiality, and integrity of data, to maintain public trust and avoid misuse of their specialized knowledge.</a:t>
            </a:r>
            <a:endParaRPr lang="en-US" sz="1681" dirty="0"/>
          </a:p>
        </p:txBody>
      </p:sp>
      <p:sp>
        <p:nvSpPr>
          <p:cNvPr id="9" name="Text 6"/>
          <p:cNvSpPr/>
          <p:nvPr/>
        </p:nvSpPr>
        <p:spPr>
          <a:xfrm>
            <a:off x="7590711" y="1788557"/>
            <a:ext cx="2144673" cy="666988"/>
          </a:xfrm>
          <a:prstGeom prst="rect">
            <a:avLst/>
          </a:prstGeom>
          <a:noFill/>
          <a:ln/>
        </p:spPr>
        <p:txBody>
          <a:bodyPr wrap="square" rtlCol="0" anchor="t"/>
          <a:lstStyle/>
          <a:p>
            <a:pPr marL="0" indent="0">
              <a:lnSpc>
                <a:spcPts val="2627"/>
              </a:lnSpc>
              <a:buNone/>
            </a:pPr>
            <a:r>
              <a:rPr lang="en-US" sz="2101" dirty="0">
                <a:solidFill>
                  <a:srgbClr val="1B1B27"/>
                </a:solidFill>
                <a:latin typeface="Corben" pitchFamily="34" charset="0"/>
                <a:ea typeface="Corben" pitchFamily="34" charset="-122"/>
                <a:cs typeface="Corben" pitchFamily="34" charset="-120"/>
              </a:rPr>
              <a:t>Chain of Custody</a:t>
            </a:r>
            <a:endParaRPr lang="en-US" sz="2101" dirty="0"/>
          </a:p>
        </p:txBody>
      </p:sp>
      <p:sp>
        <p:nvSpPr>
          <p:cNvPr id="10" name="Text 7"/>
          <p:cNvSpPr/>
          <p:nvPr/>
        </p:nvSpPr>
        <p:spPr>
          <a:xfrm>
            <a:off x="7590711" y="2669024"/>
            <a:ext cx="2144673" cy="3414713"/>
          </a:xfrm>
          <a:prstGeom prst="rect">
            <a:avLst/>
          </a:prstGeom>
          <a:noFill/>
          <a:ln/>
        </p:spPr>
        <p:txBody>
          <a:bodyPr wrap="square" rtlCol="0" anchor="t"/>
          <a:lstStyle/>
          <a:p>
            <a:pPr marL="0" indent="0">
              <a:lnSpc>
                <a:spcPts val="2690"/>
              </a:lnSpc>
              <a:buNone/>
            </a:pPr>
            <a:r>
              <a:rPr lang="en-US" sz="1681" dirty="0">
                <a:solidFill>
                  <a:srgbClr val="404155"/>
                </a:solidFill>
                <a:latin typeface="Nobile" pitchFamily="34" charset="0"/>
                <a:ea typeface="Nobile" pitchFamily="34" charset="-122"/>
                <a:cs typeface="Nobile" pitchFamily="34" charset="-120"/>
              </a:rPr>
              <a:t>Maintaining a robust chain of custody is crucial in computer forensics, as it ensures the authenticity and reliability of digital evidence throughout the investigative process.</a:t>
            </a:r>
            <a:endParaRPr lang="en-US" sz="1681" dirty="0"/>
          </a:p>
        </p:txBody>
      </p:sp>
      <p:sp>
        <p:nvSpPr>
          <p:cNvPr id="11" name="Text 8"/>
          <p:cNvSpPr/>
          <p:nvPr/>
        </p:nvSpPr>
        <p:spPr>
          <a:xfrm>
            <a:off x="10263783" y="1788557"/>
            <a:ext cx="2144673" cy="666988"/>
          </a:xfrm>
          <a:prstGeom prst="rect">
            <a:avLst/>
          </a:prstGeom>
          <a:noFill/>
          <a:ln/>
        </p:spPr>
        <p:txBody>
          <a:bodyPr wrap="square" rtlCol="0" anchor="t"/>
          <a:lstStyle/>
          <a:p>
            <a:pPr marL="0" indent="0">
              <a:lnSpc>
                <a:spcPts val="2627"/>
              </a:lnSpc>
              <a:buNone/>
            </a:pPr>
            <a:r>
              <a:rPr lang="en-US" sz="2101" dirty="0">
                <a:solidFill>
                  <a:srgbClr val="1B1B27"/>
                </a:solidFill>
                <a:latin typeface="Corben" pitchFamily="34" charset="0"/>
                <a:ea typeface="Corben" pitchFamily="34" charset="-122"/>
                <a:cs typeface="Corben" pitchFamily="34" charset="-120"/>
              </a:rPr>
              <a:t>Expert Testimony</a:t>
            </a:r>
            <a:endParaRPr lang="en-US" sz="2101" dirty="0"/>
          </a:p>
        </p:txBody>
      </p:sp>
      <p:sp>
        <p:nvSpPr>
          <p:cNvPr id="12" name="Text 9"/>
          <p:cNvSpPr/>
          <p:nvPr/>
        </p:nvSpPr>
        <p:spPr>
          <a:xfrm>
            <a:off x="10263783" y="2669024"/>
            <a:ext cx="2144673" cy="4780598"/>
          </a:xfrm>
          <a:prstGeom prst="rect">
            <a:avLst/>
          </a:prstGeom>
          <a:noFill/>
          <a:ln/>
        </p:spPr>
        <p:txBody>
          <a:bodyPr wrap="square" rtlCol="0" anchor="t"/>
          <a:lstStyle/>
          <a:p>
            <a:pPr marL="0" indent="0">
              <a:lnSpc>
                <a:spcPts val="2690"/>
              </a:lnSpc>
              <a:buNone/>
            </a:pPr>
            <a:r>
              <a:rPr lang="en-US" sz="1681" dirty="0">
                <a:solidFill>
                  <a:srgbClr val="404155"/>
                </a:solidFill>
                <a:latin typeface="Nobile" pitchFamily="34" charset="0"/>
                <a:ea typeface="Nobile" pitchFamily="34" charset="-122"/>
                <a:cs typeface="Nobile" pitchFamily="34" charset="-120"/>
              </a:rPr>
              <a:t>Forensic examiners may be required to provide expert testimony in court, necessitating comprehensive knowledge of procedures, tools, and the ability to effectively communicate technical findings to non-technical audiences.</a:t>
            </a:r>
            <a:endParaRPr lang="en-US" sz="168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Words>
  <Application>Microsoft Office PowerPoint</Application>
  <PresentationFormat>Custom</PresentationFormat>
  <Paragraphs>80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Corben</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3</cp:revision>
  <dcterms:created xsi:type="dcterms:W3CDTF">2024-05-27T09:37:41Z</dcterms:created>
  <dcterms:modified xsi:type="dcterms:W3CDTF">2024-05-27T10:29:16Z</dcterms:modified>
</cp:coreProperties>
</file>