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65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b="1" kern="0" spc="-35" dirty="0">
                <a:solidFill>
                  <a:srgbClr val="000000"/>
                </a:solidFill>
                <a:latin typeface="adonis-web" pitchFamily="34" charset="0"/>
                <a:ea typeface="adonis-web" pitchFamily="34" charset="-122"/>
                <a:cs typeface="adonis-web" pitchFamily="34" charset="-120"/>
              </a:rPr>
              <a:t>Introduction to Mobile Device Forensics</a:t>
            </a:r>
            <a:endParaRPr lang="en-US" sz="6036" dirty="0"/>
          </a:p>
        </p:txBody>
      </p:sp>
      <p:sp>
        <p:nvSpPr>
          <p:cNvPr id="6" name="Text 2"/>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Explore the fascinating world of mobile device forensics, where expert investigators uncover digital evidence from smartphones, tablets, and other portable devices. Learn how to analyze data, recover deleted files, and leverage cutting-edge tools to solve crimes and protect privacy.</a:t>
            </a:r>
            <a:endParaRPr lang="en-US" sz="1750" dirty="0"/>
          </a:p>
        </p:txBody>
      </p:sp>
      <p:sp>
        <p:nvSpPr>
          <p:cNvPr id="7" name="Shape 3"/>
          <p:cNvSpPr/>
          <p:nvPr/>
        </p:nvSpPr>
        <p:spPr>
          <a:xfrm>
            <a:off x="833199" y="5897642"/>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5905262"/>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080968"/>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Ethical and Legal Considerations in Mobile Forensics</a:t>
            </a:r>
            <a:endParaRPr lang="en-US" sz="4374" dirty="0"/>
          </a:p>
        </p:txBody>
      </p:sp>
      <p:sp>
        <p:nvSpPr>
          <p:cNvPr id="5" name="Shape 2"/>
          <p:cNvSpPr/>
          <p:nvPr/>
        </p:nvSpPr>
        <p:spPr>
          <a:xfrm>
            <a:off x="2348389" y="2914055"/>
            <a:ext cx="4855726" cy="2006203"/>
          </a:xfrm>
          <a:prstGeom prst="roundRect">
            <a:avLst>
              <a:gd name="adj" fmla="val 4984"/>
            </a:avLst>
          </a:prstGeom>
          <a:solidFill>
            <a:srgbClr val="F0D4F7"/>
          </a:solidFill>
          <a:ln w="7620">
            <a:solidFill>
              <a:srgbClr val="D6BADD"/>
            </a:solidFill>
            <a:prstDash val="solid"/>
          </a:ln>
        </p:spPr>
      </p:sp>
      <p:sp>
        <p:nvSpPr>
          <p:cNvPr id="6" name="Text 3"/>
          <p:cNvSpPr/>
          <p:nvPr/>
        </p:nvSpPr>
        <p:spPr>
          <a:xfrm>
            <a:off x="2578179" y="3143845"/>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Privacy and Consent</a:t>
            </a:r>
            <a:endParaRPr lang="en-US" sz="2187" dirty="0"/>
          </a:p>
        </p:txBody>
      </p:sp>
      <p:sp>
        <p:nvSpPr>
          <p:cNvPr id="7" name="Text 4"/>
          <p:cNvSpPr/>
          <p:nvPr/>
        </p:nvSpPr>
        <p:spPr>
          <a:xfrm>
            <a:off x="2578179" y="3624263"/>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Respect individuals' privacy and ensure proper consent is obtained before accessing and analyzing mobile device data.</a:t>
            </a:r>
            <a:endParaRPr lang="en-US" sz="1750" dirty="0"/>
          </a:p>
        </p:txBody>
      </p:sp>
      <p:sp>
        <p:nvSpPr>
          <p:cNvPr id="8" name="Shape 5"/>
          <p:cNvSpPr/>
          <p:nvPr/>
        </p:nvSpPr>
        <p:spPr>
          <a:xfrm>
            <a:off x="7426285" y="2914055"/>
            <a:ext cx="4855726" cy="2006203"/>
          </a:xfrm>
          <a:prstGeom prst="roundRect">
            <a:avLst>
              <a:gd name="adj" fmla="val 4984"/>
            </a:avLst>
          </a:prstGeom>
          <a:solidFill>
            <a:srgbClr val="F0D4F7"/>
          </a:solidFill>
          <a:ln w="7620">
            <a:solidFill>
              <a:srgbClr val="D6BADD"/>
            </a:solidFill>
            <a:prstDash val="solid"/>
          </a:ln>
        </p:spPr>
      </p:sp>
      <p:sp>
        <p:nvSpPr>
          <p:cNvPr id="9" name="Text 6"/>
          <p:cNvSpPr/>
          <p:nvPr/>
        </p:nvSpPr>
        <p:spPr>
          <a:xfrm>
            <a:off x="7656076" y="3143845"/>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Chain of Custody</a:t>
            </a:r>
            <a:endParaRPr lang="en-US" sz="2187" dirty="0"/>
          </a:p>
        </p:txBody>
      </p:sp>
      <p:sp>
        <p:nvSpPr>
          <p:cNvPr id="10" name="Text 7"/>
          <p:cNvSpPr/>
          <p:nvPr/>
        </p:nvSpPr>
        <p:spPr>
          <a:xfrm>
            <a:off x="7656076" y="3624263"/>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Maintain a robust chain of custody to preserve the integrity and admissibility of digital evidence in legal proceedings.</a:t>
            </a:r>
            <a:endParaRPr lang="en-US" sz="1750" dirty="0"/>
          </a:p>
        </p:txBody>
      </p:sp>
      <p:sp>
        <p:nvSpPr>
          <p:cNvPr id="11" name="Shape 8"/>
          <p:cNvSpPr/>
          <p:nvPr/>
        </p:nvSpPr>
        <p:spPr>
          <a:xfrm>
            <a:off x="2348389" y="5142428"/>
            <a:ext cx="4855726" cy="2006203"/>
          </a:xfrm>
          <a:prstGeom prst="roundRect">
            <a:avLst>
              <a:gd name="adj" fmla="val 4984"/>
            </a:avLst>
          </a:prstGeom>
          <a:solidFill>
            <a:srgbClr val="F0D4F7"/>
          </a:solidFill>
          <a:ln w="7620">
            <a:solidFill>
              <a:srgbClr val="D6BADD"/>
            </a:solidFill>
            <a:prstDash val="solid"/>
          </a:ln>
        </p:spPr>
      </p:sp>
      <p:sp>
        <p:nvSpPr>
          <p:cNvPr id="12" name="Text 9"/>
          <p:cNvSpPr/>
          <p:nvPr/>
        </p:nvSpPr>
        <p:spPr>
          <a:xfrm>
            <a:off x="2578179" y="5372219"/>
            <a:ext cx="2926437"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Jurisdictional Boundaries</a:t>
            </a:r>
            <a:endParaRPr lang="en-US" sz="2187" dirty="0"/>
          </a:p>
        </p:txBody>
      </p:sp>
      <p:sp>
        <p:nvSpPr>
          <p:cNvPr id="13" name="Text 10"/>
          <p:cNvSpPr/>
          <p:nvPr/>
        </p:nvSpPr>
        <p:spPr>
          <a:xfrm>
            <a:off x="2578179" y="5852636"/>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Understand and comply with applicable laws and regulations governing mobile forensics across different jurisdictions.</a:t>
            </a:r>
            <a:endParaRPr lang="en-US" sz="1750" dirty="0"/>
          </a:p>
        </p:txBody>
      </p:sp>
      <p:sp>
        <p:nvSpPr>
          <p:cNvPr id="14" name="Shape 11"/>
          <p:cNvSpPr/>
          <p:nvPr/>
        </p:nvSpPr>
        <p:spPr>
          <a:xfrm>
            <a:off x="7426285" y="5142428"/>
            <a:ext cx="4855726" cy="2006203"/>
          </a:xfrm>
          <a:prstGeom prst="roundRect">
            <a:avLst>
              <a:gd name="adj" fmla="val 4984"/>
            </a:avLst>
          </a:prstGeom>
          <a:solidFill>
            <a:srgbClr val="F0D4F7"/>
          </a:solidFill>
          <a:ln w="7620">
            <a:solidFill>
              <a:srgbClr val="D6BADD"/>
            </a:solidFill>
            <a:prstDash val="solid"/>
          </a:ln>
        </p:spPr>
      </p:sp>
      <p:sp>
        <p:nvSpPr>
          <p:cNvPr id="15" name="Text 12"/>
          <p:cNvSpPr/>
          <p:nvPr/>
        </p:nvSpPr>
        <p:spPr>
          <a:xfrm>
            <a:off x="7656076" y="5372219"/>
            <a:ext cx="2913459"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Reporting and Testimony</a:t>
            </a:r>
            <a:endParaRPr lang="en-US" sz="2187" dirty="0"/>
          </a:p>
        </p:txBody>
      </p:sp>
      <p:sp>
        <p:nvSpPr>
          <p:cNvPr id="16" name="Text 13"/>
          <p:cNvSpPr/>
          <p:nvPr/>
        </p:nvSpPr>
        <p:spPr>
          <a:xfrm>
            <a:off x="7656076" y="5852636"/>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Present findings objectively and transparently, ensuring reports and expert testimony adhere to legal and professional standards.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798433"/>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Importance of Mobile Forensics in Investigations</a:t>
            </a:r>
            <a:endParaRPr lang="en-US" sz="4374" dirty="0"/>
          </a:p>
        </p:txBody>
      </p:sp>
      <p:pic>
        <p:nvPicPr>
          <p:cNvPr id="5" name="Image 1" descr="preencoded.png"/>
          <p:cNvPicPr>
            <a:picLocks noChangeAspect="1"/>
          </p:cNvPicPr>
          <p:nvPr/>
        </p:nvPicPr>
        <p:blipFill>
          <a:blip r:embed="rId4"/>
          <a:stretch>
            <a:fillRect/>
          </a:stretch>
        </p:blipFill>
        <p:spPr>
          <a:xfrm>
            <a:off x="2348389" y="2631519"/>
            <a:ext cx="3088958" cy="1909048"/>
          </a:xfrm>
          <a:prstGeom prst="rect">
            <a:avLst/>
          </a:prstGeom>
        </p:spPr>
      </p:pic>
      <p:sp>
        <p:nvSpPr>
          <p:cNvPr id="6" name="Text 2"/>
          <p:cNvSpPr/>
          <p:nvPr/>
        </p:nvSpPr>
        <p:spPr>
          <a:xfrm>
            <a:off x="2348389" y="4818221"/>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Critical Evidence</a:t>
            </a:r>
            <a:endParaRPr lang="en-US" sz="2187" dirty="0"/>
          </a:p>
        </p:txBody>
      </p:sp>
      <p:sp>
        <p:nvSpPr>
          <p:cNvPr id="7" name="Text 3"/>
          <p:cNvSpPr/>
          <p:nvPr/>
        </p:nvSpPr>
        <p:spPr>
          <a:xfrm>
            <a:off x="2348389" y="5298638"/>
            <a:ext cx="308895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Mobile devices often contain vital evidence that can make or break a criminal investigation, from call logs and text messages to photos and browsing history.</a:t>
            </a:r>
            <a:endParaRPr lang="en-US" sz="1750" dirty="0"/>
          </a:p>
        </p:txBody>
      </p:sp>
      <p:pic>
        <p:nvPicPr>
          <p:cNvPr id="8" name="Image 2" descr="preencoded.png"/>
          <p:cNvPicPr>
            <a:picLocks noChangeAspect="1"/>
          </p:cNvPicPr>
          <p:nvPr/>
        </p:nvPicPr>
        <p:blipFill>
          <a:blip r:embed="rId5"/>
          <a:stretch>
            <a:fillRect/>
          </a:stretch>
        </p:blipFill>
        <p:spPr>
          <a:xfrm>
            <a:off x="5770602" y="2631519"/>
            <a:ext cx="3088958" cy="1909048"/>
          </a:xfrm>
          <a:prstGeom prst="rect">
            <a:avLst/>
          </a:prstGeom>
        </p:spPr>
      </p:pic>
      <p:sp>
        <p:nvSpPr>
          <p:cNvPr id="9" name="Text 4"/>
          <p:cNvSpPr/>
          <p:nvPr/>
        </p:nvSpPr>
        <p:spPr>
          <a:xfrm>
            <a:off x="5770602" y="4818221"/>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Evolving Landscape</a:t>
            </a:r>
            <a:endParaRPr lang="en-US" sz="2187" dirty="0"/>
          </a:p>
        </p:txBody>
      </p:sp>
      <p:sp>
        <p:nvSpPr>
          <p:cNvPr id="10" name="Text 5"/>
          <p:cNvSpPr/>
          <p:nvPr/>
        </p:nvSpPr>
        <p:spPr>
          <a:xfrm>
            <a:off x="5770602" y="5298638"/>
            <a:ext cx="3088958"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As mobile technology continues to advance, mobile forensics has become an increasingly crucial field, requiring specialized tools and techniques to uncover relevant data.</a:t>
            </a:r>
            <a:endParaRPr lang="en-US" sz="1750" dirty="0"/>
          </a:p>
        </p:txBody>
      </p:sp>
      <p:pic>
        <p:nvPicPr>
          <p:cNvPr id="11" name="Image 3" descr="preencoded.png"/>
          <p:cNvPicPr>
            <a:picLocks noChangeAspect="1"/>
          </p:cNvPicPr>
          <p:nvPr/>
        </p:nvPicPr>
        <p:blipFill>
          <a:blip r:embed="rId6"/>
          <a:stretch>
            <a:fillRect/>
          </a:stretch>
        </p:blipFill>
        <p:spPr>
          <a:xfrm>
            <a:off x="9192816" y="2631519"/>
            <a:ext cx="3089077" cy="1909167"/>
          </a:xfrm>
          <a:prstGeom prst="rect">
            <a:avLst/>
          </a:prstGeom>
        </p:spPr>
      </p:pic>
      <p:sp>
        <p:nvSpPr>
          <p:cNvPr id="12" name="Text 6"/>
          <p:cNvSpPr/>
          <p:nvPr/>
        </p:nvSpPr>
        <p:spPr>
          <a:xfrm>
            <a:off x="9192816" y="4818340"/>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Lawful Investigations</a:t>
            </a:r>
            <a:endParaRPr lang="en-US" sz="2187" dirty="0"/>
          </a:p>
        </p:txBody>
      </p:sp>
      <p:sp>
        <p:nvSpPr>
          <p:cNvPr id="13" name="Text 7"/>
          <p:cNvSpPr/>
          <p:nvPr/>
        </p:nvSpPr>
        <p:spPr>
          <a:xfrm>
            <a:off x="9192816" y="5298758"/>
            <a:ext cx="308907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Law enforcement relies on mobile forensics to conduct lawful investigations and gather admissible evidence, ensuring the integrity of the judicial process.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325285"/>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Types of Mobile Devices and their Forensic Considerations</a:t>
            </a:r>
            <a:endParaRPr lang="en-US" sz="4374" dirty="0"/>
          </a:p>
        </p:txBody>
      </p:sp>
      <p:pic>
        <p:nvPicPr>
          <p:cNvPr id="5" name="Image 1" descr="preencoded.png"/>
          <p:cNvPicPr>
            <a:picLocks noChangeAspect="1"/>
          </p:cNvPicPr>
          <p:nvPr/>
        </p:nvPicPr>
        <p:blipFill>
          <a:blip r:embed="rId4"/>
          <a:stretch>
            <a:fillRect/>
          </a:stretch>
        </p:blipFill>
        <p:spPr>
          <a:xfrm>
            <a:off x="2348389" y="3158371"/>
            <a:ext cx="555427" cy="555427"/>
          </a:xfrm>
          <a:prstGeom prst="rect">
            <a:avLst/>
          </a:prstGeom>
        </p:spPr>
      </p:pic>
      <p:sp>
        <p:nvSpPr>
          <p:cNvPr id="6" name="Text 2"/>
          <p:cNvSpPr/>
          <p:nvPr/>
        </p:nvSpPr>
        <p:spPr>
          <a:xfrm>
            <a:off x="2348389" y="3935968"/>
            <a:ext cx="2233374"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Smartphones</a:t>
            </a:r>
            <a:endParaRPr lang="en-US" sz="2187" dirty="0"/>
          </a:p>
        </p:txBody>
      </p:sp>
      <p:sp>
        <p:nvSpPr>
          <p:cNvPr id="7" name="Text 3"/>
          <p:cNvSpPr/>
          <p:nvPr/>
        </p:nvSpPr>
        <p:spPr>
          <a:xfrm>
            <a:off x="2348389" y="4416385"/>
            <a:ext cx="2233374"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Smartphones, including iOS and Android devices, are the most common mobile devices encountered in forensic investigations.</a:t>
            </a:r>
            <a:endParaRPr lang="en-US" sz="1750" dirty="0"/>
          </a:p>
        </p:txBody>
      </p:sp>
      <p:pic>
        <p:nvPicPr>
          <p:cNvPr id="8" name="Image 2" descr="preencoded.png"/>
          <p:cNvPicPr>
            <a:picLocks noChangeAspect="1"/>
          </p:cNvPicPr>
          <p:nvPr/>
        </p:nvPicPr>
        <p:blipFill>
          <a:blip r:embed="rId5"/>
          <a:stretch>
            <a:fillRect/>
          </a:stretch>
        </p:blipFill>
        <p:spPr>
          <a:xfrm>
            <a:off x="4915019" y="3158371"/>
            <a:ext cx="555427" cy="555427"/>
          </a:xfrm>
          <a:prstGeom prst="rect">
            <a:avLst/>
          </a:prstGeom>
        </p:spPr>
      </p:pic>
      <p:sp>
        <p:nvSpPr>
          <p:cNvPr id="9" name="Text 4"/>
          <p:cNvSpPr/>
          <p:nvPr/>
        </p:nvSpPr>
        <p:spPr>
          <a:xfrm>
            <a:off x="4915019" y="3935968"/>
            <a:ext cx="2233493"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Tablets</a:t>
            </a:r>
            <a:endParaRPr lang="en-US" sz="2187" dirty="0"/>
          </a:p>
        </p:txBody>
      </p:sp>
      <p:sp>
        <p:nvSpPr>
          <p:cNvPr id="10" name="Text 5"/>
          <p:cNvSpPr/>
          <p:nvPr/>
        </p:nvSpPr>
        <p:spPr>
          <a:xfrm>
            <a:off x="4915019" y="4416385"/>
            <a:ext cx="2233493"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Tablets, such as iPads and Android-based tablets, present unique forensic challenges due to their larger storage capacity and advanced features.</a:t>
            </a:r>
            <a:endParaRPr lang="en-US" sz="1750" dirty="0"/>
          </a:p>
        </p:txBody>
      </p:sp>
      <p:pic>
        <p:nvPicPr>
          <p:cNvPr id="11" name="Image 3" descr="preencoded.png"/>
          <p:cNvPicPr>
            <a:picLocks noChangeAspect="1"/>
          </p:cNvPicPr>
          <p:nvPr/>
        </p:nvPicPr>
        <p:blipFill>
          <a:blip r:embed="rId6"/>
          <a:stretch>
            <a:fillRect/>
          </a:stretch>
        </p:blipFill>
        <p:spPr>
          <a:xfrm>
            <a:off x="7481768" y="3158371"/>
            <a:ext cx="555427" cy="555427"/>
          </a:xfrm>
          <a:prstGeom prst="rect">
            <a:avLst/>
          </a:prstGeom>
        </p:spPr>
      </p:pic>
      <p:sp>
        <p:nvSpPr>
          <p:cNvPr id="12" name="Text 6"/>
          <p:cNvSpPr/>
          <p:nvPr/>
        </p:nvSpPr>
        <p:spPr>
          <a:xfrm>
            <a:off x="7481768" y="3935968"/>
            <a:ext cx="2233374"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Wearables</a:t>
            </a:r>
            <a:endParaRPr lang="en-US" sz="2187" dirty="0"/>
          </a:p>
        </p:txBody>
      </p:sp>
      <p:sp>
        <p:nvSpPr>
          <p:cNvPr id="13" name="Text 7"/>
          <p:cNvSpPr/>
          <p:nvPr/>
        </p:nvSpPr>
        <p:spPr>
          <a:xfrm>
            <a:off x="7481768" y="4416385"/>
            <a:ext cx="2233374"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Smartwatches, fitness trackers, and other wearable devices can provide valuable evidence, but often require specialized extraction techniques.</a:t>
            </a:r>
            <a:endParaRPr lang="en-US" sz="1750" dirty="0"/>
          </a:p>
        </p:txBody>
      </p:sp>
      <p:pic>
        <p:nvPicPr>
          <p:cNvPr id="14" name="Image 4" descr="preencoded.png"/>
          <p:cNvPicPr>
            <a:picLocks noChangeAspect="1"/>
          </p:cNvPicPr>
          <p:nvPr/>
        </p:nvPicPr>
        <p:blipFill>
          <a:blip r:embed="rId7"/>
          <a:stretch>
            <a:fillRect/>
          </a:stretch>
        </p:blipFill>
        <p:spPr>
          <a:xfrm>
            <a:off x="10048399" y="3158371"/>
            <a:ext cx="555427" cy="555427"/>
          </a:xfrm>
          <a:prstGeom prst="rect">
            <a:avLst/>
          </a:prstGeom>
        </p:spPr>
      </p:pic>
      <p:sp>
        <p:nvSpPr>
          <p:cNvPr id="15" name="Text 8"/>
          <p:cNvSpPr/>
          <p:nvPr/>
        </p:nvSpPr>
        <p:spPr>
          <a:xfrm>
            <a:off x="10048399" y="3935968"/>
            <a:ext cx="2233493"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Feature Phones</a:t>
            </a:r>
            <a:endParaRPr lang="en-US" sz="2187" dirty="0"/>
          </a:p>
        </p:txBody>
      </p:sp>
      <p:sp>
        <p:nvSpPr>
          <p:cNvPr id="16" name="Text 9"/>
          <p:cNvSpPr/>
          <p:nvPr/>
        </p:nvSpPr>
        <p:spPr>
          <a:xfrm>
            <a:off x="10048399" y="4416385"/>
            <a:ext cx="2233493"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Legacy feature phones, while less common today, may still be encountered and require specialized tools and techniques for data extraction.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625929" y="453866"/>
            <a:ext cx="7378422" cy="1031558"/>
          </a:xfrm>
          <a:prstGeom prst="rect">
            <a:avLst/>
          </a:prstGeom>
          <a:noFill/>
          <a:ln/>
        </p:spPr>
        <p:txBody>
          <a:bodyPr wrap="square" rtlCol="0" anchor="t"/>
          <a:lstStyle/>
          <a:p>
            <a:pPr marL="0" indent="0">
              <a:lnSpc>
                <a:spcPts val="4061"/>
              </a:lnSpc>
              <a:buNone/>
            </a:pPr>
            <a:r>
              <a:rPr lang="en-US" sz="3249" b="1" kern="0" spc="-26" dirty="0">
                <a:solidFill>
                  <a:srgbClr val="000000"/>
                </a:solidFill>
                <a:latin typeface="adonis-web" pitchFamily="34" charset="0"/>
                <a:ea typeface="adonis-web" pitchFamily="34" charset="-122"/>
                <a:cs typeface="adonis-web" pitchFamily="34" charset="-120"/>
              </a:rPr>
              <a:t>Acquisition and Preservation of Mobile Device Evidence</a:t>
            </a:r>
            <a:endParaRPr lang="en-US" sz="3249" dirty="0"/>
          </a:p>
        </p:txBody>
      </p:sp>
      <p:pic>
        <p:nvPicPr>
          <p:cNvPr id="5" name="Image 1" descr="preencoded.png"/>
          <p:cNvPicPr>
            <a:picLocks noChangeAspect="1"/>
          </p:cNvPicPr>
          <p:nvPr/>
        </p:nvPicPr>
        <p:blipFill>
          <a:blip r:embed="rId4"/>
          <a:stretch>
            <a:fillRect/>
          </a:stretch>
        </p:blipFill>
        <p:spPr>
          <a:xfrm>
            <a:off x="5013960" y="1815465"/>
            <a:ext cx="912971" cy="1214795"/>
          </a:xfrm>
          <a:prstGeom prst="rect">
            <a:avLst/>
          </a:prstGeom>
        </p:spPr>
      </p:pic>
      <p:sp>
        <p:nvSpPr>
          <p:cNvPr id="6" name="Text 2"/>
          <p:cNvSpPr/>
          <p:nvPr/>
        </p:nvSpPr>
        <p:spPr>
          <a:xfrm>
            <a:off x="5413415" y="2415183"/>
            <a:ext cx="114062" cy="330041"/>
          </a:xfrm>
          <a:prstGeom prst="rect">
            <a:avLst/>
          </a:prstGeom>
          <a:noFill/>
          <a:ln/>
        </p:spPr>
        <p:txBody>
          <a:bodyPr wrap="none" rtlCol="0" anchor="t"/>
          <a:lstStyle/>
          <a:p>
            <a:pPr marL="0" indent="0" algn="ctr">
              <a:lnSpc>
                <a:spcPts val="2599"/>
              </a:lnSpc>
              <a:buNone/>
            </a:pPr>
            <a:r>
              <a:rPr lang="en-US" sz="1624" b="1" kern="0" spc="-26" dirty="0">
                <a:solidFill>
                  <a:srgbClr val="272525"/>
                </a:solidFill>
                <a:latin typeface="adonis-web" pitchFamily="34" charset="0"/>
                <a:ea typeface="adonis-web" pitchFamily="34" charset="-122"/>
                <a:cs typeface="adonis-web" pitchFamily="34" charset="-120"/>
              </a:rPr>
              <a:t>1</a:t>
            </a:r>
            <a:endParaRPr lang="en-US" sz="1624" dirty="0"/>
          </a:p>
        </p:txBody>
      </p:sp>
      <p:sp>
        <p:nvSpPr>
          <p:cNvPr id="7" name="Text 3"/>
          <p:cNvSpPr/>
          <p:nvPr/>
        </p:nvSpPr>
        <p:spPr>
          <a:xfrm>
            <a:off x="6091952" y="2112407"/>
            <a:ext cx="2062996" cy="257889"/>
          </a:xfrm>
          <a:prstGeom prst="rect">
            <a:avLst/>
          </a:prstGeom>
          <a:noFill/>
          <a:ln/>
        </p:spPr>
        <p:txBody>
          <a:bodyPr wrap="none" rtlCol="0" anchor="t"/>
          <a:lstStyle/>
          <a:p>
            <a:pPr marL="0" indent="0" algn="l">
              <a:lnSpc>
                <a:spcPts val="2031"/>
              </a:lnSpc>
              <a:buNone/>
            </a:pPr>
            <a:r>
              <a:rPr lang="en-US" sz="1624" b="1" kern="0" spc="-26" dirty="0">
                <a:solidFill>
                  <a:srgbClr val="272525"/>
                </a:solidFill>
                <a:latin typeface="adonis-web" pitchFamily="34" charset="0"/>
                <a:ea typeface="adonis-web" pitchFamily="34" charset="-122"/>
                <a:cs typeface="adonis-web" pitchFamily="34" charset="-120"/>
              </a:rPr>
              <a:t>Secure the Device</a:t>
            </a:r>
            <a:endParaRPr lang="en-US" sz="1624" dirty="0"/>
          </a:p>
        </p:txBody>
      </p:sp>
      <p:sp>
        <p:nvSpPr>
          <p:cNvPr id="8" name="Text 4"/>
          <p:cNvSpPr/>
          <p:nvPr/>
        </p:nvSpPr>
        <p:spPr>
          <a:xfrm>
            <a:off x="6091952" y="2469237"/>
            <a:ext cx="4132064" cy="263962"/>
          </a:xfrm>
          <a:prstGeom prst="rect">
            <a:avLst/>
          </a:prstGeom>
          <a:noFill/>
          <a:ln/>
        </p:spPr>
        <p:txBody>
          <a:bodyPr wrap="none" rtlCol="0" anchor="t"/>
          <a:lstStyle/>
          <a:p>
            <a:pPr marL="0" indent="0" algn="l">
              <a:lnSpc>
                <a:spcPts val="2079"/>
              </a:lnSpc>
              <a:buNone/>
            </a:pPr>
            <a:r>
              <a:rPr lang="en-US" sz="1300" kern="0" spc="-26" dirty="0">
                <a:solidFill>
                  <a:srgbClr val="272525"/>
                </a:solidFill>
                <a:latin typeface="Source Sans Pro" pitchFamily="34" charset="0"/>
                <a:ea typeface="Source Sans Pro" pitchFamily="34" charset="-122"/>
                <a:cs typeface="Source Sans Pro" pitchFamily="34" charset="-120"/>
              </a:rPr>
              <a:t>Isolate and disable the device to prevent data loss or tampering</a:t>
            </a:r>
            <a:endParaRPr lang="en-US" sz="1300" dirty="0"/>
          </a:p>
        </p:txBody>
      </p:sp>
      <p:sp>
        <p:nvSpPr>
          <p:cNvPr id="9" name="Shape 5"/>
          <p:cNvSpPr/>
          <p:nvPr/>
        </p:nvSpPr>
        <p:spPr>
          <a:xfrm>
            <a:off x="5968127" y="3033742"/>
            <a:ext cx="4995029" cy="16490"/>
          </a:xfrm>
          <a:prstGeom prst="roundRect">
            <a:avLst>
              <a:gd name="adj" fmla="val 450395"/>
            </a:avLst>
          </a:prstGeom>
          <a:solidFill>
            <a:srgbClr val="D6BADD"/>
          </a:solidFill>
          <a:ln/>
        </p:spPr>
      </p:sp>
      <p:pic>
        <p:nvPicPr>
          <p:cNvPr id="10" name="Image 2" descr="preencoded.png"/>
          <p:cNvPicPr>
            <a:picLocks noChangeAspect="1"/>
          </p:cNvPicPr>
          <p:nvPr/>
        </p:nvPicPr>
        <p:blipFill>
          <a:blip r:embed="rId5"/>
          <a:stretch>
            <a:fillRect/>
          </a:stretch>
        </p:blipFill>
        <p:spPr>
          <a:xfrm>
            <a:off x="4557355" y="3071455"/>
            <a:ext cx="1826062" cy="1214795"/>
          </a:xfrm>
          <a:prstGeom prst="rect">
            <a:avLst/>
          </a:prstGeom>
        </p:spPr>
      </p:pic>
      <p:sp>
        <p:nvSpPr>
          <p:cNvPr id="11" name="Text 6"/>
          <p:cNvSpPr/>
          <p:nvPr/>
        </p:nvSpPr>
        <p:spPr>
          <a:xfrm>
            <a:off x="5413296" y="3513773"/>
            <a:ext cx="114062" cy="330041"/>
          </a:xfrm>
          <a:prstGeom prst="rect">
            <a:avLst/>
          </a:prstGeom>
          <a:noFill/>
          <a:ln/>
        </p:spPr>
        <p:txBody>
          <a:bodyPr wrap="none" rtlCol="0" anchor="t"/>
          <a:lstStyle/>
          <a:p>
            <a:pPr marL="0" indent="0" algn="ctr">
              <a:lnSpc>
                <a:spcPts val="2599"/>
              </a:lnSpc>
              <a:buNone/>
            </a:pPr>
            <a:r>
              <a:rPr lang="en-US" sz="1624" b="1" kern="0" spc="-26" dirty="0">
                <a:solidFill>
                  <a:srgbClr val="272525"/>
                </a:solidFill>
                <a:latin typeface="adonis-web" pitchFamily="34" charset="0"/>
                <a:ea typeface="adonis-web" pitchFamily="34" charset="-122"/>
                <a:cs typeface="adonis-web" pitchFamily="34" charset="-120"/>
              </a:rPr>
              <a:t>2</a:t>
            </a:r>
            <a:endParaRPr lang="en-US" sz="1624" dirty="0"/>
          </a:p>
        </p:txBody>
      </p:sp>
      <p:sp>
        <p:nvSpPr>
          <p:cNvPr id="12" name="Text 7"/>
          <p:cNvSpPr/>
          <p:nvPr/>
        </p:nvSpPr>
        <p:spPr>
          <a:xfrm>
            <a:off x="6548438" y="3368397"/>
            <a:ext cx="2062996" cy="257889"/>
          </a:xfrm>
          <a:prstGeom prst="rect">
            <a:avLst/>
          </a:prstGeom>
          <a:noFill/>
          <a:ln/>
        </p:spPr>
        <p:txBody>
          <a:bodyPr wrap="none" rtlCol="0" anchor="t"/>
          <a:lstStyle/>
          <a:p>
            <a:pPr marL="0" indent="0" algn="l">
              <a:lnSpc>
                <a:spcPts val="2031"/>
              </a:lnSpc>
              <a:buNone/>
            </a:pPr>
            <a:r>
              <a:rPr lang="en-US" sz="1624" b="1" kern="0" spc="-26" dirty="0">
                <a:solidFill>
                  <a:srgbClr val="272525"/>
                </a:solidFill>
                <a:latin typeface="adonis-web" pitchFamily="34" charset="0"/>
                <a:ea typeface="adonis-web" pitchFamily="34" charset="-122"/>
                <a:cs typeface="adonis-web" pitchFamily="34" charset="-120"/>
              </a:rPr>
              <a:t>Forensic Imaging</a:t>
            </a:r>
            <a:endParaRPr lang="en-US" sz="1624" dirty="0"/>
          </a:p>
        </p:txBody>
      </p:sp>
      <p:sp>
        <p:nvSpPr>
          <p:cNvPr id="13" name="Text 8"/>
          <p:cNvSpPr/>
          <p:nvPr/>
        </p:nvSpPr>
        <p:spPr>
          <a:xfrm>
            <a:off x="6548438" y="3725227"/>
            <a:ext cx="3701058" cy="263962"/>
          </a:xfrm>
          <a:prstGeom prst="rect">
            <a:avLst/>
          </a:prstGeom>
          <a:noFill/>
          <a:ln/>
        </p:spPr>
        <p:txBody>
          <a:bodyPr wrap="none" rtlCol="0" anchor="t"/>
          <a:lstStyle/>
          <a:p>
            <a:pPr marL="0" indent="0" algn="l">
              <a:lnSpc>
                <a:spcPts val="2079"/>
              </a:lnSpc>
              <a:buNone/>
            </a:pPr>
            <a:r>
              <a:rPr lang="en-US" sz="1300" kern="0" spc="-26" dirty="0">
                <a:solidFill>
                  <a:srgbClr val="272525"/>
                </a:solidFill>
                <a:latin typeface="Source Sans Pro" pitchFamily="34" charset="0"/>
                <a:ea typeface="Source Sans Pro" pitchFamily="34" charset="-122"/>
                <a:cs typeface="Source Sans Pro" pitchFamily="34" charset="-120"/>
              </a:rPr>
              <a:t>Create a complete, bit-for-bit copy of the device's storage</a:t>
            </a:r>
            <a:endParaRPr lang="en-US" sz="1300" dirty="0"/>
          </a:p>
        </p:txBody>
      </p:sp>
      <p:sp>
        <p:nvSpPr>
          <p:cNvPr id="14" name="Shape 9"/>
          <p:cNvSpPr/>
          <p:nvPr/>
        </p:nvSpPr>
        <p:spPr>
          <a:xfrm>
            <a:off x="6424612" y="4289733"/>
            <a:ext cx="4538543" cy="16490"/>
          </a:xfrm>
          <a:prstGeom prst="roundRect">
            <a:avLst>
              <a:gd name="adj" fmla="val 450395"/>
            </a:avLst>
          </a:prstGeom>
          <a:solidFill>
            <a:srgbClr val="D6BADD"/>
          </a:solidFill>
          <a:ln/>
        </p:spPr>
      </p:sp>
      <p:pic>
        <p:nvPicPr>
          <p:cNvPr id="15" name="Image 3" descr="preencoded.png"/>
          <p:cNvPicPr>
            <a:picLocks noChangeAspect="1"/>
          </p:cNvPicPr>
          <p:nvPr/>
        </p:nvPicPr>
        <p:blipFill>
          <a:blip r:embed="rId6"/>
          <a:stretch>
            <a:fillRect/>
          </a:stretch>
        </p:blipFill>
        <p:spPr>
          <a:xfrm>
            <a:off x="4100870" y="4327446"/>
            <a:ext cx="2739152" cy="1214795"/>
          </a:xfrm>
          <a:prstGeom prst="rect">
            <a:avLst/>
          </a:prstGeom>
        </p:spPr>
      </p:pic>
      <p:sp>
        <p:nvSpPr>
          <p:cNvPr id="16" name="Text 10"/>
          <p:cNvSpPr/>
          <p:nvPr/>
        </p:nvSpPr>
        <p:spPr>
          <a:xfrm>
            <a:off x="5413296" y="4769763"/>
            <a:ext cx="114062" cy="330041"/>
          </a:xfrm>
          <a:prstGeom prst="rect">
            <a:avLst/>
          </a:prstGeom>
          <a:noFill/>
          <a:ln/>
        </p:spPr>
        <p:txBody>
          <a:bodyPr wrap="none" rtlCol="0" anchor="t"/>
          <a:lstStyle/>
          <a:p>
            <a:pPr marL="0" indent="0" algn="ctr">
              <a:lnSpc>
                <a:spcPts val="2599"/>
              </a:lnSpc>
              <a:buNone/>
            </a:pPr>
            <a:r>
              <a:rPr lang="en-US" sz="1624" b="1" kern="0" spc="-26" dirty="0">
                <a:solidFill>
                  <a:srgbClr val="272525"/>
                </a:solidFill>
                <a:latin typeface="adonis-web" pitchFamily="34" charset="0"/>
                <a:ea typeface="adonis-web" pitchFamily="34" charset="-122"/>
                <a:cs typeface="adonis-web" pitchFamily="34" charset="-120"/>
              </a:rPr>
              <a:t>3</a:t>
            </a:r>
            <a:endParaRPr lang="en-US" sz="1624" dirty="0"/>
          </a:p>
        </p:txBody>
      </p:sp>
      <p:sp>
        <p:nvSpPr>
          <p:cNvPr id="17" name="Text 11"/>
          <p:cNvSpPr/>
          <p:nvPr/>
        </p:nvSpPr>
        <p:spPr>
          <a:xfrm>
            <a:off x="7005042" y="4492466"/>
            <a:ext cx="2062996" cy="257889"/>
          </a:xfrm>
          <a:prstGeom prst="rect">
            <a:avLst/>
          </a:prstGeom>
          <a:noFill/>
          <a:ln/>
        </p:spPr>
        <p:txBody>
          <a:bodyPr wrap="none" rtlCol="0" anchor="t"/>
          <a:lstStyle/>
          <a:p>
            <a:pPr marL="0" indent="0" algn="l">
              <a:lnSpc>
                <a:spcPts val="2031"/>
              </a:lnSpc>
              <a:buNone/>
            </a:pPr>
            <a:r>
              <a:rPr lang="en-US" sz="1624" b="1" kern="0" spc="-26" dirty="0">
                <a:solidFill>
                  <a:srgbClr val="272525"/>
                </a:solidFill>
                <a:latin typeface="adonis-web" pitchFamily="34" charset="0"/>
                <a:ea typeface="adonis-web" pitchFamily="34" charset="-122"/>
                <a:cs typeface="adonis-web" pitchFamily="34" charset="-120"/>
              </a:rPr>
              <a:t>Chain of Custody</a:t>
            </a:r>
            <a:endParaRPr lang="en-US" sz="1624" dirty="0"/>
          </a:p>
        </p:txBody>
      </p:sp>
      <p:sp>
        <p:nvSpPr>
          <p:cNvPr id="18" name="Text 12"/>
          <p:cNvSpPr/>
          <p:nvPr/>
        </p:nvSpPr>
        <p:spPr>
          <a:xfrm>
            <a:off x="7005042" y="4849297"/>
            <a:ext cx="3834289" cy="527923"/>
          </a:xfrm>
          <a:prstGeom prst="rect">
            <a:avLst/>
          </a:prstGeom>
          <a:noFill/>
          <a:ln/>
        </p:spPr>
        <p:txBody>
          <a:bodyPr wrap="square" rtlCol="0" anchor="t"/>
          <a:lstStyle/>
          <a:p>
            <a:pPr marL="0" indent="0" algn="l">
              <a:lnSpc>
                <a:spcPts val="2079"/>
              </a:lnSpc>
              <a:buNone/>
            </a:pPr>
            <a:r>
              <a:rPr lang="en-US" sz="1300" kern="0" spc="-26" dirty="0">
                <a:solidFill>
                  <a:srgbClr val="272525"/>
                </a:solidFill>
                <a:latin typeface="Source Sans Pro" pitchFamily="34" charset="0"/>
                <a:ea typeface="Source Sans Pro" pitchFamily="34" charset="-122"/>
                <a:cs typeface="Source Sans Pro" pitchFamily="34" charset="-120"/>
              </a:rPr>
              <a:t>Meticulously document every step to ensure evidence integrity</a:t>
            </a:r>
            <a:endParaRPr lang="en-US" sz="1300" dirty="0"/>
          </a:p>
        </p:txBody>
      </p:sp>
      <p:sp>
        <p:nvSpPr>
          <p:cNvPr id="19" name="Shape 13"/>
          <p:cNvSpPr/>
          <p:nvPr/>
        </p:nvSpPr>
        <p:spPr>
          <a:xfrm>
            <a:off x="6881217" y="5545723"/>
            <a:ext cx="4081939" cy="16490"/>
          </a:xfrm>
          <a:prstGeom prst="roundRect">
            <a:avLst>
              <a:gd name="adj" fmla="val 450395"/>
            </a:avLst>
          </a:prstGeom>
          <a:solidFill>
            <a:srgbClr val="D6BADD"/>
          </a:solidFill>
          <a:ln/>
        </p:spPr>
      </p:sp>
      <p:pic>
        <p:nvPicPr>
          <p:cNvPr id="20" name="Image 4" descr="preencoded.png"/>
          <p:cNvPicPr>
            <a:picLocks noChangeAspect="1"/>
          </p:cNvPicPr>
          <p:nvPr/>
        </p:nvPicPr>
        <p:blipFill>
          <a:blip r:embed="rId7"/>
          <a:stretch>
            <a:fillRect/>
          </a:stretch>
        </p:blipFill>
        <p:spPr>
          <a:xfrm>
            <a:off x="3644265" y="5583436"/>
            <a:ext cx="3652242" cy="1214795"/>
          </a:xfrm>
          <a:prstGeom prst="rect">
            <a:avLst/>
          </a:prstGeom>
        </p:spPr>
      </p:pic>
      <p:sp>
        <p:nvSpPr>
          <p:cNvPr id="21" name="Text 14"/>
          <p:cNvSpPr/>
          <p:nvPr/>
        </p:nvSpPr>
        <p:spPr>
          <a:xfrm>
            <a:off x="5413296" y="6025753"/>
            <a:ext cx="114062" cy="330041"/>
          </a:xfrm>
          <a:prstGeom prst="rect">
            <a:avLst/>
          </a:prstGeom>
          <a:noFill/>
          <a:ln/>
        </p:spPr>
        <p:txBody>
          <a:bodyPr wrap="none" rtlCol="0" anchor="t"/>
          <a:lstStyle/>
          <a:p>
            <a:pPr marL="0" indent="0" algn="ctr">
              <a:lnSpc>
                <a:spcPts val="2599"/>
              </a:lnSpc>
              <a:buNone/>
            </a:pPr>
            <a:r>
              <a:rPr lang="en-US" sz="1624" b="1" kern="0" spc="-26" dirty="0">
                <a:solidFill>
                  <a:srgbClr val="272525"/>
                </a:solidFill>
                <a:latin typeface="adonis-web" pitchFamily="34" charset="0"/>
                <a:ea typeface="adonis-web" pitchFamily="34" charset="-122"/>
                <a:cs typeface="adonis-web" pitchFamily="34" charset="-120"/>
              </a:rPr>
              <a:t>4</a:t>
            </a:r>
            <a:endParaRPr lang="en-US" sz="1624" dirty="0"/>
          </a:p>
        </p:txBody>
      </p:sp>
      <p:sp>
        <p:nvSpPr>
          <p:cNvPr id="22" name="Text 15"/>
          <p:cNvSpPr/>
          <p:nvPr/>
        </p:nvSpPr>
        <p:spPr>
          <a:xfrm>
            <a:off x="7461528" y="5748457"/>
            <a:ext cx="2062996" cy="257889"/>
          </a:xfrm>
          <a:prstGeom prst="rect">
            <a:avLst/>
          </a:prstGeom>
          <a:noFill/>
          <a:ln/>
        </p:spPr>
        <p:txBody>
          <a:bodyPr wrap="none" rtlCol="0" anchor="t"/>
          <a:lstStyle/>
          <a:p>
            <a:pPr marL="0" indent="0" algn="l">
              <a:lnSpc>
                <a:spcPts val="2031"/>
              </a:lnSpc>
              <a:buNone/>
            </a:pPr>
            <a:r>
              <a:rPr lang="en-US" sz="1624" b="1" kern="0" spc="-26" dirty="0">
                <a:solidFill>
                  <a:srgbClr val="272525"/>
                </a:solidFill>
                <a:latin typeface="adonis-web" pitchFamily="34" charset="0"/>
                <a:ea typeface="adonis-web" pitchFamily="34" charset="-122"/>
                <a:cs typeface="adonis-web" pitchFamily="34" charset="-120"/>
              </a:rPr>
              <a:t>Specialized Tools</a:t>
            </a:r>
            <a:endParaRPr lang="en-US" sz="1624" dirty="0"/>
          </a:p>
        </p:txBody>
      </p:sp>
      <p:sp>
        <p:nvSpPr>
          <p:cNvPr id="23" name="Text 16"/>
          <p:cNvSpPr/>
          <p:nvPr/>
        </p:nvSpPr>
        <p:spPr>
          <a:xfrm>
            <a:off x="7461528" y="6105287"/>
            <a:ext cx="3377803" cy="527923"/>
          </a:xfrm>
          <a:prstGeom prst="rect">
            <a:avLst/>
          </a:prstGeom>
          <a:noFill/>
          <a:ln/>
        </p:spPr>
        <p:txBody>
          <a:bodyPr wrap="square" rtlCol="0" anchor="t"/>
          <a:lstStyle/>
          <a:p>
            <a:pPr marL="0" indent="0" algn="l">
              <a:lnSpc>
                <a:spcPts val="2079"/>
              </a:lnSpc>
              <a:buNone/>
            </a:pPr>
            <a:r>
              <a:rPr lang="en-US" sz="1300" kern="0" spc="-26" dirty="0">
                <a:solidFill>
                  <a:srgbClr val="272525"/>
                </a:solidFill>
                <a:latin typeface="Source Sans Pro" pitchFamily="34" charset="0"/>
                <a:ea typeface="Source Sans Pro" pitchFamily="34" charset="-122"/>
                <a:cs typeface="Source Sans Pro" pitchFamily="34" charset="-120"/>
              </a:rPr>
              <a:t>Use forensic hardware and software to extract and analyze data</a:t>
            </a:r>
            <a:endParaRPr lang="en-US" sz="1300" dirty="0"/>
          </a:p>
        </p:txBody>
      </p:sp>
      <p:sp>
        <p:nvSpPr>
          <p:cNvPr id="24" name="Text 17"/>
          <p:cNvSpPr/>
          <p:nvPr/>
        </p:nvSpPr>
        <p:spPr>
          <a:xfrm>
            <a:off x="3625929" y="6983849"/>
            <a:ext cx="7378422" cy="791885"/>
          </a:xfrm>
          <a:prstGeom prst="rect">
            <a:avLst/>
          </a:prstGeom>
          <a:noFill/>
          <a:ln/>
        </p:spPr>
        <p:txBody>
          <a:bodyPr wrap="square" rtlCol="0" anchor="t"/>
          <a:lstStyle/>
          <a:p>
            <a:pPr marL="0" indent="0">
              <a:lnSpc>
                <a:spcPts val="2079"/>
              </a:lnSpc>
              <a:buNone/>
            </a:pPr>
            <a:r>
              <a:rPr lang="en-US" sz="1300" kern="0" spc="-26" dirty="0">
                <a:solidFill>
                  <a:srgbClr val="272525"/>
                </a:solidFill>
                <a:latin typeface="Source Sans Pro" pitchFamily="34" charset="0"/>
                <a:ea typeface="Source Sans Pro" pitchFamily="34" charset="-122"/>
                <a:cs typeface="Source Sans Pro" pitchFamily="34" charset="-120"/>
              </a:rPr>
              <a:t>Properly acquiring and preserving mobile device evidence is crucial for successful investigations. This involves isolating the device, creating a complete forensic image, maintaining a detailed chain of custody, and utilizing specialized forensic tools and techniques to extract and analyze the data in a forensically sound manner.</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935236"/>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Logical and Physical Extraction Techniques</a:t>
            </a:r>
            <a:endParaRPr lang="en-US" sz="4374" dirty="0"/>
          </a:p>
        </p:txBody>
      </p:sp>
      <p:sp>
        <p:nvSpPr>
          <p:cNvPr id="5" name="Shape 2"/>
          <p:cNvSpPr/>
          <p:nvPr/>
        </p:nvSpPr>
        <p:spPr>
          <a:xfrm>
            <a:off x="2348389" y="2941915"/>
            <a:ext cx="499943" cy="499943"/>
          </a:xfrm>
          <a:prstGeom prst="roundRect">
            <a:avLst>
              <a:gd name="adj" fmla="val 20000"/>
            </a:avLst>
          </a:prstGeom>
          <a:solidFill>
            <a:srgbClr val="F0D4F7"/>
          </a:solidFill>
          <a:ln w="7620">
            <a:solidFill>
              <a:srgbClr val="D6BADD"/>
            </a:solidFill>
            <a:prstDash val="solid"/>
          </a:ln>
        </p:spPr>
      </p:sp>
      <p:sp>
        <p:nvSpPr>
          <p:cNvPr id="6" name="Text 3"/>
          <p:cNvSpPr/>
          <p:nvPr/>
        </p:nvSpPr>
        <p:spPr>
          <a:xfrm>
            <a:off x="2505670" y="298358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3070503" y="3018234"/>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Logical Extraction</a:t>
            </a:r>
            <a:endParaRPr lang="en-US" sz="2187" dirty="0"/>
          </a:p>
        </p:txBody>
      </p:sp>
      <p:sp>
        <p:nvSpPr>
          <p:cNvPr id="8" name="Text 5"/>
          <p:cNvSpPr/>
          <p:nvPr/>
        </p:nvSpPr>
        <p:spPr>
          <a:xfrm>
            <a:off x="3070503" y="3498652"/>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This non-invasive approach extracts data from a mobile device's logical storage, such as contacts, messages, and app data, without altering the original device.</a:t>
            </a:r>
            <a:endParaRPr lang="en-US" sz="1750" dirty="0"/>
          </a:p>
        </p:txBody>
      </p:sp>
      <p:sp>
        <p:nvSpPr>
          <p:cNvPr id="9" name="Shape 6"/>
          <p:cNvSpPr/>
          <p:nvPr/>
        </p:nvSpPr>
        <p:spPr>
          <a:xfrm>
            <a:off x="7426285" y="2941915"/>
            <a:ext cx="499943" cy="499943"/>
          </a:xfrm>
          <a:prstGeom prst="roundRect">
            <a:avLst>
              <a:gd name="adj" fmla="val 20000"/>
            </a:avLst>
          </a:prstGeom>
          <a:solidFill>
            <a:srgbClr val="F0D4F7"/>
          </a:solidFill>
          <a:ln w="7620">
            <a:solidFill>
              <a:srgbClr val="D6BADD"/>
            </a:solidFill>
            <a:prstDash val="solid"/>
          </a:ln>
        </p:spPr>
      </p:sp>
      <p:sp>
        <p:nvSpPr>
          <p:cNvPr id="10" name="Text 7"/>
          <p:cNvSpPr/>
          <p:nvPr/>
        </p:nvSpPr>
        <p:spPr>
          <a:xfrm>
            <a:off x="7583567" y="298358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8148399" y="3018234"/>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Physical Extraction</a:t>
            </a:r>
            <a:endParaRPr lang="en-US" sz="2187" dirty="0"/>
          </a:p>
        </p:txBody>
      </p:sp>
      <p:sp>
        <p:nvSpPr>
          <p:cNvPr id="12" name="Text 9"/>
          <p:cNvSpPr/>
          <p:nvPr/>
        </p:nvSpPr>
        <p:spPr>
          <a:xfrm>
            <a:off x="8148399" y="3498652"/>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 more comprehensive technique that creates a bit-for-bit copy of the entire storage, including deleted and hidden data, for thorough forensic analysis.</a:t>
            </a:r>
            <a:endParaRPr lang="en-US" sz="1750" dirty="0"/>
          </a:p>
        </p:txBody>
      </p:sp>
      <p:sp>
        <p:nvSpPr>
          <p:cNvPr id="13" name="Shape 10"/>
          <p:cNvSpPr/>
          <p:nvPr/>
        </p:nvSpPr>
        <p:spPr>
          <a:xfrm>
            <a:off x="2348389" y="5316022"/>
            <a:ext cx="499943" cy="499943"/>
          </a:xfrm>
          <a:prstGeom prst="roundRect">
            <a:avLst>
              <a:gd name="adj" fmla="val 20000"/>
            </a:avLst>
          </a:prstGeom>
          <a:solidFill>
            <a:srgbClr val="F0D4F7"/>
          </a:solidFill>
          <a:ln w="7620">
            <a:solidFill>
              <a:srgbClr val="D6BADD"/>
            </a:solidFill>
            <a:prstDash val="solid"/>
          </a:ln>
        </p:spPr>
      </p:sp>
      <p:sp>
        <p:nvSpPr>
          <p:cNvPr id="14" name="Text 11"/>
          <p:cNvSpPr/>
          <p:nvPr/>
        </p:nvSpPr>
        <p:spPr>
          <a:xfrm>
            <a:off x="2505670" y="5357693"/>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3070503" y="5392341"/>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Data Carving</a:t>
            </a:r>
            <a:endParaRPr lang="en-US" sz="2187" dirty="0"/>
          </a:p>
        </p:txBody>
      </p:sp>
      <p:sp>
        <p:nvSpPr>
          <p:cNvPr id="16" name="Text 13"/>
          <p:cNvSpPr/>
          <p:nvPr/>
        </p:nvSpPr>
        <p:spPr>
          <a:xfrm>
            <a:off x="3070503" y="5872758"/>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Specialized tools can recover remnants of deleted files and artifacts, providing valuable evidence even from devices that have been wiped or damaged.</a:t>
            </a:r>
            <a:endParaRPr lang="en-US" sz="1750" dirty="0"/>
          </a:p>
        </p:txBody>
      </p:sp>
      <p:sp>
        <p:nvSpPr>
          <p:cNvPr id="17" name="Shape 14"/>
          <p:cNvSpPr/>
          <p:nvPr/>
        </p:nvSpPr>
        <p:spPr>
          <a:xfrm>
            <a:off x="7426285" y="5316022"/>
            <a:ext cx="499943" cy="499943"/>
          </a:xfrm>
          <a:prstGeom prst="roundRect">
            <a:avLst>
              <a:gd name="adj" fmla="val 20000"/>
            </a:avLst>
          </a:prstGeom>
          <a:solidFill>
            <a:srgbClr val="F0D4F7"/>
          </a:solidFill>
          <a:ln w="7620">
            <a:solidFill>
              <a:srgbClr val="D6BADD"/>
            </a:solidFill>
            <a:prstDash val="solid"/>
          </a:ln>
        </p:spPr>
      </p:sp>
      <p:sp>
        <p:nvSpPr>
          <p:cNvPr id="18" name="Text 15"/>
          <p:cNvSpPr/>
          <p:nvPr/>
        </p:nvSpPr>
        <p:spPr>
          <a:xfrm>
            <a:off x="7583567" y="5357693"/>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4</a:t>
            </a:r>
            <a:endParaRPr lang="en-US" sz="2624" dirty="0"/>
          </a:p>
        </p:txBody>
      </p:sp>
      <p:sp>
        <p:nvSpPr>
          <p:cNvPr id="19" name="Text 16"/>
          <p:cNvSpPr/>
          <p:nvPr/>
        </p:nvSpPr>
        <p:spPr>
          <a:xfrm>
            <a:off x="8148399" y="5392341"/>
            <a:ext cx="349758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Hardware-Assisted Extraction</a:t>
            </a:r>
            <a:endParaRPr lang="en-US" sz="2187" dirty="0"/>
          </a:p>
        </p:txBody>
      </p:sp>
      <p:sp>
        <p:nvSpPr>
          <p:cNvPr id="20" name="Text 17"/>
          <p:cNvSpPr/>
          <p:nvPr/>
        </p:nvSpPr>
        <p:spPr>
          <a:xfrm>
            <a:off x="8148399" y="5872758"/>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Advanced forensic tools can bypass security locks and extract data directly from the device's memory chips, crucial for locked or encrypted devices.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925473"/>
            <a:ext cx="7662148"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Data Analysis and Interpretation</a:t>
            </a:r>
            <a:endParaRPr lang="en-US" sz="4374" dirty="0"/>
          </a:p>
        </p:txBody>
      </p:sp>
      <p:sp>
        <p:nvSpPr>
          <p:cNvPr id="6" name="Shape 2"/>
          <p:cNvSpPr/>
          <p:nvPr/>
        </p:nvSpPr>
        <p:spPr>
          <a:xfrm>
            <a:off x="1144310" y="1953101"/>
            <a:ext cx="44410" cy="5351026"/>
          </a:xfrm>
          <a:prstGeom prst="roundRect">
            <a:avLst>
              <a:gd name="adj" fmla="val 225151"/>
            </a:avLst>
          </a:prstGeom>
          <a:solidFill>
            <a:srgbClr val="D6BADD"/>
          </a:solidFill>
          <a:ln/>
        </p:spPr>
      </p:sp>
      <p:sp>
        <p:nvSpPr>
          <p:cNvPr id="7" name="Shape 3"/>
          <p:cNvSpPr/>
          <p:nvPr/>
        </p:nvSpPr>
        <p:spPr>
          <a:xfrm>
            <a:off x="1416427" y="2354401"/>
            <a:ext cx="777597" cy="44410"/>
          </a:xfrm>
          <a:prstGeom prst="roundRect">
            <a:avLst>
              <a:gd name="adj" fmla="val 225151"/>
            </a:avLst>
          </a:prstGeom>
          <a:solidFill>
            <a:srgbClr val="D6BADD"/>
          </a:solidFill>
          <a:ln/>
        </p:spPr>
      </p:sp>
      <p:sp>
        <p:nvSpPr>
          <p:cNvPr id="8" name="Shape 4"/>
          <p:cNvSpPr/>
          <p:nvPr/>
        </p:nvSpPr>
        <p:spPr>
          <a:xfrm>
            <a:off x="916484" y="2126694"/>
            <a:ext cx="499943" cy="499943"/>
          </a:xfrm>
          <a:prstGeom prst="roundRect">
            <a:avLst>
              <a:gd name="adj" fmla="val 20000"/>
            </a:avLst>
          </a:prstGeom>
          <a:solidFill>
            <a:srgbClr val="F0D4F7"/>
          </a:solidFill>
          <a:ln w="7620">
            <a:solidFill>
              <a:srgbClr val="D6BADD"/>
            </a:solidFill>
            <a:prstDash val="solid"/>
          </a:ln>
        </p:spPr>
      </p:sp>
      <p:sp>
        <p:nvSpPr>
          <p:cNvPr id="9" name="Text 5"/>
          <p:cNvSpPr/>
          <p:nvPr/>
        </p:nvSpPr>
        <p:spPr>
          <a:xfrm>
            <a:off x="1073765" y="2168366"/>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10" name="Text 6"/>
          <p:cNvSpPr/>
          <p:nvPr/>
        </p:nvSpPr>
        <p:spPr>
          <a:xfrm>
            <a:off x="2388513" y="2175272"/>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Data Extraction</a:t>
            </a:r>
            <a:endParaRPr lang="en-US" sz="2187" dirty="0"/>
          </a:p>
        </p:txBody>
      </p:sp>
      <p:sp>
        <p:nvSpPr>
          <p:cNvPr id="11" name="Text 7"/>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Utilize forensic tools to extract data from mobile devices, including contacts, messages, call logs, browsing history, and app activity.</a:t>
            </a:r>
            <a:endParaRPr lang="en-US" sz="1750" dirty="0"/>
          </a:p>
        </p:txBody>
      </p:sp>
      <p:sp>
        <p:nvSpPr>
          <p:cNvPr id="12" name="Shape 8"/>
          <p:cNvSpPr/>
          <p:nvPr/>
        </p:nvSpPr>
        <p:spPr>
          <a:xfrm>
            <a:off x="1416427" y="4212134"/>
            <a:ext cx="777597" cy="44410"/>
          </a:xfrm>
          <a:prstGeom prst="roundRect">
            <a:avLst>
              <a:gd name="adj" fmla="val 225151"/>
            </a:avLst>
          </a:prstGeom>
          <a:solidFill>
            <a:srgbClr val="D6BADD"/>
          </a:solidFill>
          <a:ln/>
        </p:spPr>
      </p:sp>
      <p:sp>
        <p:nvSpPr>
          <p:cNvPr id="13" name="Shape 9"/>
          <p:cNvSpPr/>
          <p:nvPr/>
        </p:nvSpPr>
        <p:spPr>
          <a:xfrm>
            <a:off x="916484" y="3984427"/>
            <a:ext cx="499943" cy="499943"/>
          </a:xfrm>
          <a:prstGeom prst="roundRect">
            <a:avLst>
              <a:gd name="adj" fmla="val 20000"/>
            </a:avLst>
          </a:prstGeom>
          <a:solidFill>
            <a:srgbClr val="F0D4F7"/>
          </a:solidFill>
          <a:ln w="7620">
            <a:solidFill>
              <a:srgbClr val="D6BADD"/>
            </a:solidFill>
            <a:prstDash val="solid"/>
          </a:ln>
        </p:spPr>
      </p:sp>
      <p:sp>
        <p:nvSpPr>
          <p:cNvPr id="14" name="Text 10"/>
          <p:cNvSpPr/>
          <p:nvPr/>
        </p:nvSpPr>
        <p:spPr>
          <a:xfrm>
            <a:off x="1073765" y="4026098"/>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5" name="Text 11"/>
          <p:cNvSpPr/>
          <p:nvPr/>
        </p:nvSpPr>
        <p:spPr>
          <a:xfrm>
            <a:off x="2388513" y="4033004"/>
            <a:ext cx="3408998"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Correlation and Link Analysis</a:t>
            </a:r>
            <a:endParaRPr lang="en-US" sz="2187" dirty="0"/>
          </a:p>
        </p:txBody>
      </p:sp>
      <p:sp>
        <p:nvSpPr>
          <p:cNvPr id="16" name="Text 12"/>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Identify connections between data points to uncover relationships, timelines, and patterns that can provide key insights for investigations.</a:t>
            </a:r>
            <a:endParaRPr lang="en-US" sz="1750" dirty="0"/>
          </a:p>
        </p:txBody>
      </p:sp>
      <p:sp>
        <p:nvSpPr>
          <p:cNvPr id="17" name="Shape 13"/>
          <p:cNvSpPr/>
          <p:nvPr/>
        </p:nvSpPr>
        <p:spPr>
          <a:xfrm>
            <a:off x="1416427" y="6069866"/>
            <a:ext cx="777597" cy="44410"/>
          </a:xfrm>
          <a:prstGeom prst="roundRect">
            <a:avLst>
              <a:gd name="adj" fmla="val 225151"/>
            </a:avLst>
          </a:prstGeom>
          <a:solidFill>
            <a:srgbClr val="D6BADD"/>
          </a:solidFill>
          <a:ln/>
        </p:spPr>
      </p:sp>
      <p:sp>
        <p:nvSpPr>
          <p:cNvPr id="18" name="Shape 14"/>
          <p:cNvSpPr/>
          <p:nvPr/>
        </p:nvSpPr>
        <p:spPr>
          <a:xfrm>
            <a:off x="916484" y="5842159"/>
            <a:ext cx="499943" cy="499943"/>
          </a:xfrm>
          <a:prstGeom prst="roundRect">
            <a:avLst>
              <a:gd name="adj" fmla="val 20000"/>
            </a:avLst>
          </a:prstGeom>
          <a:solidFill>
            <a:srgbClr val="F0D4F7"/>
          </a:solidFill>
          <a:ln w="7620">
            <a:solidFill>
              <a:srgbClr val="D6BADD"/>
            </a:solidFill>
            <a:prstDash val="solid"/>
          </a:ln>
        </p:spPr>
      </p:sp>
      <p:sp>
        <p:nvSpPr>
          <p:cNvPr id="19" name="Text 15"/>
          <p:cNvSpPr/>
          <p:nvPr/>
        </p:nvSpPr>
        <p:spPr>
          <a:xfrm>
            <a:off x="1073765" y="5883831"/>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20" name="Text 16"/>
          <p:cNvSpPr/>
          <p:nvPr/>
        </p:nvSpPr>
        <p:spPr>
          <a:xfrm>
            <a:off x="2388513" y="5890736"/>
            <a:ext cx="3043357"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Contextual Understanding</a:t>
            </a:r>
            <a:endParaRPr lang="en-US" sz="2187" dirty="0"/>
          </a:p>
        </p:txBody>
      </p:sp>
      <p:sp>
        <p:nvSpPr>
          <p:cNvPr id="21" name="Text 17"/>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Interpret the extracted data within the appropriate legal, technical, and investigative context to draw meaningful conclusions about the case.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328261"/>
            <a:ext cx="7316629"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Challenges in Mobile Forensics</a:t>
            </a:r>
            <a:endParaRPr lang="en-US" sz="4374" dirty="0"/>
          </a:p>
        </p:txBody>
      </p:sp>
      <p:sp>
        <p:nvSpPr>
          <p:cNvPr id="5" name="Text 2"/>
          <p:cNvSpPr/>
          <p:nvPr/>
        </p:nvSpPr>
        <p:spPr>
          <a:xfrm>
            <a:off x="2348389" y="2578060"/>
            <a:ext cx="2076807"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Device Diversity</a:t>
            </a:r>
            <a:endParaRPr lang="en-US" sz="2187" dirty="0"/>
          </a:p>
        </p:txBody>
      </p:sp>
      <p:sp>
        <p:nvSpPr>
          <p:cNvPr id="6" name="Text 3"/>
          <p:cNvSpPr/>
          <p:nvPr/>
        </p:nvSpPr>
        <p:spPr>
          <a:xfrm>
            <a:off x="2348389" y="3147417"/>
            <a:ext cx="2076807"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ever-evolving landscape of mobile devices, from smartphones to tablets, each with unique hardware and software configurations, poses a significant challenge in mobile forensics.</a:t>
            </a:r>
            <a:endParaRPr lang="en-US" sz="1750" dirty="0"/>
          </a:p>
        </p:txBody>
      </p:sp>
      <p:sp>
        <p:nvSpPr>
          <p:cNvPr id="7" name="Text 4"/>
          <p:cNvSpPr/>
          <p:nvPr/>
        </p:nvSpPr>
        <p:spPr>
          <a:xfrm>
            <a:off x="4974788" y="2578060"/>
            <a:ext cx="2076807"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Data Encryption</a:t>
            </a:r>
            <a:endParaRPr lang="en-US" sz="2187" dirty="0"/>
          </a:p>
        </p:txBody>
      </p:sp>
      <p:sp>
        <p:nvSpPr>
          <p:cNvPr id="8" name="Text 5"/>
          <p:cNvSpPr/>
          <p:nvPr/>
        </p:nvSpPr>
        <p:spPr>
          <a:xfrm>
            <a:off x="4974788" y="3147417"/>
            <a:ext cx="2076807"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Strong encryption methods employed by mobile operating systems can hinder the extraction and analysis of data, requiring specialized techniques and tools to overcome these barriers.</a:t>
            </a:r>
            <a:endParaRPr lang="en-US" sz="1750" dirty="0"/>
          </a:p>
        </p:txBody>
      </p:sp>
      <p:sp>
        <p:nvSpPr>
          <p:cNvPr id="9" name="Text 6"/>
          <p:cNvSpPr/>
          <p:nvPr/>
        </p:nvSpPr>
        <p:spPr>
          <a:xfrm>
            <a:off x="7601188" y="2578060"/>
            <a:ext cx="2076807"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Volatile Data</a:t>
            </a:r>
            <a:endParaRPr lang="en-US" sz="2187" dirty="0"/>
          </a:p>
        </p:txBody>
      </p:sp>
      <p:sp>
        <p:nvSpPr>
          <p:cNvPr id="10" name="Text 7"/>
          <p:cNvSpPr/>
          <p:nvPr/>
        </p:nvSpPr>
        <p:spPr>
          <a:xfrm>
            <a:off x="7601188" y="3147417"/>
            <a:ext cx="2076807"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Mobile devices often contain valuable volatile data, such as RAM contents and running processes, which can be lost if not properly preserved during the investigation process.</a:t>
            </a:r>
            <a:endParaRPr lang="en-US" sz="1750" dirty="0"/>
          </a:p>
        </p:txBody>
      </p:sp>
      <p:sp>
        <p:nvSpPr>
          <p:cNvPr id="11" name="Text 8"/>
          <p:cNvSpPr/>
          <p:nvPr/>
        </p:nvSpPr>
        <p:spPr>
          <a:xfrm>
            <a:off x="10227588" y="2578060"/>
            <a:ext cx="2076807"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Limited Storage</a:t>
            </a:r>
            <a:endParaRPr lang="en-US" sz="2187" dirty="0"/>
          </a:p>
        </p:txBody>
      </p:sp>
      <p:sp>
        <p:nvSpPr>
          <p:cNvPr id="12" name="Text 9"/>
          <p:cNvSpPr/>
          <p:nvPr/>
        </p:nvSpPr>
        <p:spPr>
          <a:xfrm>
            <a:off x="10227588" y="3147417"/>
            <a:ext cx="2076807"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limited storage capacity of mobile devices can make it challenging to acquire and preserve large volumes of data, requiring careful planning and efficient extraction methods.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168718"/>
            <a:ext cx="8975169"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Mobile Forensic Tools and Techniques</a:t>
            </a:r>
            <a:endParaRPr lang="en-US" sz="4374" dirty="0"/>
          </a:p>
        </p:txBody>
      </p:sp>
      <p:sp>
        <p:nvSpPr>
          <p:cNvPr id="5" name="Text 2"/>
          <p:cNvSpPr/>
          <p:nvPr/>
        </p:nvSpPr>
        <p:spPr>
          <a:xfrm>
            <a:off x="2348389" y="2396252"/>
            <a:ext cx="4695706"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Mobile forensic professionals utilize a variety of specialized tools and techniques to acquire, analyze, and extract data from mobile devices. These include hardware and software solutions designed to overcome challenges posed by device encryption, data fragmentation, and proprietary file formats.</a:t>
            </a:r>
            <a:endParaRPr lang="en-US" sz="1750" dirty="0"/>
          </a:p>
        </p:txBody>
      </p:sp>
      <p:sp>
        <p:nvSpPr>
          <p:cNvPr id="6" name="Text 3"/>
          <p:cNvSpPr/>
          <p:nvPr/>
        </p:nvSpPr>
        <p:spPr>
          <a:xfrm>
            <a:off x="2348389" y="4728567"/>
            <a:ext cx="4695706"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Techniques like chip-off, JTAG, and micro-USB connections enable physical data extraction, while logical acquisition methods leverage device protocols and data backup mechanisms. Powerful software tools automate the retrieval, decryption, and interpretation of critical evidence.</a:t>
            </a:r>
            <a:endParaRPr lang="en-US" sz="1750" dirty="0"/>
          </a:p>
        </p:txBody>
      </p:sp>
      <p:pic>
        <p:nvPicPr>
          <p:cNvPr id="7" name="Image 1" descr="preencoded.png"/>
          <p:cNvPicPr>
            <a:picLocks noChangeAspect="1"/>
          </p:cNvPicPr>
          <p:nvPr/>
        </p:nvPicPr>
        <p:blipFill>
          <a:blip r:embed="rId4"/>
          <a:stretch>
            <a:fillRect/>
          </a:stretch>
        </p:blipFill>
        <p:spPr>
          <a:xfrm>
            <a:off x="7593687" y="2446258"/>
            <a:ext cx="4695706" cy="26412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831538"/>
            <a:ext cx="9260086"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Reporting and Presentation of Findings</a:t>
            </a:r>
            <a:endParaRPr lang="en-US" sz="4374" dirty="0"/>
          </a:p>
        </p:txBody>
      </p:sp>
      <p:sp>
        <p:nvSpPr>
          <p:cNvPr id="5" name="Shape 2"/>
          <p:cNvSpPr/>
          <p:nvPr/>
        </p:nvSpPr>
        <p:spPr>
          <a:xfrm>
            <a:off x="2348389" y="2970252"/>
            <a:ext cx="3163014" cy="3427809"/>
          </a:xfrm>
          <a:prstGeom prst="roundRect">
            <a:avLst>
              <a:gd name="adj" fmla="val 3161"/>
            </a:avLst>
          </a:prstGeom>
          <a:solidFill>
            <a:srgbClr val="F0D4F7"/>
          </a:solidFill>
          <a:ln w="7620">
            <a:solidFill>
              <a:srgbClr val="D6BADD"/>
            </a:solidFill>
            <a:prstDash val="solid"/>
          </a:ln>
        </p:spPr>
      </p:sp>
      <p:sp>
        <p:nvSpPr>
          <p:cNvPr id="6" name="Text 3"/>
          <p:cNvSpPr/>
          <p:nvPr/>
        </p:nvSpPr>
        <p:spPr>
          <a:xfrm>
            <a:off x="2578179" y="3200043"/>
            <a:ext cx="2703433"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Clear and Organized</a:t>
            </a:r>
            <a:endParaRPr lang="en-US" sz="2187" dirty="0"/>
          </a:p>
        </p:txBody>
      </p:sp>
      <p:sp>
        <p:nvSpPr>
          <p:cNvPr id="7" name="Text 4"/>
          <p:cNvSpPr/>
          <p:nvPr/>
        </p:nvSpPr>
        <p:spPr>
          <a:xfrm>
            <a:off x="2578179" y="3680460"/>
            <a:ext cx="2703433"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forensic report should be structured logically, with sections for methodology, findings, and conclusions. Visuals like timelines and data visualizations can enhance clarity.</a:t>
            </a:r>
            <a:endParaRPr lang="en-US" sz="1750" dirty="0"/>
          </a:p>
        </p:txBody>
      </p:sp>
      <p:sp>
        <p:nvSpPr>
          <p:cNvPr id="8" name="Shape 5"/>
          <p:cNvSpPr/>
          <p:nvPr/>
        </p:nvSpPr>
        <p:spPr>
          <a:xfrm>
            <a:off x="5733574" y="2970252"/>
            <a:ext cx="3163014" cy="3427809"/>
          </a:xfrm>
          <a:prstGeom prst="roundRect">
            <a:avLst>
              <a:gd name="adj" fmla="val 3161"/>
            </a:avLst>
          </a:prstGeom>
          <a:solidFill>
            <a:srgbClr val="F0D4F7"/>
          </a:solidFill>
          <a:ln w="7620">
            <a:solidFill>
              <a:srgbClr val="D6BADD"/>
            </a:solidFill>
            <a:prstDash val="solid"/>
          </a:ln>
        </p:spPr>
      </p:sp>
      <p:sp>
        <p:nvSpPr>
          <p:cNvPr id="9" name="Text 6"/>
          <p:cNvSpPr/>
          <p:nvPr/>
        </p:nvSpPr>
        <p:spPr>
          <a:xfrm>
            <a:off x="5963364" y="3200043"/>
            <a:ext cx="2703433"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Attention to Detail</a:t>
            </a:r>
            <a:endParaRPr lang="en-US" sz="2187" dirty="0"/>
          </a:p>
        </p:txBody>
      </p:sp>
      <p:sp>
        <p:nvSpPr>
          <p:cNvPr id="10" name="Text 7"/>
          <p:cNvSpPr/>
          <p:nvPr/>
        </p:nvSpPr>
        <p:spPr>
          <a:xfrm>
            <a:off x="5963364" y="3680460"/>
            <a:ext cx="2703433"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Ensure the report is thorough, documenting each step of the forensic process and providing comprehensive analysis of the evidence uncovered.</a:t>
            </a:r>
            <a:endParaRPr lang="en-US" sz="1750" dirty="0"/>
          </a:p>
        </p:txBody>
      </p:sp>
      <p:sp>
        <p:nvSpPr>
          <p:cNvPr id="11" name="Shape 8"/>
          <p:cNvSpPr/>
          <p:nvPr/>
        </p:nvSpPr>
        <p:spPr>
          <a:xfrm>
            <a:off x="9118759" y="2970252"/>
            <a:ext cx="3163014" cy="3427809"/>
          </a:xfrm>
          <a:prstGeom prst="roundRect">
            <a:avLst>
              <a:gd name="adj" fmla="val 3161"/>
            </a:avLst>
          </a:prstGeom>
          <a:solidFill>
            <a:srgbClr val="F0D4F7"/>
          </a:solidFill>
          <a:ln w="7620">
            <a:solidFill>
              <a:srgbClr val="D6BADD"/>
            </a:solidFill>
            <a:prstDash val="solid"/>
          </a:ln>
        </p:spPr>
      </p:sp>
      <p:sp>
        <p:nvSpPr>
          <p:cNvPr id="12" name="Text 9"/>
          <p:cNvSpPr/>
          <p:nvPr/>
        </p:nvSpPr>
        <p:spPr>
          <a:xfrm>
            <a:off x="9348549" y="3200043"/>
            <a:ext cx="2703433" cy="694373"/>
          </a:xfrm>
          <a:prstGeom prst="rect">
            <a:avLst/>
          </a:prstGeom>
          <a:noFill/>
          <a:ln/>
        </p:spPr>
        <p:txBody>
          <a:bodyPr wrap="squar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Professional Presentation</a:t>
            </a:r>
            <a:endParaRPr lang="en-US" sz="2187" dirty="0"/>
          </a:p>
        </p:txBody>
      </p:sp>
      <p:sp>
        <p:nvSpPr>
          <p:cNvPr id="13" name="Text 10"/>
          <p:cNvSpPr/>
          <p:nvPr/>
        </p:nvSpPr>
        <p:spPr>
          <a:xfrm>
            <a:off x="9348549" y="4027646"/>
            <a:ext cx="2703433"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final report should be polished and presented in a way that is suitable for legal proceedings or further investigation. Consider the audience and their needs.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955</Words>
  <Application>Microsoft Office PowerPoint</Application>
  <PresentationFormat>Custom</PresentationFormat>
  <Paragraphs>93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2024-05-27T09:39:55Z</dcterms:created>
  <dcterms:modified xsi:type="dcterms:W3CDTF">2024-05-27T10:30:42Z</dcterms:modified>
</cp:coreProperties>
</file>