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160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8" y="827241"/>
            <a:ext cx="7477601" cy="1916430"/>
          </a:xfrm>
          <a:prstGeom prst="rect">
            <a:avLst/>
          </a:prstGeom>
          <a:noFill/>
          <a:ln/>
        </p:spPr>
        <p:txBody>
          <a:bodyPr wrap="square" rtlCol="0" anchor="t"/>
          <a:lstStyle/>
          <a:p>
            <a:pPr>
              <a:lnSpc>
                <a:spcPts val="5468"/>
              </a:lnSpc>
            </a:pPr>
            <a:r>
              <a:rPr lang="en-US" sz="6600" b="1" kern="0" spc="-131" dirty="0">
                <a:solidFill>
                  <a:srgbClr val="000000"/>
                </a:solidFill>
                <a:latin typeface="Inter" pitchFamily="34" charset="0"/>
                <a:ea typeface="Inter" pitchFamily="34" charset="-122"/>
                <a:cs typeface="Inter" pitchFamily="34" charset="-120"/>
              </a:rPr>
              <a:t>Ethical Considerations in Digital Investigations</a:t>
            </a:r>
            <a:endParaRPr lang="en-US" sz="6600" dirty="0"/>
          </a:p>
        </p:txBody>
      </p:sp>
      <p:sp>
        <p:nvSpPr>
          <p:cNvPr id="6" name="Text 3"/>
          <p:cNvSpPr/>
          <p:nvPr/>
        </p:nvSpPr>
        <p:spPr>
          <a:xfrm>
            <a:off x="833199" y="4203978"/>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Computer forensics is the practice of investigating digital devices and data to uncover evidence for legal or security purposes. It involves collecting, preserving, and analyzing digital information to solve crimes, resolve disputes, or enhance organizational security.</a:t>
            </a:r>
            <a:endParaRPr lang="en-US" sz="1750" dirty="0"/>
          </a:p>
        </p:txBody>
      </p:sp>
      <p:sp>
        <p:nvSpPr>
          <p:cNvPr id="7" name="Shape 4"/>
          <p:cNvSpPr/>
          <p:nvPr/>
        </p:nvSpPr>
        <p:spPr>
          <a:xfrm>
            <a:off x="833199" y="5875496"/>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40819" y="5883116"/>
            <a:ext cx="340162" cy="340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279094"/>
            <a:ext cx="7477601" cy="1916430"/>
          </a:xfrm>
          <a:prstGeom prst="rect">
            <a:avLst/>
          </a:prstGeom>
          <a:noFill/>
          <a:ln/>
        </p:spPr>
        <p:txBody>
          <a:bodyPr wrap="square" rtlCol="0" anchor="t"/>
          <a:lstStyle/>
          <a:p>
            <a:pPr marL="0" indent="0">
              <a:lnSpc>
                <a:spcPts val="7545"/>
              </a:lnSpc>
              <a:buNone/>
            </a:pPr>
            <a:r>
              <a:rPr lang="en-US" sz="6036" b="1" kern="0" spc="-181" dirty="0">
                <a:solidFill>
                  <a:srgbClr val="000000"/>
                </a:solidFill>
                <a:latin typeface="Inter" pitchFamily="34" charset="0"/>
                <a:ea typeface="Inter" pitchFamily="34" charset="-122"/>
                <a:cs typeface="Inter" pitchFamily="34" charset="-120"/>
              </a:rPr>
              <a:t>Conclusion and Recommendations</a:t>
            </a:r>
            <a:endParaRPr lang="en-US" sz="6036" dirty="0"/>
          </a:p>
        </p:txBody>
      </p:sp>
      <p:sp>
        <p:nvSpPr>
          <p:cNvPr id="6" name="Text 3"/>
          <p:cNvSpPr/>
          <p:nvPr/>
        </p:nvSpPr>
        <p:spPr>
          <a:xfrm>
            <a:off x="833199" y="4528780"/>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 conclusion, the ethical challenges in computer forensics require a thoughtful and principled approach. Maintaining privacy, securing evidence, and upholding professional standards are critical to ensuring justice is served while respecting fundamental rights.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807482"/>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Ethical Considerations in Digital Investigations</a:t>
            </a:r>
            <a:endParaRPr lang="en-US" sz="4374" dirty="0"/>
          </a:p>
        </p:txBody>
      </p:sp>
      <p:sp>
        <p:nvSpPr>
          <p:cNvPr id="5" name="Text 3"/>
          <p:cNvSpPr/>
          <p:nvPr/>
        </p:nvSpPr>
        <p:spPr>
          <a:xfrm>
            <a:off x="2037993" y="2751653"/>
            <a:ext cx="2232065" cy="694373"/>
          </a:xfrm>
          <a:prstGeom prst="rect">
            <a:avLst/>
          </a:prstGeom>
          <a:noFill/>
          <a:ln/>
        </p:spPr>
        <p:txBody>
          <a:bodyPr wrap="squar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Privacy and Consent</a:t>
            </a:r>
            <a:endParaRPr lang="en-US" sz="2187" dirty="0"/>
          </a:p>
        </p:txBody>
      </p:sp>
      <p:sp>
        <p:nvSpPr>
          <p:cNvPr id="6" name="Text 4"/>
          <p:cNvSpPr/>
          <p:nvPr/>
        </p:nvSpPr>
        <p:spPr>
          <a:xfrm>
            <a:off x="2037993" y="3668197"/>
            <a:ext cx="2232065"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Digital investigations must respect the privacy rights of individuals. Obtaining informed consent from data owners is crucial to ensure ethical data collection and analysis.</a:t>
            </a:r>
            <a:endParaRPr lang="en-US" sz="1750" dirty="0"/>
          </a:p>
        </p:txBody>
      </p:sp>
      <p:sp>
        <p:nvSpPr>
          <p:cNvPr id="7" name="Text 5"/>
          <p:cNvSpPr/>
          <p:nvPr/>
        </p:nvSpPr>
        <p:spPr>
          <a:xfrm>
            <a:off x="4819650" y="2751653"/>
            <a:ext cx="2232065" cy="694373"/>
          </a:xfrm>
          <a:prstGeom prst="rect">
            <a:avLst/>
          </a:prstGeom>
          <a:noFill/>
          <a:ln/>
        </p:spPr>
        <p:txBody>
          <a:bodyPr wrap="squar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Confidentiality of Data</a:t>
            </a:r>
            <a:endParaRPr lang="en-US" sz="2187" dirty="0"/>
          </a:p>
        </p:txBody>
      </p:sp>
      <p:sp>
        <p:nvSpPr>
          <p:cNvPr id="8" name="Text 6"/>
          <p:cNvSpPr/>
          <p:nvPr/>
        </p:nvSpPr>
        <p:spPr>
          <a:xfrm>
            <a:off x="4819650" y="3668197"/>
            <a:ext cx="2232065" cy="3198614"/>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Sensitive personal or organizational data uncovered during an investigation must be handled with the utmost confidentiality. Unauthorized disclosure can lead to significant harm.</a:t>
            </a:r>
            <a:endParaRPr lang="en-US" sz="1750" dirty="0"/>
          </a:p>
        </p:txBody>
      </p:sp>
      <p:sp>
        <p:nvSpPr>
          <p:cNvPr id="9" name="Text 7"/>
          <p:cNvSpPr/>
          <p:nvPr/>
        </p:nvSpPr>
        <p:spPr>
          <a:xfrm>
            <a:off x="7601307" y="2751653"/>
            <a:ext cx="2232065" cy="694373"/>
          </a:xfrm>
          <a:prstGeom prst="rect">
            <a:avLst/>
          </a:prstGeom>
          <a:noFill/>
          <a:ln/>
        </p:spPr>
        <p:txBody>
          <a:bodyPr wrap="squar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Transparency and Objectivity</a:t>
            </a:r>
            <a:endParaRPr lang="en-US" sz="2187" dirty="0"/>
          </a:p>
        </p:txBody>
      </p:sp>
      <p:sp>
        <p:nvSpPr>
          <p:cNvPr id="10" name="Text 8"/>
          <p:cNvSpPr/>
          <p:nvPr/>
        </p:nvSpPr>
        <p:spPr>
          <a:xfrm>
            <a:off x="7601307" y="3668197"/>
            <a:ext cx="2232065"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Investigators must maintain transparency about their methods and remain objective in their findings. Biases or conflicts of interest can compromise the integrity of the investigation.</a:t>
            </a:r>
            <a:endParaRPr lang="en-US" sz="1750" dirty="0"/>
          </a:p>
        </p:txBody>
      </p:sp>
      <p:sp>
        <p:nvSpPr>
          <p:cNvPr id="11" name="Text 9"/>
          <p:cNvSpPr/>
          <p:nvPr/>
        </p:nvSpPr>
        <p:spPr>
          <a:xfrm>
            <a:off x="10382964" y="2751653"/>
            <a:ext cx="2232065" cy="347186"/>
          </a:xfrm>
          <a:prstGeom prst="rect">
            <a:avLst/>
          </a:prstGeom>
          <a:noFill/>
          <a:ln/>
        </p:spPr>
        <p:txBody>
          <a:bodyPr wrap="none" rtlCol="0" anchor="t"/>
          <a:lstStyle/>
          <a:p>
            <a:pPr marL="0" indent="0">
              <a:lnSpc>
                <a:spcPts val="2734"/>
              </a:lnSpc>
              <a:buNone/>
            </a:pPr>
            <a:r>
              <a:rPr lang="en-US" sz="2187" b="1" kern="0" spc="-66" dirty="0">
                <a:solidFill>
                  <a:srgbClr val="000000"/>
                </a:solidFill>
                <a:latin typeface="Inter" pitchFamily="34" charset="0"/>
                <a:ea typeface="Inter" pitchFamily="34" charset="-122"/>
                <a:cs typeface="Inter" pitchFamily="34" charset="-120"/>
              </a:rPr>
              <a:t>Minimizing Harm</a:t>
            </a:r>
            <a:endParaRPr lang="en-US" sz="2187" dirty="0"/>
          </a:p>
        </p:txBody>
      </p:sp>
      <p:sp>
        <p:nvSpPr>
          <p:cNvPr id="12" name="Text 10"/>
          <p:cNvSpPr/>
          <p:nvPr/>
        </p:nvSpPr>
        <p:spPr>
          <a:xfrm>
            <a:off x="10382964" y="3321010"/>
            <a:ext cx="2232065" cy="355401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investigation process should be designed to minimize any potential harm to individuals, organizations, or broader societal interests. Ethical considerations must guide every step.</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678299"/>
            <a:ext cx="701837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Preserving Digital Evidence</a:t>
            </a:r>
            <a:endParaRPr lang="en-US" sz="4374" dirty="0"/>
          </a:p>
        </p:txBody>
      </p:sp>
      <p:sp>
        <p:nvSpPr>
          <p:cNvPr id="5" name="Shape 3"/>
          <p:cNvSpPr/>
          <p:nvPr/>
        </p:nvSpPr>
        <p:spPr>
          <a:xfrm>
            <a:off x="2037993" y="1817013"/>
            <a:ext cx="1759029" cy="1280160"/>
          </a:xfrm>
          <a:prstGeom prst="roundRect">
            <a:avLst>
              <a:gd name="adj" fmla="val 7811"/>
            </a:avLst>
          </a:prstGeom>
          <a:solidFill>
            <a:srgbClr val="DADBF1"/>
          </a:solidFill>
          <a:ln w="7620">
            <a:solidFill>
              <a:srgbClr val="C0C1D7"/>
            </a:solidFill>
            <a:prstDash val="solid"/>
          </a:ln>
        </p:spPr>
      </p:sp>
      <p:sp>
        <p:nvSpPr>
          <p:cNvPr id="6" name="Text 4"/>
          <p:cNvSpPr/>
          <p:nvPr/>
        </p:nvSpPr>
        <p:spPr>
          <a:xfrm>
            <a:off x="2267783" y="2207062"/>
            <a:ext cx="127635" cy="499943"/>
          </a:xfrm>
          <a:prstGeom prst="rect">
            <a:avLst/>
          </a:prstGeom>
          <a:noFill/>
          <a:ln/>
        </p:spPr>
        <p:txBody>
          <a:bodyPr wrap="none" rtlCol="0" anchor="t"/>
          <a:lstStyle/>
          <a:p>
            <a:pPr marL="0" indent="0" algn="ctr">
              <a:lnSpc>
                <a:spcPts val="3937"/>
              </a:lnSpc>
              <a:buNone/>
            </a:pPr>
            <a:r>
              <a:rPr lang="en-US" sz="2187" b="1" kern="0" spc="-66" dirty="0">
                <a:solidFill>
                  <a:srgbClr val="272525"/>
                </a:solidFill>
                <a:latin typeface="Inter" pitchFamily="34" charset="0"/>
                <a:ea typeface="Inter" pitchFamily="34" charset="-122"/>
                <a:cs typeface="Inter" pitchFamily="34" charset="-120"/>
              </a:rPr>
              <a:t>1</a:t>
            </a:r>
            <a:endParaRPr lang="en-US" sz="2187" dirty="0"/>
          </a:p>
        </p:txBody>
      </p:sp>
      <p:sp>
        <p:nvSpPr>
          <p:cNvPr id="7" name="Text 5"/>
          <p:cNvSpPr/>
          <p:nvPr/>
        </p:nvSpPr>
        <p:spPr>
          <a:xfrm>
            <a:off x="4019193" y="2039183"/>
            <a:ext cx="2919055"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Secure Data Collection</a:t>
            </a:r>
            <a:endParaRPr lang="en-US" sz="2187" dirty="0"/>
          </a:p>
        </p:txBody>
      </p:sp>
      <p:sp>
        <p:nvSpPr>
          <p:cNvPr id="8" name="Text 6"/>
          <p:cNvSpPr/>
          <p:nvPr/>
        </p:nvSpPr>
        <p:spPr>
          <a:xfrm>
            <a:off x="4019193" y="2519601"/>
            <a:ext cx="5274588"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Carefully acquire digital evidence to ensure integrity.</a:t>
            </a:r>
            <a:endParaRPr lang="en-US" sz="1750" dirty="0"/>
          </a:p>
        </p:txBody>
      </p:sp>
      <p:sp>
        <p:nvSpPr>
          <p:cNvPr id="9" name="Shape 7"/>
          <p:cNvSpPr/>
          <p:nvPr/>
        </p:nvSpPr>
        <p:spPr>
          <a:xfrm>
            <a:off x="3908107" y="3071485"/>
            <a:ext cx="8573214" cy="22205"/>
          </a:xfrm>
          <a:prstGeom prst="roundRect">
            <a:avLst>
              <a:gd name="adj" fmla="val 450302"/>
            </a:avLst>
          </a:prstGeom>
          <a:solidFill>
            <a:srgbClr val="C0C1D7"/>
          </a:solidFill>
          <a:ln/>
        </p:spPr>
      </p:sp>
      <p:sp>
        <p:nvSpPr>
          <p:cNvPr id="10" name="Shape 8"/>
          <p:cNvSpPr/>
          <p:nvPr/>
        </p:nvSpPr>
        <p:spPr>
          <a:xfrm>
            <a:off x="2037993" y="3208258"/>
            <a:ext cx="3518059" cy="1280160"/>
          </a:xfrm>
          <a:prstGeom prst="roundRect">
            <a:avLst>
              <a:gd name="adj" fmla="val 7811"/>
            </a:avLst>
          </a:prstGeom>
          <a:solidFill>
            <a:srgbClr val="DADBF1"/>
          </a:solidFill>
          <a:ln w="7620">
            <a:solidFill>
              <a:srgbClr val="C0C1D7"/>
            </a:solidFill>
            <a:prstDash val="solid"/>
          </a:ln>
        </p:spPr>
      </p:sp>
      <p:sp>
        <p:nvSpPr>
          <p:cNvPr id="11" name="Text 9"/>
          <p:cNvSpPr/>
          <p:nvPr/>
        </p:nvSpPr>
        <p:spPr>
          <a:xfrm>
            <a:off x="2267783" y="3598307"/>
            <a:ext cx="166688" cy="499943"/>
          </a:xfrm>
          <a:prstGeom prst="rect">
            <a:avLst/>
          </a:prstGeom>
          <a:noFill/>
          <a:ln/>
        </p:spPr>
        <p:txBody>
          <a:bodyPr wrap="none" rtlCol="0" anchor="t"/>
          <a:lstStyle/>
          <a:p>
            <a:pPr marL="0" indent="0" algn="ctr">
              <a:lnSpc>
                <a:spcPts val="3937"/>
              </a:lnSpc>
              <a:buNone/>
            </a:pPr>
            <a:r>
              <a:rPr lang="en-US" sz="2187" b="1" kern="0" spc="-66" dirty="0">
                <a:solidFill>
                  <a:srgbClr val="272525"/>
                </a:solidFill>
                <a:latin typeface="Inter" pitchFamily="34" charset="0"/>
                <a:ea typeface="Inter" pitchFamily="34" charset="-122"/>
                <a:cs typeface="Inter" pitchFamily="34" charset="-120"/>
              </a:rPr>
              <a:t>2</a:t>
            </a:r>
            <a:endParaRPr lang="en-US" sz="2187" dirty="0"/>
          </a:p>
        </p:txBody>
      </p:sp>
      <p:sp>
        <p:nvSpPr>
          <p:cNvPr id="12" name="Text 10"/>
          <p:cNvSpPr/>
          <p:nvPr/>
        </p:nvSpPr>
        <p:spPr>
          <a:xfrm>
            <a:off x="5778222" y="3430429"/>
            <a:ext cx="3186589"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Robust Chain of Custody</a:t>
            </a:r>
            <a:endParaRPr lang="en-US" sz="2187" dirty="0"/>
          </a:p>
        </p:txBody>
      </p:sp>
      <p:sp>
        <p:nvSpPr>
          <p:cNvPr id="13" name="Text 11"/>
          <p:cNvSpPr/>
          <p:nvPr/>
        </p:nvSpPr>
        <p:spPr>
          <a:xfrm>
            <a:off x="5778222" y="3910846"/>
            <a:ext cx="5623917"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Document every step of the evidence handling process.</a:t>
            </a:r>
            <a:endParaRPr lang="en-US" sz="1750" dirty="0"/>
          </a:p>
        </p:txBody>
      </p:sp>
      <p:sp>
        <p:nvSpPr>
          <p:cNvPr id="14" name="Shape 12"/>
          <p:cNvSpPr/>
          <p:nvPr/>
        </p:nvSpPr>
        <p:spPr>
          <a:xfrm>
            <a:off x="5667137" y="4462730"/>
            <a:ext cx="6814185" cy="22205"/>
          </a:xfrm>
          <a:prstGeom prst="roundRect">
            <a:avLst>
              <a:gd name="adj" fmla="val 450302"/>
            </a:avLst>
          </a:prstGeom>
          <a:solidFill>
            <a:srgbClr val="C0C1D7"/>
          </a:solidFill>
          <a:ln/>
        </p:spPr>
      </p:sp>
      <p:sp>
        <p:nvSpPr>
          <p:cNvPr id="15" name="Shape 13"/>
          <p:cNvSpPr/>
          <p:nvPr/>
        </p:nvSpPr>
        <p:spPr>
          <a:xfrm>
            <a:off x="2037993" y="4599503"/>
            <a:ext cx="5277207" cy="1280160"/>
          </a:xfrm>
          <a:prstGeom prst="roundRect">
            <a:avLst>
              <a:gd name="adj" fmla="val 7811"/>
            </a:avLst>
          </a:prstGeom>
          <a:solidFill>
            <a:srgbClr val="DADBF1"/>
          </a:solidFill>
          <a:ln w="7620">
            <a:solidFill>
              <a:srgbClr val="C0C1D7"/>
            </a:solidFill>
            <a:prstDash val="solid"/>
          </a:ln>
        </p:spPr>
      </p:sp>
      <p:sp>
        <p:nvSpPr>
          <p:cNvPr id="16" name="Text 14"/>
          <p:cNvSpPr/>
          <p:nvPr/>
        </p:nvSpPr>
        <p:spPr>
          <a:xfrm>
            <a:off x="2267783" y="4989552"/>
            <a:ext cx="174784" cy="499943"/>
          </a:xfrm>
          <a:prstGeom prst="rect">
            <a:avLst/>
          </a:prstGeom>
          <a:noFill/>
          <a:ln/>
        </p:spPr>
        <p:txBody>
          <a:bodyPr wrap="none" rtlCol="0" anchor="t"/>
          <a:lstStyle/>
          <a:p>
            <a:pPr marL="0" indent="0" algn="ctr">
              <a:lnSpc>
                <a:spcPts val="3937"/>
              </a:lnSpc>
              <a:buNone/>
            </a:pPr>
            <a:r>
              <a:rPr lang="en-US" sz="2187" b="1" kern="0" spc="-66" dirty="0">
                <a:solidFill>
                  <a:srgbClr val="272525"/>
                </a:solidFill>
                <a:latin typeface="Inter" pitchFamily="34" charset="0"/>
                <a:ea typeface="Inter" pitchFamily="34" charset="-122"/>
                <a:cs typeface="Inter" pitchFamily="34" charset="-120"/>
              </a:rPr>
              <a:t>3</a:t>
            </a:r>
            <a:endParaRPr lang="en-US" sz="2187" dirty="0"/>
          </a:p>
        </p:txBody>
      </p:sp>
      <p:sp>
        <p:nvSpPr>
          <p:cNvPr id="17" name="Text 15"/>
          <p:cNvSpPr/>
          <p:nvPr/>
        </p:nvSpPr>
        <p:spPr>
          <a:xfrm>
            <a:off x="7537371" y="4821674"/>
            <a:ext cx="3478173"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Tamper-Evident Packaging</a:t>
            </a:r>
            <a:endParaRPr lang="en-US" sz="2187" dirty="0"/>
          </a:p>
        </p:txBody>
      </p:sp>
      <p:sp>
        <p:nvSpPr>
          <p:cNvPr id="18" name="Text 16"/>
          <p:cNvSpPr/>
          <p:nvPr/>
        </p:nvSpPr>
        <p:spPr>
          <a:xfrm>
            <a:off x="7537371" y="5302091"/>
            <a:ext cx="4595336" cy="355402"/>
          </a:xfrm>
          <a:prstGeom prst="rect">
            <a:avLst/>
          </a:prstGeom>
          <a:noFill/>
          <a:ln/>
        </p:spPr>
        <p:txBody>
          <a:bodyPr wrap="non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Protect data from modification or destruction.</a:t>
            </a:r>
            <a:endParaRPr lang="en-US" sz="1750" dirty="0"/>
          </a:p>
        </p:txBody>
      </p:sp>
      <p:sp>
        <p:nvSpPr>
          <p:cNvPr id="19" name="Text 17"/>
          <p:cNvSpPr/>
          <p:nvPr/>
        </p:nvSpPr>
        <p:spPr>
          <a:xfrm>
            <a:off x="2037993" y="6129576"/>
            <a:ext cx="10554414"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Preserving the integrity of digital evidence is crucial in computer forensics. This involves securely collecting and storing data, maintaining a robust chain of custody, and using tamper-evident packaging to ensure the evidence remains uncompromised throughout the investigation. These steps are essential for upholding the admissibility and reliability of the digital evidence in legal proceedings.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850231"/>
            <a:ext cx="968252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Protecting Privacy and Confidentiality</a:t>
            </a:r>
            <a:endParaRPr lang="en-US" sz="4374" dirty="0"/>
          </a:p>
        </p:txBody>
      </p:sp>
      <p:pic>
        <p:nvPicPr>
          <p:cNvPr id="5" name="Image 0" descr="preencoded.png"/>
          <p:cNvPicPr>
            <a:picLocks noChangeAspect="1"/>
          </p:cNvPicPr>
          <p:nvPr/>
        </p:nvPicPr>
        <p:blipFill>
          <a:blip r:embed="rId3"/>
          <a:stretch>
            <a:fillRect/>
          </a:stretch>
        </p:blipFill>
        <p:spPr>
          <a:xfrm>
            <a:off x="2037993" y="2988945"/>
            <a:ext cx="555427" cy="555427"/>
          </a:xfrm>
          <a:prstGeom prst="rect">
            <a:avLst/>
          </a:prstGeom>
        </p:spPr>
      </p:pic>
      <p:sp>
        <p:nvSpPr>
          <p:cNvPr id="6" name="Text 3"/>
          <p:cNvSpPr/>
          <p:nvPr/>
        </p:nvSpPr>
        <p:spPr>
          <a:xfrm>
            <a:off x="2037993" y="3766542"/>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Data Privacy</a:t>
            </a:r>
            <a:endParaRPr lang="en-US" sz="2187" dirty="0"/>
          </a:p>
        </p:txBody>
      </p:sp>
      <p:sp>
        <p:nvSpPr>
          <p:cNvPr id="7" name="Text 4"/>
          <p:cNvSpPr/>
          <p:nvPr/>
        </p:nvSpPr>
        <p:spPr>
          <a:xfrm>
            <a:off x="2037993" y="4246959"/>
            <a:ext cx="329588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Ensure strict protocols for handling sensitive personal information. Prioritize data minimization and secure storage to protect individuals' rights.</a:t>
            </a:r>
            <a:endParaRPr lang="en-US" sz="1750" dirty="0"/>
          </a:p>
        </p:txBody>
      </p:sp>
      <p:pic>
        <p:nvPicPr>
          <p:cNvPr id="8" name="Image 1" descr="preencoded.png"/>
          <p:cNvPicPr>
            <a:picLocks noChangeAspect="1"/>
          </p:cNvPicPr>
          <p:nvPr/>
        </p:nvPicPr>
        <p:blipFill>
          <a:blip r:embed="rId4"/>
          <a:stretch>
            <a:fillRect/>
          </a:stretch>
        </p:blipFill>
        <p:spPr>
          <a:xfrm>
            <a:off x="5667137" y="2988945"/>
            <a:ext cx="555427" cy="555427"/>
          </a:xfrm>
          <a:prstGeom prst="rect">
            <a:avLst/>
          </a:prstGeom>
        </p:spPr>
      </p:pic>
      <p:sp>
        <p:nvSpPr>
          <p:cNvPr id="9" name="Text 5"/>
          <p:cNvSpPr/>
          <p:nvPr/>
        </p:nvSpPr>
        <p:spPr>
          <a:xfrm>
            <a:off x="5667137" y="3766542"/>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Confidentiality</a:t>
            </a:r>
            <a:endParaRPr lang="en-US" sz="2187" dirty="0"/>
          </a:p>
        </p:txBody>
      </p:sp>
      <p:sp>
        <p:nvSpPr>
          <p:cNvPr id="10" name="Text 6"/>
          <p:cNvSpPr/>
          <p:nvPr/>
        </p:nvSpPr>
        <p:spPr>
          <a:xfrm>
            <a:off x="5667137" y="4246959"/>
            <a:ext cx="3296007"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Maintain the confidentiality of privileged or proprietary data. Restrict access and only disclose information when legally required or with explicit consent.</a:t>
            </a:r>
            <a:endParaRPr lang="en-US" sz="1750" dirty="0"/>
          </a:p>
        </p:txBody>
      </p:sp>
      <p:pic>
        <p:nvPicPr>
          <p:cNvPr id="11" name="Image 2" descr="preencoded.png"/>
          <p:cNvPicPr>
            <a:picLocks noChangeAspect="1"/>
          </p:cNvPicPr>
          <p:nvPr/>
        </p:nvPicPr>
        <p:blipFill>
          <a:blip r:embed="rId5"/>
          <a:stretch>
            <a:fillRect/>
          </a:stretch>
        </p:blipFill>
        <p:spPr>
          <a:xfrm>
            <a:off x="9296400" y="2988945"/>
            <a:ext cx="555427" cy="555427"/>
          </a:xfrm>
          <a:prstGeom prst="rect">
            <a:avLst/>
          </a:prstGeom>
        </p:spPr>
      </p:pic>
      <p:sp>
        <p:nvSpPr>
          <p:cNvPr id="12" name="Text 7"/>
          <p:cNvSpPr/>
          <p:nvPr/>
        </p:nvSpPr>
        <p:spPr>
          <a:xfrm>
            <a:off x="9296400" y="3766542"/>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Ethical Practices</a:t>
            </a:r>
            <a:endParaRPr lang="en-US" sz="2187" dirty="0"/>
          </a:p>
        </p:txBody>
      </p:sp>
      <p:sp>
        <p:nvSpPr>
          <p:cNvPr id="13" name="Text 8"/>
          <p:cNvSpPr/>
          <p:nvPr/>
        </p:nvSpPr>
        <p:spPr>
          <a:xfrm>
            <a:off x="9296400" y="4246959"/>
            <a:ext cx="329600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Adhere to professional ethical guidelines and organizational policies. Uphold principles of integrity, objectivity, and respect for persons.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3648"/>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407444"/>
          </a:xfrm>
          <a:prstGeom prst="rect">
            <a:avLst/>
          </a:prstGeom>
        </p:spPr>
      </p:pic>
      <p:sp>
        <p:nvSpPr>
          <p:cNvPr id="5" name="Text 2"/>
          <p:cNvSpPr/>
          <p:nvPr/>
        </p:nvSpPr>
        <p:spPr>
          <a:xfrm>
            <a:off x="2741057" y="2937034"/>
            <a:ext cx="9148286" cy="1203722"/>
          </a:xfrm>
          <a:prstGeom prst="rect">
            <a:avLst/>
          </a:prstGeom>
          <a:noFill/>
          <a:ln/>
        </p:spPr>
        <p:txBody>
          <a:bodyPr wrap="square" rtlCol="0" anchor="t"/>
          <a:lstStyle/>
          <a:p>
            <a:pPr marL="0" indent="0">
              <a:lnSpc>
                <a:spcPts val="4739"/>
              </a:lnSpc>
              <a:buNone/>
            </a:pPr>
            <a:r>
              <a:rPr lang="en-US" sz="3791" b="1" kern="0" spc="-114" dirty="0">
                <a:solidFill>
                  <a:srgbClr val="000000"/>
                </a:solidFill>
                <a:latin typeface="Inter" pitchFamily="34" charset="0"/>
                <a:ea typeface="Inter" pitchFamily="34" charset="-122"/>
                <a:cs typeface="Inter" pitchFamily="34" charset="-120"/>
              </a:rPr>
              <a:t>Informed Consent and Consent to Search</a:t>
            </a:r>
            <a:endParaRPr lang="en-US" sz="3791" dirty="0"/>
          </a:p>
        </p:txBody>
      </p:sp>
      <p:sp>
        <p:nvSpPr>
          <p:cNvPr id="6" name="Shape 3"/>
          <p:cNvSpPr/>
          <p:nvPr/>
        </p:nvSpPr>
        <p:spPr>
          <a:xfrm>
            <a:off x="2741057" y="4429601"/>
            <a:ext cx="2921079" cy="3274457"/>
          </a:xfrm>
          <a:prstGeom prst="roundRect">
            <a:avLst>
              <a:gd name="adj" fmla="val 2967"/>
            </a:avLst>
          </a:prstGeom>
          <a:solidFill>
            <a:srgbClr val="DADBF1"/>
          </a:solidFill>
          <a:ln w="7620">
            <a:solidFill>
              <a:srgbClr val="C0C1D7"/>
            </a:solidFill>
            <a:prstDash val="solid"/>
          </a:ln>
        </p:spPr>
      </p:sp>
      <p:sp>
        <p:nvSpPr>
          <p:cNvPr id="7" name="Text 4"/>
          <p:cNvSpPr/>
          <p:nvPr/>
        </p:nvSpPr>
        <p:spPr>
          <a:xfrm>
            <a:off x="2941201" y="4629745"/>
            <a:ext cx="2520791" cy="601742"/>
          </a:xfrm>
          <a:prstGeom prst="rect">
            <a:avLst/>
          </a:prstGeom>
          <a:noFill/>
          <a:ln/>
        </p:spPr>
        <p:txBody>
          <a:bodyPr wrap="square" rtlCol="0" anchor="t"/>
          <a:lstStyle/>
          <a:p>
            <a:pPr marL="0" indent="0">
              <a:lnSpc>
                <a:spcPts val="2370"/>
              </a:lnSpc>
              <a:buNone/>
            </a:pPr>
            <a:r>
              <a:rPr lang="en-US" sz="1896" b="1" kern="0" spc="-57" dirty="0">
                <a:solidFill>
                  <a:srgbClr val="272525"/>
                </a:solidFill>
                <a:latin typeface="Inter" pitchFamily="34" charset="0"/>
                <a:ea typeface="Inter" pitchFamily="34" charset="-122"/>
                <a:cs typeface="Inter" pitchFamily="34" charset="-120"/>
              </a:rPr>
              <a:t>Obtain Explicit Consent</a:t>
            </a:r>
            <a:endParaRPr lang="en-US" sz="1896" dirty="0"/>
          </a:p>
        </p:txBody>
      </p:sp>
      <p:sp>
        <p:nvSpPr>
          <p:cNvPr id="8" name="Text 5"/>
          <p:cNvSpPr/>
          <p:nvPr/>
        </p:nvSpPr>
        <p:spPr>
          <a:xfrm>
            <a:off x="2941201" y="5346978"/>
            <a:ext cx="2520791" cy="1848803"/>
          </a:xfrm>
          <a:prstGeom prst="rect">
            <a:avLst/>
          </a:prstGeom>
          <a:noFill/>
          <a:ln/>
        </p:spPr>
        <p:txBody>
          <a:bodyPr wrap="square" rtlCol="0" anchor="t"/>
          <a:lstStyle/>
          <a:p>
            <a:pPr marL="0" indent="0">
              <a:lnSpc>
                <a:spcPts val="2426"/>
              </a:lnSpc>
              <a:buNone/>
            </a:pPr>
            <a:r>
              <a:rPr lang="en-US" sz="1517" kern="0" spc="-30" dirty="0">
                <a:solidFill>
                  <a:srgbClr val="272525"/>
                </a:solidFill>
                <a:latin typeface="Inter" pitchFamily="34" charset="0"/>
                <a:ea typeface="Inter" pitchFamily="34" charset="-122"/>
                <a:cs typeface="Inter" pitchFamily="34" charset="-120"/>
              </a:rPr>
              <a:t>Ensure individuals provide clear, explicit consent before conducting any digital searches or data collection. This protects their rights and privacy.</a:t>
            </a:r>
            <a:endParaRPr lang="en-US" sz="1517" dirty="0"/>
          </a:p>
        </p:txBody>
      </p:sp>
      <p:sp>
        <p:nvSpPr>
          <p:cNvPr id="9" name="Shape 6"/>
          <p:cNvSpPr/>
          <p:nvPr/>
        </p:nvSpPr>
        <p:spPr>
          <a:xfrm>
            <a:off x="5854660" y="4429601"/>
            <a:ext cx="2921079" cy="3274457"/>
          </a:xfrm>
          <a:prstGeom prst="roundRect">
            <a:avLst>
              <a:gd name="adj" fmla="val 2967"/>
            </a:avLst>
          </a:prstGeom>
          <a:solidFill>
            <a:srgbClr val="DADBF1"/>
          </a:solidFill>
          <a:ln w="7620">
            <a:solidFill>
              <a:srgbClr val="C0C1D7"/>
            </a:solidFill>
            <a:prstDash val="solid"/>
          </a:ln>
        </p:spPr>
      </p:sp>
      <p:sp>
        <p:nvSpPr>
          <p:cNvPr id="10" name="Text 7"/>
          <p:cNvSpPr/>
          <p:nvPr/>
        </p:nvSpPr>
        <p:spPr>
          <a:xfrm>
            <a:off x="6054804" y="4629745"/>
            <a:ext cx="2520791" cy="601742"/>
          </a:xfrm>
          <a:prstGeom prst="rect">
            <a:avLst/>
          </a:prstGeom>
          <a:noFill/>
          <a:ln/>
        </p:spPr>
        <p:txBody>
          <a:bodyPr wrap="square" rtlCol="0" anchor="t"/>
          <a:lstStyle/>
          <a:p>
            <a:pPr marL="0" indent="0">
              <a:lnSpc>
                <a:spcPts val="2370"/>
              </a:lnSpc>
              <a:buNone/>
            </a:pPr>
            <a:r>
              <a:rPr lang="en-US" sz="1896" b="1" kern="0" spc="-57" dirty="0">
                <a:solidFill>
                  <a:srgbClr val="272525"/>
                </a:solidFill>
                <a:latin typeface="Inter" pitchFamily="34" charset="0"/>
                <a:ea typeface="Inter" pitchFamily="34" charset="-122"/>
                <a:cs typeface="Inter" pitchFamily="34" charset="-120"/>
              </a:rPr>
              <a:t>Explain Scope and Purpose</a:t>
            </a:r>
            <a:endParaRPr lang="en-US" sz="1896" dirty="0"/>
          </a:p>
        </p:txBody>
      </p:sp>
      <p:sp>
        <p:nvSpPr>
          <p:cNvPr id="11" name="Text 8"/>
          <p:cNvSpPr/>
          <p:nvPr/>
        </p:nvSpPr>
        <p:spPr>
          <a:xfrm>
            <a:off x="6054804" y="5346978"/>
            <a:ext cx="2520791" cy="2156936"/>
          </a:xfrm>
          <a:prstGeom prst="rect">
            <a:avLst/>
          </a:prstGeom>
          <a:noFill/>
          <a:ln/>
        </p:spPr>
        <p:txBody>
          <a:bodyPr wrap="square" rtlCol="0" anchor="t"/>
          <a:lstStyle/>
          <a:p>
            <a:pPr marL="0" indent="0">
              <a:lnSpc>
                <a:spcPts val="2426"/>
              </a:lnSpc>
              <a:buNone/>
            </a:pPr>
            <a:r>
              <a:rPr lang="en-US" sz="1517" kern="0" spc="-30" dirty="0">
                <a:solidFill>
                  <a:srgbClr val="272525"/>
                </a:solidFill>
                <a:latin typeface="Inter" pitchFamily="34" charset="0"/>
                <a:ea typeface="Inter" pitchFamily="34" charset="-122"/>
                <a:cs typeface="Inter" pitchFamily="34" charset="-120"/>
              </a:rPr>
              <a:t>Clearly communicate the purpose, scope, and limitations of the investigation to obtain informed consent. Be transparent about how data will be used.</a:t>
            </a:r>
            <a:endParaRPr lang="en-US" sz="1517" dirty="0"/>
          </a:p>
        </p:txBody>
      </p:sp>
      <p:sp>
        <p:nvSpPr>
          <p:cNvPr id="12" name="Shape 9"/>
          <p:cNvSpPr/>
          <p:nvPr/>
        </p:nvSpPr>
        <p:spPr>
          <a:xfrm>
            <a:off x="8968264" y="4429601"/>
            <a:ext cx="2921079" cy="3274457"/>
          </a:xfrm>
          <a:prstGeom prst="roundRect">
            <a:avLst>
              <a:gd name="adj" fmla="val 2967"/>
            </a:avLst>
          </a:prstGeom>
          <a:solidFill>
            <a:srgbClr val="DADBF1"/>
          </a:solidFill>
          <a:ln w="7620">
            <a:solidFill>
              <a:srgbClr val="C0C1D7"/>
            </a:solidFill>
            <a:prstDash val="solid"/>
          </a:ln>
        </p:spPr>
      </p:sp>
      <p:sp>
        <p:nvSpPr>
          <p:cNvPr id="13" name="Text 10"/>
          <p:cNvSpPr/>
          <p:nvPr/>
        </p:nvSpPr>
        <p:spPr>
          <a:xfrm>
            <a:off x="9168408" y="4629745"/>
            <a:ext cx="2520791" cy="601742"/>
          </a:xfrm>
          <a:prstGeom prst="rect">
            <a:avLst/>
          </a:prstGeom>
          <a:noFill/>
          <a:ln/>
        </p:spPr>
        <p:txBody>
          <a:bodyPr wrap="square" rtlCol="0" anchor="t"/>
          <a:lstStyle/>
          <a:p>
            <a:pPr marL="0" indent="0">
              <a:lnSpc>
                <a:spcPts val="2370"/>
              </a:lnSpc>
              <a:buNone/>
            </a:pPr>
            <a:r>
              <a:rPr lang="en-US" sz="1896" b="1" kern="0" spc="-57" dirty="0">
                <a:solidFill>
                  <a:srgbClr val="272525"/>
                </a:solidFill>
                <a:latin typeface="Inter" pitchFamily="34" charset="0"/>
                <a:ea typeface="Inter" pitchFamily="34" charset="-122"/>
                <a:cs typeface="Inter" pitchFamily="34" charset="-120"/>
              </a:rPr>
              <a:t>Document Consent Process</a:t>
            </a:r>
            <a:endParaRPr lang="en-US" sz="1896" dirty="0"/>
          </a:p>
        </p:txBody>
      </p:sp>
      <p:sp>
        <p:nvSpPr>
          <p:cNvPr id="14" name="Text 11"/>
          <p:cNvSpPr/>
          <p:nvPr/>
        </p:nvSpPr>
        <p:spPr>
          <a:xfrm>
            <a:off x="9168408" y="5346978"/>
            <a:ext cx="2520791" cy="1848803"/>
          </a:xfrm>
          <a:prstGeom prst="rect">
            <a:avLst/>
          </a:prstGeom>
          <a:noFill/>
          <a:ln/>
        </p:spPr>
        <p:txBody>
          <a:bodyPr wrap="square" rtlCol="0" anchor="t"/>
          <a:lstStyle/>
          <a:p>
            <a:pPr marL="0" indent="0">
              <a:lnSpc>
                <a:spcPts val="2426"/>
              </a:lnSpc>
              <a:buNone/>
            </a:pPr>
            <a:r>
              <a:rPr lang="en-US" sz="1517" kern="0" spc="-30" dirty="0">
                <a:solidFill>
                  <a:srgbClr val="272525"/>
                </a:solidFill>
                <a:latin typeface="Inter" pitchFamily="34" charset="0"/>
                <a:ea typeface="Inter" pitchFamily="34" charset="-122"/>
                <a:cs typeface="Inter" pitchFamily="34" charset="-120"/>
              </a:rPr>
              <a:t>Maintain detailed records of the consent process, including any restrictions or conditions placed by the individual. This provides an audit trail.</a:t>
            </a:r>
            <a:endParaRPr lang="en-US" sz="151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320052" y="579001"/>
            <a:ext cx="9990177" cy="1314450"/>
          </a:xfrm>
          <a:prstGeom prst="rect">
            <a:avLst/>
          </a:prstGeom>
          <a:noFill/>
          <a:ln/>
        </p:spPr>
        <p:txBody>
          <a:bodyPr wrap="square" rtlCol="0" anchor="t"/>
          <a:lstStyle/>
          <a:p>
            <a:pPr marL="0" indent="0">
              <a:lnSpc>
                <a:spcPts val="5175"/>
              </a:lnSpc>
              <a:buNone/>
            </a:pPr>
            <a:r>
              <a:rPr lang="en-US" sz="4140" b="1" kern="0" spc="-124" dirty="0">
                <a:solidFill>
                  <a:srgbClr val="000000"/>
                </a:solidFill>
                <a:latin typeface="Inter" pitchFamily="34" charset="0"/>
                <a:ea typeface="Inter" pitchFamily="34" charset="-122"/>
                <a:cs typeface="Inter" pitchFamily="34" charset="-120"/>
              </a:rPr>
              <a:t>Handling Sensitive or Privileged Information</a:t>
            </a:r>
            <a:endParaRPr lang="en-US" sz="4140" dirty="0"/>
          </a:p>
        </p:txBody>
      </p:sp>
      <p:pic>
        <p:nvPicPr>
          <p:cNvPr id="5" name="Image 0" descr="preencoded.png"/>
          <p:cNvPicPr>
            <a:picLocks noChangeAspect="1"/>
          </p:cNvPicPr>
          <p:nvPr/>
        </p:nvPicPr>
        <p:blipFill>
          <a:blip r:embed="rId3"/>
          <a:stretch>
            <a:fillRect/>
          </a:stretch>
        </p:blipFill>
        <p:spPr>
          <a:xfrm>
            <a:off x="2320052" y="2313980"/>
            <a:ext cx="3119795" cy="1928098"/>
          </a:xfrm>
          <a:prstGeom prst="rect">
            <a:avLst/>
          </a:prstGeom>
        </p:spPr>
      </p:pic>
      <p:sp>
        <p:nvSpPr>
          <p:cNvPr id="6" name="Text 3"/>
          <p:cNvSpPr/>
          <p:nvPr/>
        </p:nvSpPr>
        <p:spPr>
          <a:xfrm>
            <a:off x="2320052" y="4504968"/>
            <a:ext cx="3112413" cy="328613"/>
          </a:xfrm>
          <a:prstGeom prst="rect">
            <a:avLst/>
          </a:prstGeom>
          <a:noFill/>
          <a:ln/>
        </p:spPr>
        <p:txBody>
          <a:bodyPr wrap="none" rtlCol="0" anchor="t"/>
          <a:lstStyle/>
          <a:p>
            <a:pPr marL="0" indent="0" algn="l">
              <a:lnSpc>
                <a:spcPts val="2588"/>
              </a:lnSpc>
              <a:buNone/>
            </a:pPr>
            <a:r>
              <a:rPr lang="en-US" sz="2070" b="1" kern="0" spc="-62" dirty="0">
                <a:solidFill>
                  <a:srgbClr val="272525"/>
                </a:solidFill>
                <a:latin typeface="Inter" pitchFamily="34" charset="0"/>
                <a:ea typeface="Inter" pitchFamily="34" charset="-122"/>
                <a:cs typeface="Inter" pitchFamily="34" charset="-120"/>
              </a:rPr>
              <a:t>Protecting Confidentiality</a:t>
            </a:r>
            <a:endParaRPr lang="en-US" sz="2070" dirty="0"/>
          </a:p>
        </p:txBody>
      </p:sp>
      <p:sp>
        <p:nvSpPr>
          <p:cNvPr id="7" name="Text 4"/>
          <p:cNvSpPr/>
          <p:nvPr/>
        </p:nvSpPr>
        <p:spPr>
          <a:xfrm>
            <a:off x="2320052" y="4959668"/>
            <a:ext cx="3119795" cy="2354461"/>
          </a:xfrm>
          <a:prstGeom prst="rect">
            <a:avLst/>
          </a:prstGeom>
          <a:noFill/>
          <a:ln/>
        </p:spPr>
        <p:txBody>
          <a:bodyPr wrap="square" rtlCol="0" anchor="t"/>
          <a:lstStyle/>
          <a:p>
            <a:pPr marL="0" indent="0" algn="l">
              <a:lnSpc>
                <a:spcPts val="2650"/>
              </a:lnSpc>
              <a:buNone/>
            </a:pPr>
            <a:r>
              <a:rPr lang="en-US" sz="1656" kern="0" spc="-33" dirty="0">
                <a:solidFill>
                  <a:srgbClr val="272525"/>
                </a:solidFill>
                <a:latin typeface="Inter" pitchFamily="34" charset="0"/>
                <a:ea typeface="Inter" pitchFamily="34" charset="-122"/>
                <a:cs typeface="Inter" pitchFamily="34" charset="-120"/>
              </a:rPr>
              <a:t>Computer forensic professionals must handle sensitive or privileged information with the utmost care, ensuring confidentiality and preventing unauthorized access or disclosure.</a:t>
            </a:r>
            <a:endParaRPr lang="en-US" sz="1656" dirty="0"/>
          </a:p>
        </p:txBody>
      </p:sp>
      <p:pic>
        <p:nvPicPr>
          <p:cNvPr id="8" name="Image 1" descr="preencoded.png"/>
          <p:cNvPicPr>
            <a:picLocks noChangeAspect="1"/>
          </p:cNvPicPr>
          <p:nvPr/>
        </p:nvPicPr>
        <p:blipFill>
          <a:blip r:embed="rId4"/>
          <a:stretch>
            <a:fillRect/>
          </a:stretch>
        </p:blipFill>
        <p:spPr>
          <a:xfrm>
            <a:off x="5755243" y="2313980"/>
            <a:ext cx="3119795" cy="1928098"/>
          </a:xfrm>
          <a:prstGeom prst="rect">
            <a:avLst/>
          </a:prstGeom>
        </p:spPr>
      </p:pic>
      <p:sp>
        <p:nvSpPr>
          <p:cNvPr id="9" name="Text 5"/>
          <p:cNvSpPr/>
          <p:nvPr/>
        </p:nvSpPr>
        <p:spPr>
          <a:xfrm>
            <a:off x="5755243" y="4504968"/>
            <a:ext cx="2628900" cy="328613"/>
          </a:xfrm>
          <a:prstGeom prst="rect">
            <a:avLst/>
          </a:prstGeom>
          <a:noFill/>
          <a:ln/>
        </p:spPr>
        <p:txBody>
          <a:bodyPr wrap="none" rtlCol="0" anchor="t"/>
          <a:lstStyle/>
          <a:p>
            <a:pPr marL="0" indent="0" algn="l">
              <a:lnSpc>
                <a:spcPts val="2588"/>
              </a:lnSpc>
              <a:buNone/>
            </a:pPr>
            <a:r>
              <a:rPr lang="en-US" sz="2070" b="1" kern="0" spc="-62" dirty="0">
                <a:solidFill>
                  <a:srgbClr val="272525"/>
                </a:solidFill>
                <a:latin typeface="Inter" pitchFamily="34" charset="0"/>
                <a:ea typeface="Inter" pitchFamily="34" charset="-122"/>
                <a:cs typeface="Inter" pitchFamily="34" charset="-120"/>
              </a:rPr>
              <a:t>Legal Compliance</a:t>
            </a:r>
            <a:endParaRPr lang="en-US" sz="2070" dirty="0"/>
          </a:p>
        </p:txBody>
      </p:sp>
      <p:sp>
        <p:nvSpPr>
          <p:cNvPr id="10" name="Text 6"/>
          <p:cNvSpPr/>
          <p:nvPr/>
        </p:nvSpPr>
        <p:spPr>
          <a:xfrm>
            <a:off x="5755243" y="4959668"/>
            <a:ext cx="3119795" cy="2690813"/>
          </a:xfrm>
          <a:prstGeom prst="rect">
            <a:avLst/>
          </a:prstGeom>
          <a:noFill/>
          <a:ln/>
        </p:spPr>
        <p:txBody>
          <a:bodyPr wrap="square" rtlCol="0" anchor="t"/>
          <a:lstStyle/>
          <a:p>
            <a:pPr marL="0" indent="0" algn="l">
              <a:lnSpc>
                <a:spcPts val="2650"/>
              </a:lnSpc>
              <a:buNone/>
            </a:pPr>
            <a:r>
              <a:rPr lang="en-US" sz="1656" kern="0" spc="-33" dirty="0">
                <a:solidFill>
                  <a:srgbClr val="272525"/>
                </a:solidFill>
                <a:latin typeface="Inter" pitchFamily="34" charset="0"/>
                <a:ea typeface="Inter" pitchFamily="34" charset="-122"/>
                <a:cs typeface="Inter" pitchFamily="34" charset="-120"/>
              </a:rPr>
              <a:t>When dealing with privileged information, such as attorney-client communications or protected health data, forensic investigators must strictly adhere to legal requirements and obtain proper authorizations.</a:t>
            </a:r>
            <a:endParaRPr lang="en-US" sz="1656" dirty="0"/>
          </a:p>
        </p:txBody>
      </p:sp>
      <p:pic>
        <p:nvPicPr>
          <p:cNvPr id="11" name="Image 2" descr="preencoded.png"/>
          <p:cNvPicPr>
            <a:picLocks noChangeAspect="1"/>
          </p:cNvPicPr>
          <p:nvPr/>
        </p:nvPicPr>
        <p:blipFill>
          <a:blip r:embed="rId5"/>
          <a:stretch>
            <a:fillRect/>
          </a:stretch>
        </p:blipFill>
        <p:spPr>
          <a:xfrm>
            <a:off x="9190434" y="2313980"/>
            <a:ext cx="3119795" cy="1928098"/>
          </a:xfrm>
          <a:prstGeom prst="rect">
            <a:avLst/>
          </a:prstGeom>
        </p:spPr>
      </p:pic>
      <p:sp>
        <p:nvSpPr>
          <p:cNvPr id="12" name="Text 7"/>
          <p:cNvSpPr/>
          <p:nvPr/>
        </p:nvSpPr>
        <p:spPr>
          <a:xfrm>
            <a:off x="9190434" y="4504968"/>
            <a:ext cx="3119795" cy="657225"/>
          </a:xfrm>
          <a:prstGeom prst="rect">
            <a:avLst/>
          </a:prstGeom>
          <a:noFill/>
          <a:ln/>
        </p:spPr>
        <p:txBody>
          <a:bodyPr wrap="square" rtlCol="0" anchor="t"/>
          <a:lstStyle/>
          <a:p>
            <a:pPr marL="0" indent="0" algn="l">
              <a:lnSpc>
                <a:spcPts val="2588"/>
              </a:lnSpc>
              <a:buNone/>
            </a:pPr>
            <a:r>
              <a:rPr lang="en-US" sz="2070" b="1" kern="0" spc="-62" dirty="0">
                <a:solidFill>
                  <a:srgbClr val="272525"/>
                </a:solidFill>
                <a:latin typeface="Inter" pitchFamily="34" charset="0"/>
                <a:ea typeface="Inter" pitchFamily="34" charset="-122"/>
                <a:cs typeface="Inter" pitchFamily="34" charset="-120"/>
              </a:rPr>
              <a:t>Data Encryption and Security</a:t>
            </a:r>
            <a:endParaRPr lang="en-US" sz="2070" dirty="0"/>
          </a:p>
        </p:txBody>
      </p:sp>
      <p:sp>
        <p:nvSpPr>
          <p:cNvPr id="13" name="Text 8"/>
          <p:cNvSpPr/>
          <p:nvPr/>
        </p:nvSpPr>
        <p:spPr>
          <a:xfrm>
            <a:off x="9190434" y="5288280"/>
            <a:ext cx="3119795" cy="2018109"/>
          </a:xfrm>
          <a:prstGeom prst="rect">
            <a:avLst/>
          </a:prstGeom>
          <a:noFill/>
          <a:ln/>
        </p:spPr>
        <p:txBody>
          <a:bodyPr wrap="square" rtlCol="0" anchor="t"/>
          <a:lstStyle/>
          <a:p>
            <a:pPr marL="0" indent="0" algn="l">
              <a:lnSpc>
                <a:spcPts val="2650"/>
              </a:lnSpc>
              <a:buNone/>
            </a:pPr>
            <a:r>
              <a:rPr lang="en-US" sz="1656" kern="0" spc="-33" dirty="0">
                <a:solidFill>
                  <a:srgbClr val="272525"/>
                </a:solidFill>
                <a:latin typeface="Inter" pitchFamily="34" charset="0"/>
                <a:ea typeface="Inter" pitchFamily="34" charset="-122"/>
                <a:cs typeface="Inter" pitchFamily="34" charset="-120"/>
              </a:rPr>
              <a:t>Robust data encryption and security measures are essential to safeguard sensitive information during the collection, analysis, and storage of digital evidence.</a:t>
            </a:r>
            <a:endParaRPr lang="en-US" sz="165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935236"/>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Reporting Findings and Maintaining Objectivity</a:t>
            </a:r>
            <a:endParaRPr lang="en-US" sz="4374" dirty="0"/>
          </a:p>
        </p:txBody>
      </p:sp>
      <p:sp>
        <p:nvSpPr>
          <p:cNvPr id="5" name="Shape 3"/>
          <p:cNvSpPr/>
          <p:nvPr/>
        </p:nvSpPr>
        <p:spPr>
          <a:xfrm>
            <a:off x="2037993" y="2941915"/>
            <a:ext cx="499943" cy="499943"/>
          </a:xfrm>
          <a:prstGeom prst="roundRect">
            <a:avLst>
              <a:gd name="adj" fmla="val 20000"/>
            </a:avLst>
          </a:prstGeom>
          <a:solidFill>
            <a:srgbClr val="DADBF1"/>
          </a:solidFill>
          <a:ln w="7620">
            <a:solidFill>
              <a:srgbClr val="C0C1D7"/>
            </a:solidFill>
            <a:prstDash val="solid"/>
          </a:ln>
        </p:spPr>
      </p:sp>
      <p:sp>
        <p:nvSpPr>
          <p:cNvPr id="6" name="Text 4"/>
          <p:cNvSpPr/>
          <p:nvPr/>
        </p:nvSpPr>
        <p:spPr>
          <a:xfrm>
            <a:off x="2211348" y="2983587"/>
            <a:ext cx="153114"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2760107" y="3018234"/>
            <a:ext cx="3220283"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Clarity and Transparency</a:t>
            </a:r>
            <a:endParaRPr lang="en-US" sz="2187" dirty="0"/>
          </a:p>
        </p:txBody>
      </p:sp>
      <p:sp>
        <p:nvSpPr>
          <p:cNvPr id="8" name="Text 6"/>
          <p:cNvSpPr/>
          <p:nvPr/>
        </p:nvSpPr>
        <p:spPr>
          <a:xfrm>
            <a:off x="2760107" y="3498652"/>
            <a:ext cx="4444008"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Present findings in a clear, concise, and unambiguous manner. Avoid jargon and technical language when communicating with non-technical stakeholders.</a:t>
            </a:r>
            <a:endParaRPr lang="en-US" sz="1750" dirty="0"/>
          </a:p>
        </p:txBody>
      </p:sp>
      <p:sp>
        <p:nvSpPr>
          <p:cNvPr id="9" name="Shape 7"/>
          <p:cNvSpPr/>
          <p:nvPr/>
        </p:nvSpPr>
        <p:spPr>
          <a:xfrm>
            <a:off x="7426285" y="2941915"/>
            <a:ext cx="499943" cy="499943"/>
          </a:xfrm>
          <a:prstGeom prst="roundRect">
            <a:avLst>
              <a:gd name="adj" fmla="val 20000"/>
            </a:avLst>
          </a:prstGeom>
          <a:solidFill>
            <a:srgbClr val="DADBF1"/>
          </a:solidFill>
          <a:ln w="7620">
            <a:solidFill>
              <a:srgbClr val="C0C1D7"/>
            </a:solidFill>
            <a:prstDash val="solid"/>
          </a:ln>
        </p:spPr>
      </p:sp>
      <p:sp>
        <p:nvSpPr>
          <p:cNvPr id="10" name="Text 8"/>
          <p:cNvSpPr/>
          <p:nvPr/>
        </p:nvSpPr>
        <p:spPr>
          <a:xfrm>
            <a:off x="7576185" y="2983587"/>
            <a:ext cx="200025"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8148399" y="3018234"/>
            <a:ext cx="2967395"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Maintaining Objectivity</a:t>
            </a:r>
            <a:endParaRPr lang="en-US" sz="2187" dirty="0"/>
          </a:p>
        </p:txBody>
      </p:sp>
      <p:sp>
        <p:nvSpPr>
          <p:cNvPr id="12" name="Text 10"/>
          <p:cNvSpPr/>
          <p:nvPr/>
        </p:nvSpPr>
        <p:spPr>
          <a:xfrm>
            <a:off x="8148399" y="3498652"/>
            <a:ext cx="4444008"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Ensure that conclusions and recommendations are based solely on the evidence gathered, without any personal biases or preconceptions.</a:t>
            </a:r>
            <a:endParaRPr lang="en-US" sz="1750" dirty="0"/>
          </a:p>
        </p:txBody>
      </p:sp>
      <p:sp>
        <p:nvSpPr>
          <p:cNvPr id="13" name="Shape 11"/>
          <p:cNvSpPr/>
          <p:nvPr/>
        </p:nvSpPr>
        <p:spPr>
          <a:xfrm>
            <a:off x="2037993" y="5316022"/>
            <a:ext cx="499943" cy="499943"/>
          </a:xfrm>
          <a:prstGeom prst="roundRect">
            <a:avLst>
              <a:gd name="adj" fmla="val 20000"/>
            </a:avLst>
          </a:prstGeom>
          <a:solidFill>
            <a:srgbClr val="DADBF1"/>
          </a:solidFill>
          <a:ln w="7620">
            <a:solidFill>
              <a:srgbClr val="C0C1D7"/>
            </a:solidFill>
            <a:prstDash val="solid"/>
          </a:ln>
        </p:spPr>
      </p:sp>
      <p:sp>
        <p:nvSpPr>
          <p:cNvPr id="14" name="Text 12"/>
          <p:cNvSpPr/>
          <p:nvPr/>
        </p:nvSpPr>
        <p:spPr>
          <a:xfrm>
            <a:off x="2183011" y="5357693"/>
            <a:ext cx="20978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2760107" y="5392341"/>
            <a:ext cx="348746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Acknowledging Limitations</a:t>
            </a:r>
            <a:endParaRPr lang="en-US" sz="2187" dirty="0"/>
          </a:p>
        </p:txBody>
      </p:sp>
      <p:sp>
        <p:nvSpPr>
          <p:cNvPr id="16" name="Text 14"/>
          <p:cNvSpPr/>
          <p:nvPr/>
        </p:nvSpPr>
        <p:spPr>
          <a:xfrm>
            <a:off x="2760107" y="5872758"/>
            <a:ext cx="4444008"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Openly disclose any limitations in the investigation or analysis, and the potential impact on the findings.</a:t>
            </a:r>
            <a:endParaRPr lang="en-US" sz="1750" dirty="0"/>
          </a:p>
        </p:txBody>
      </p:sp>
      <p:sp>
        <p:nvSpPr>
          <p:cNvPr id="17" name="Shape 15"/>
          <p:cNvSpPr/>
          <p:nvPr/>
        </p:nvSpPr>
        <p:spPr>
          <a:xfrm>
            <a:off x="7426285" y="5316022"/>
            <a:ext cx="499943" cy="499943"/>
          </a:xfrm>
          <a:prstGeom prst="roundRect">
            <a:avLst>
              <a:gd name="adj" fmla="val 20000"/>
            </a:avLst>
          </a:prstGeom>
          <a:solidFill>
            <a:srgbClr val="DADBF1"/>
          </a:solidFill>
          <a:ln w="7620">
            <a:solidFill>
              <a:srgbClr val="C0C1D7"/>
            </a:solidFill>
            <a:prstDash val="solid"/>
          </a:ln>
        </p:spPr>
      </p:sp>
      <p:sp>
        <p:nvSpPr>
          <p:cNvPr id="18" name="Text 16"/>
          <p:cNvSpPr/>
          <p:nvPr/>
        </p:nvSpPr>
        <p:spPr>
          <a:xfrm>
            <a:off x="7568208" y="5357693"/>
            <a:ext cx="215979"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4</a:t>
            </a:r>
            <a:endParaRPr lang="en-US" sz="2624" dirty="0"/>
          </a:p>
        </p:txBody>
      </p:sp>
      <p:sp>
        <p:nvSpPr>
          <p:cNvPr id="19" name="Text 17"/>
          <p:cNvSpPr/>
          <p:nvPr/>
        </p:nvSpPr>
        <p:spPr>
          <a:xfrm>
            <a:off x="8148399" y="5392341"/>
            <a:ext cx="291441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Ethical Documentation</a:t>
            </a:r>
            <a:endParaRPr lang="en-US" sz="2187" dirty="0"/>
          </a:p>
        </p:txBody>
      </p:sp>
      <p:sp>
        <p:nvSpPr>
          <p:cNvPr id="20" name="Text 18"/>
          <p:cNvSpPr/>
          <p:nvPr/>
        </p:nvSpPr>
        <p:spPr>
          <a:xfrm>
            <a:off x="8148399" y="5872758"/>
            <a:ext cx="4444008"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Document the forensic process, chain of custody, and any deviations from standard procedures to demonstrate the integrity of the investigation.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315766" y="579596"/>
            <a:ext cx="9998869" cy="1315641"/>
          </a:xfrm>
          <a:prstGeom prst="rect">
            <a:avLst/>
          </a:prstGeom>
          <a:noFill/>
          <a:ln/>
        </p:spPr>
        <p:txBody>
          <a:bodyPr wrap="square" rtlCol="0" anchor="t"/>
          <a:lstStyle/>
          <a:p>
            <a:pPr marL="0" indent="0">
              <a:lnSpc>
                <a:spcPts val="5180"/>
              </a:lnSpc>
              <a:buNone/>
            </a:pPr>
            <a:r>
              <a:rPr lang="en-US" sz="4144" b="1" kern="0" spc="-124" dirty="0">
                <a:solidFill>
                  <a:srgbClr val="000000"/>
                </a:solidFill>
                <a:latin typeface="Inter" pitchFamily="34" charset="0"/>
                <a:ea typeface="Inter" pitchFamily="34" charset="-122"/>
                <a:cs typeface="Inter" pitchFamily="34" charset="-120"/>
              </a:rPr>
              <a:t>Ethical Challenges in Cross-Border Investigations</a:t>
            </a:r>
            <a:endParaRPr lang="en-US" sz="4144" dirty="0"/>
          </a:p>
        </p:txBody>
      </p:sp>
      <p:pic>
        <p:nvPicPr>
          <p:cNvPr id="5" name="Image 0" descr="preencoded.png"/>
          <p:cNvPicPr>
            <a:picLocks noChangeAspect="1"/>
          </p:cNvPicPr>
          <p:nvPr/>
        </p:nvPicPr>
        <p:blipFill>
          <a:blip r:embed="rId3"/>
          <a:stretch>
            <a:fillRect/>
          </a:stretch>
        </p:blipFill>
        <p:spPr>
          <a:xfrm>
            <a:off x="2315766" y="2316242"/>
            <a:ext cx="3122414" cy="1929765"/>
          </a:xfrm>
          <a:prstGeom prst="rect">
            <a:avLst/>
          </a:prstGeom>
        </p:spPr>
      </p:pic>
      <p:sp>
        <p:nvSpPr>
          <p:cNvPr id="6" name="Text 3"/>
          <p:cNvSpPr/>
          <p:nvPr/>
        </p:nvSpPr>
        <p:spPr>
          <a:xfrm>
            <a:off x="2315766" y="4509135"/>
            <a:ext cx="3122414" cy="657701"/>
          </a:xfrm>
          <a:prstGeom prst="rect">
            <a:avLst/>
          </a:prstGeom>
          <a:noFill/>
          <a:ln/>
        </p:spPr>
        <p:txBody>
          <a:bodyPr wrap="square" rtlCol="0" anchor="t"/>
          <a:lstStyle/>
          <a:p>
            <a:pPr marL="0" indent="0" algn="l">
              <a:lnSpc>
                <a:spcPts val="2590"/>
              </a:lnSpc>
              <a:buNone/>
            </a:pPr>
            <a:r>
              <a:rPr lang="en-US" sz="2072" b="1" kern="0" spc="-62" dirty="0">
                <a:solidFill>
                  <a:srgbClr val="272525"/>
                </a:solidFill>
                <a:latin typeface="Inter" pitchFamily="34" charset="0"/>
                <a:ea typeface="Inter" pitchFamily="34" charset="-122"/>
                <a:cs typeface="Inter" pitchFamily="34" charset="-120"/>
              </a:rPr>
              <a:t>Navigating Legal Frameworks</a:t>
            </a:r>
            <a:endParaRPr lang="en-US" sz="2072" dirty="0"/>
          </a:p>
        </p:txBody>
      </p:sp>
      <p:sp>
        <p:nvSpPr>
          <p:cNvPr id="7" name="Text 4"/>
          <p:cNvSpPr/>
          <p:nvPr/>
        </p:nvSpPr>
        <p:spPr>
          <a:xfrm>
            <a:off x="2315766" y="5293043"/>
            <a:ext cx="3122414" cy="2356961"/>
          </a:xfrm>
          <a:prstGeom prst="rect">
            <a:avLst/>
          </a:prstGeom>
          <a:noFill/>
          <a:ln/>
        </p:spPr>
        <p:txBody>
          <a:bodyPr wrap="square" rtlCol="0" anchor="t"/>
          <a:lstStyle/>
          <a:p>
            <a:pPr marL="0" indent="0" algn="l">
              <a:lnSpc>
                <a:spcPts val="2652"/>
              </a:lnSpc>
              <a:buNone/>
            </a:pPr>
            <a:r>
              <a:rPr lang="en-US" sz="1658" kern="0" spc="-33" dirty="0">
                <a:solidFill>
                  <a:srgbClr val="272525"/>
                </a:solidFill>
                <a:latin typeface="Inter" pitchFamily="34" charset="0"/>
                <a:ea typeface="Inter" pitchFamily="34" charset="-122"/>
                <a:cs typeface="Inter" pitchFamily="34" charset="-120"/>
              </a:rPr>
              <a:t>Computer forensic investigations that cross international borders must comply with complex and often conflicting legal frameworks, raising ethical challenges around data privacy and jurisdiction.</a:t>
            </a:r>
            <a:endParaRPr lang="en-US" sz="1658" dirty="0"/>
          </a:p>
        </p:txBody>
      </p:sp>
      <p:pic>
        <p:nvPicPr>
          <p:cNvPr id="8" name="Image 1" descr="preencoded.png"/>
          <p:cNvPicPr>
            <a:picLocks noChangeAspect="1"/>
          </p:cNvPicPr>
          <p:nvPr/>
        </p:nvPicPr>
        <p:blipFill>
          <a:blip r:embed="rId4"/>
          <a:stretch>
            <a:fillRect/>
          </a:stretch>
        </p:blipFill>
        <p:spPr>
          <a:xfrm>
            <a:off x="5753933" y="2316242"/>
            <a:ext cx="3122414" cy="1929765"/>
          </a:xfrm>
          <a:prstGeom prst="rect">
            <a:avLst/>
          </a:prstGeom>
        </p:spPr>
      </p:pic>
      <p:sp>
        <p:nvSpPr>
          <p:cNvPr id="9" name="Text 5"/>
          <p:cNvSpPr/>
          <p:nvPr/>
        </p:nvSpPr>
        <p:spPr>
          <a:xfrm>
            <a:off x="5753933" y="4509135"/>
            <a:ext cx="3122414" cy="657701"/>
          </a:xfrm>
          <a:prstGeom prst="rect">
            <a:avLst/>
          </a:prstGeom>
          <a:noFill/>
          <a:ln/>
        </p:spPr>
        <p:txBody>
          <a:bodyPr wrap="square" rtlCol="0" anchor="t"/>
          <a:lstStyle/>
          <a:p>
            <a:pPr marL="0" indent="0" algn="l">
              <a:lnSpc>
                <a:spcPts val="2590"/>
              </a:lnSpc>
              <a:buNone/>
            </a:pPr>
            <a:r>
              <a:rPr lang="en-US" sz="2072" b="1" kern="0" spc="-62" dirty="0">
                <a:solidFill>
                  <a:srgbClr val="272525"/>
                </a:solidFill>
                <a:latin typeface="Inter" pitchFamily="34" charset="0"/>
                <a:ea typeface="Inter" pitchFamily="34" charset="-122"/>
                <a:cs typeface="Inter" pitchFamily="34" charset="-120"/>
              </a:rPr>
              <a:t>Respecting Cultural Differences</a:t>
            </a:r>
            <a:endParaRPr lang="en-US" sz="2072" dirty="0"/>
          </a:p>
        </p:txBody>
      </p:sp>
      <p:sp>
        <p:nvSpPr>
          <p:cNvPr id="10" name="Text 6"/>
          <p:cNvSpPr/>
          <p:nvPr/>
        </p:nvSpPr>
        <p:spPr>
          <a:xfrm>
            <a:off x="5753933" y="5293043"/>
            <a:ext cx="3122414" cy="2020253"/>
          </a:xfrm>
          <a:prstGeom prst="rect">
            <a:avLst/>
          </a:prstGeom>
          <a:noFill/>
          <a:ln/>
        </p:spPr>
        <p:txBody>
          <a:bodyPr wrap="square" rtlCol="0" anchor="t"/>
          <a:lstStyle/>
          <a:p>
            <a:pPr marL="0" indent="0" algn="l">
              <a:lnSpc>
                <a:spcPts val="2652"/>
              </a:lnSpc>
              <a:buNone/>
            </a:pPr>
            <a:r>
              <a:rPr lang="en-US" sz="1658" kern="0" spc="-33" dirty="0">
                <a:solidFill>
                  <a:srgbClr val="272525"/>
                </a:solidFill>
                <a:latin typeface="Inter" pitchFamily="34" charset="0"/>
                <a:ea typeface="Inter" pitchFamily="34" charset="-122"/>
                <a:cs typeface="Inter" pitchFamily="34" charset="-120"/>
              </a:rPr>
              <a:t>Investigators must be sensitive to cultural norms and practices when conducting digital forensics in other countries, ensuring their methods do not violate local customs or values.</a:t>
            </a:r>
            <a:endParaRPr lang="en-US" sz="1658" dirty="0"/>
          </a:p>
        </p:txBody>
      </p:sp>
      <p:pic>
        <p:nvPicPr>
          <p:cNvPr id="11" name="Image 2" descr="preencoded.png"/>
          <p:cNvPicPr>
            <a:picLocks noChangeAspect="1"/>
          </p:cNvPicPr>
          <p:nvPr/>
        </p:nvPicPr>
        <p:blipFill>
          <a:blip r:embed="rId5"/>
          <a:stretch>
            <a:fillRect/>
          </a:stretch>
        </p:blipFill>
        <p:spPr>
          <a:xfrm>
            <a:off x="9192101" y="2316242"/>
            <a:ext cx="3122533" cy="1929765"/>
          </a:xfrm>
          <a:prstGeom prst="rect">
            <a:avLst/>
          </a:prstGeom>
        </p:spPr>
      </p:pic>
      <p:sp>
        <p:nvSpPr>
          <p:cNvPr id="12" name="Text 7"/>
          <p:cNvSpPr/>
          <p:nvPr/>
        </p:nvSpPr>
        <p:spPr>
          <a:xfrm>
            <a:off x="9192101" y="4509135"/>
            <a:ext cx="3122533" cy="657701"/>
          </a:xfrm>
          <a:prstGeom prst="rect">
            <a:avLst/>
          </a:prstGeom>
          <a:noFill/>
          <a:ln/>
        </p:spPr>
        <p:txBody>
          <a:bodyPr wrap="square" rtlCol="0" anchor="t"/>
          <a:lstStyle/>
          <a:p>
            <a:pPr marL="0" indent="0" algn="l">
              <a:lnSpc>
                <a:spcPts val="2590"/>
              </a:lnSpc>
              <a:buNone/>
            </a:pPr>
            <a:r>
              <a:rPr lang="en-US" sz="2072" b="1" kern="0" spc="-62" dirty="0">
                <a:solidFill>
                  <a:srgbClr val="272525"/>
                </a:solidFill>
                <a:latin typeface="Inter" pitchFamily="34" charset="0"/>
                <a:ea typeface="Inter" pitchFamily="34" charset="-122"/>
                <a:cs typeface="Inter" pitchFamily="34" charset="-120"/>
              </a:rPr>
              <a:t>Coordinating with Foreign Authorities</a:t>
            </a:r>
            <a:endParaRPr lang="en-US" sz="2072" dirty="0"/>
          </a:p>
        </p:txBody>
      </p:sp>
      <p:sp>
        <p:nvSpPr>
          <p:cNvPr id="13" name="Text 8"/>
          <p:cNvSpPr/>
          <p:nvPr/>
        </p:nvSpPr>
        <p:spPr>
          <a:xfrm>
            <a:off x="9192101" y="5293043"/>
            <a:ext cx="3122533" cy="2020253"/>
          </a:xfrm>
          <a:prstGeom prst="rect">
            <a:avLst/>
          </a:prstGeom>
          <a:noFill/>
          <a:ln/>
        </p:spPr>
        <p:txBody>
          <a:bodyPr wrap="square" rtlCol="0" anchor="t"/>
          <a:lstStyle/>
          <a:p>
            <a:pPr marL="0" indent="0" algn="l">
              <a:lnSpc>
                <a:spcPts val="2652"/>
              </a:lnSpc>
              <a:buNone/>
            </a:pPr>
            <a:r>
              <a:rPr lang="en-US" sz="1658" kern="0" spc="-33" dirty="0">
                <a:solidFill>
                  <a:srgbClr val="272525"/>
                </a:solidFill>
                <a:latin typeface="Inter" pitchFamily="34" charset="0"/>
                <a:ea typeface="Inter" pitchFamily="34" charset="-122"/>
                <a:cs typeface="Inter" pitchFamily="34" charset="-120"/>
              </a:rPr>
              <a:t>Ethical collaboration with law enforcement and judicial authorities in other nations is crucial, but can be complicated by differences in investigation protocols and rules of evidence.</a:t>
            </a:r>
            <a:endParaRPr lang="en-US" sz="165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80686"/>
            <a:ext cx="10554414"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Ethical Guidelines and Professional Standards</a:t>
            </a:r>
            <a:endParaRPr lang="en-US" sz="4374" dirty="0"/>
          </a:p>
        </p:txBody>
      </p:sp>
      <p:pic>
        <p:nvPicPr>
          <p:cNvPr id="5" name="Image 0" descr="preencoded.png"/>
          <p:cNvPicPr>
            <a:picLocks noChangeAspect="1"/>
          </p:cNvPicPr>
          <p:nvPr/>
        </p:nvPicPr>
        <p:blipFill>
          <a:blip r:embed="rId3"/>
          <a:stretch>
            <a:fillRect/>
          </a:stretch>
        </p:blipFill>
        <p:spPr>
          <a:xfrm>
            <a:off x="2037993" y="3513773"/>
            <a:ext cx="555427" cy="555427"/>
          </a:xfrm>
          <a:prstGeom prst="rect">
            <a:avLst/>
          </a:prstGeom>
        </p:spPr>
      </p:pic>
      <p:sp>
        <p:nvSpPr>
          <p:cNvPr id="6" name="Text 3"/>
          <p:cNvSpPr/>
          <p:nvPr/>
        </p:nvSpPr>
        <p:spPr>
          <a:xfrm>
            <a:off x="2037993" y="4291370"/>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Legal Compliance</a:t>
            </a:r>
            <a:endParaRPr lang="en-US" sz="2187" dirty="0"/>
          </a:p>
        </p:txBody>
      </p:sp>
      <p:sp>
        <p:nvSpPr>
          <p:cNvPr id="7" name="Text 4"/>
          <p:cNvSpPr/>
          <p:nvPr/>
        </p:nvSpPr>
        <p:spPr>
          <a:xfrm>
            <a:off x="2037993" y="4771787"/>
            <a:ext cx="329588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Computer forensics professionals must adhere to all applicable laws and regulations governing the collection and handling of digital evidence.</a:t>
            </a:r>
            <a:endParaRPr lang="en-US" sz="1750" dirty="0"/>
          </a:p>
        </p:txBody>
      </p:sp>
      <p:pic>
        <p:nvPicPr>
          <p:cNvPr id="8" name="Image 1" descr="preencoded.png"/>
          <p:cNvPicPr>
            <a:picLocks noChangeAspect="1"/>
          </p:cNvPicPr>
          <p:nvPr/>
        </p:nvPicPr>
        <p:blipFill>
          <a:blip r:embed="rId4"/>
          <a:stretch>
            <a:fillRect/>
          </a:stretch>
        </p:blipFill>
        <p:spPr>
          <a:xfrm>
            <a:off x="5667137" y="3513773"/>
            <a:ext cx="555427" cy="555427"/>
          </a:xfrm>
          <a:prstGeom prst="rect">
            <a:avLst/>
          </a:prstGeom>
        </p:spPr>
      </p:pic>
      <p:sp>
        <p:nvSpPr>
          <p:cNvPr id="9" name="Text 5"/>
          <p:cNvSpPr/>
          <p:nvPr/>
        </p:nvSpPr>
        <p:spPr>
          <a:xfrm>
            <a:off x="5667137" y="4291370"/>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Professional Codes</a:t>
            </a:r>
            <a:endParaRPr lang="en-US" sz="2187" dirty="0"/>
          </a:p>
        </p:txBody>
      </p:sp>
      <p:sp>
        <p:nvSpPr>
          <p:cNvPr id="10" name="Text 6"/>
          <p:cNvSpPr/>
          <p:nvPr/>
        </p:nvSpPr>
        <p:spPr>
          <a:xfrm>
            <a:off x="5667137" y="4771787"/>
            <a:ext cx="3296007"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Industry associations like IACIS and ISFCE maintain ethical codes of conduct that provide guidance on best practices and standards of care.</a:t>
            </a:r>
            <a:endParaRPr lang="en-US" sz="1750" dirty="0"/>
          </a:p>
        </p:txBody>
      </p:sp>
      <p:pic>
        <p:nvPicPr>
          <p:cNvPr id="11" name="Image 2" descr="preencoded.png"/>
          <p:cNvPicPr>
            <a:picLocks noChangeAspect="1"/>
          </p:cNvPicPr>
          <p:nvPr/>
        </p:nvPicPr>
        <p:blipFill>
          <a:blip r:embed="rId5"/>
          <a:stretch>
            <a:fillRect/>
          </a:stretch>
        </p:blipFill>
        <p:spPr>
          <a:xfrm>
            <a:off x="9296400" y="3513773"/>
            <a:ext cx="555427" cy="555427"/>
          </a:xfrm>
          <a:prstGeom prst="rect">
            <a:avLst/>
          </a:prstGeom>
        </p:spPr>
      </p:pic>
      <p:sp>
        <p:nvSpPr>
          <p:cNvPr id="12" name="Text 7"/>
          <p:cNvSpPr/>
          <p:nvPr/>
        </p:nvSpPr>
        <p:spPr>
          <a:xfrm>
            <a:off x="9296400" y="4291370"/>
            <a:ext cx="3090386"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Fairness and Objectivity</a:t>
            </a:r>
            <a:endParaRPr lang="en-US" sz="2187" dirty="0"/>
          </a:p>
        </p:txBody>
      </p:sp>
      <p:sp>
        <p:nvSpPr>
          <p:cNvPr id="13" name="Text 8"/>
          <p:cNvSpPr/>
          <p:nvPr/>
        </p:nvSpPr>
        <p:spPr>
          <a:xfrm>
            <a:off x="9296400" y="4771787"/>
            <a:ext cx="3296007"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Inter" pitchFamily="34" charset="0"/>
                <a:ea typeface="Inter" pitchFamily="34" charset="-122"/>
                <a:cs typeface="Inter" pitchFamily="34" charset="-120"/>
              </a:rPr>
              <a:t>Forensic examiners must remain impartial and objective, avoiding bias or conflict of interest when analyzing digital evidence.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Words>
  <Application>Microsoft Office PowerPoint</Application>
  <PresentationFormat>Custom</PresentationFormat>
  <Paragraphs>82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3</cp:revision>
  <dcterms:created xsi:type="dcterms:W3CDTF">2024-05-27T09:43:24Z</dcterms:created>
  <dcterms:modified xsi:type="dcterms:W3CDTF">2024-05-27T10:32:01Z</dcterms:modified>
</cp:coreProperties>
</file>