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44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480661"/>
            <a:ext cx="7477601" cy="2874645"/>
          </a:xfrm>
          <a:prstGeom prst="rect">
            <a:avLst/>
          </a:prstGeom>
          <a:noFill/>
          <a:ln/>
        </p:spPr>
        <p:txBody>
          <a:bodyPr wrap="square" rtlCol="0" anchor="t"/>
          <a:lstStyle/>
          <a:p>
            <a:pPr marL="0" indent="0">
              <a:lnSpc>
                <a:spcPts val="7545"/>
              </a:lnSpc>
              <a:buNone/>
            </a:pPr>
            <a:r>
              <a:rPr lang="en-US" sz="6036" dirty="0">
                <a:solidFill>
                  <a:srgbClr val="1B1B27"/>
                </a:solidFill>
                <a:latin typeface="Corben" pitchFamily="34" charset="0"/>
                <a:ea typeface="Corben" pitchFamily="34" charset="-122"/>
                <a:cs typeface="Corben" pitchFamily="34" charset="-120"/>
              </a:rPr>
              <a:t>Introduction to Professional Ethics in IT</a:t>
            </a:r>
            <a:endParaRPr lang="en-US" sz="6036" dirty="0"/>
          </a:p>
        </p:txBody>
      </p:sp>
      <p:sp>
        <p:nvSpPr>
          <p:cNvPr id="6" name="Text 2"/>
          <p:cNvSpPr/>
          <p:nvPr/>
        </p:nvSpPr>
        <p:spPr>
          <a:xfrm>
            <a:off x="833199" y="4688562"/>
            <a:ext cx="747760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As the field of information technology continues to evolve, the importance of professional ethics has become increasingly critical. This introductory section will explore the core ethical principles and guidelines that shape the responsible practice of IT.</a:t>
            </a:r>
            <a:endParaRPr lang="en-US" sz="1750" dirty="0"/>
          </a:p>
        </p:txBody>
      </p:sp>
      <p:sp>
        <p:nvSpPr>
          <p:cNvPr id="7" name="Shape 3"/>
          <p:cNvSpPr/>
          <p:nvPr/>
        </p:nvSpPr>
        <p:spPr>
          <a:xfrm>
            <a:off x="833199" y="6376749"/>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6384369"/>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Shape 1"/>
          <p:cNvSpPr/>
          <p:nvPr/>
        </p:nvSpPr>
        <p:spPr>
          <a:xfrm>
            <a:off x="9151620" y="0"/>
            <a:ext cx="54864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9151620" y="0"/>
            <a:ext cx="5486400" cy="8229600"/>
          </a:xfrm>
          <a:prstGeom prst="rect">
            <a:avLst/>
          </a:prstGeom>
        </p:spPr>
      </p:pic>
      <p:sp>
        <p:nvSpPr>
          <p:cNvPr id="7" name="Text 2"/>
          <p:cNvSpPr/>
          <p:nvPr/>
        </p:nvSpPr>
        <p:spPr>
          <a:xfrm>
            <a:off x="833199" y="1923693"/>
            <a:ext cx="7477601" cy="1916430"/>
          </a:xfrm>
          <a:prstGeom prst="rect">
            <a:avLst/>
          </a:prstGeom>
          <a:noFill/>
          <a:ln/>
        </p:spPr>
        <p:txBody>
          <a:bodyPr wrap="square" rtlCol="0" anchor="t"/>
          <a:lstStyle/>
          <a:p>
            <a:pPr marL="0" indent="0">
              <a:lnSpc>
                <a:spcPts val="7545"/>
              </a:lnSpc>
              <a:buNone/>
            </a:pPr>
            <a:r>
              <a:rPr lang="en-US" sz="6036" dirty="0">
                <a:solidFill>
                  <a:srgbClr val="1B1B27"/>
                </a:solidFill>
                <a:latin typeface="Corben" pitchFamily="34" charset="0"/>
                <a:ea typeface="Corben" pitchFamily="34" charset="-122"/>
                <a:cs typeface="Corben" pitchFamily="34" charset="-120"/>
              </a:rPr>
              <a:t>Conclusion and Takeaways</a:t>
            </a:r>
            <a:endParaRPr lang="en-US" sz="6036" dirty="0"/>
          </a:p>
        </p:txBody>
      </p:sp>
      <p:sp>
        <p:nvSpPr>
          <p:cNvPr id="8" name="Text 3"/>
          <p:cNvSpPr/>
          <p:nvPr/>
        </p:nvSpPr>
        <p:spPr>
          <a:xfrm>
            <a:off x="833199" y="4173379"/>
            <a:ext cx="7477601"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In conclusion, professional ethics is a crucial aspect of the IT industry, guiding individuals and organizations to uphold integrity, protect sensitive data, and promote responsible technological development. As we move forward, IT professionals must continuously educate themselves, embrace ethical principles, and strive to positively impact society through their work.</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351836"/>
            <a:ext cx="7477601"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Importance of Ethics in the IT Industry</a:t>
            </a:r>
            <a:endParaRPr lang="en-US" sz="4374" dirty="0"/>
          </a:p>
        </p:txBody>
      </p:sp>
      <p:sp>
        <p:nvSpPr>
          <p:cNvPr id="6" name="Text 2"/>
          <p:cNvSpPr/>
          <p:nvPr/>
        </p:nvSpPr>
        <p:spPr>
          <a:xfrm>
            <a:off x="833199" y="3073837"/>
            <a:ext cx="7477601"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Ethics are crucial in the IT industry, where technological advancements can have far-reaching societal impacts. Robust ethical guidelines ensure professionals prioritize user privacy, data security, and responsible innovation to build trust and maintain the integrity of the field.</a:t>
            </a:r>
            <a:endParaRPr lang="en-US" sz="1750" dirty="0"/>
          </a:p>
        </p:txBody>
      </p:sp>
      <p:sp>
        <p:nvSpPr>
          <p:cNvPr id="7" name="Text 3"/>
          <p:cNvSpPr/>
          <p:nvPr/>
        </p:nvSpPr>
        <p:spPr>
          <a:xfrm>
            <a:off x="833199" y="5100757"/>
            <a:ext cx="7477601"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Upholding ethical principles is essential for IT companies to navigate complex issues like algorithmic bias, content moderation, and the responsible use of AI. Ethical practices safeguard against misuse of technology and promote the wellbeing of employees, customers, and the community.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659487"/>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Key Ethical Principles for IT Professionals</a:t>
            </a:r>
            <a:endParaRPr lang="en-US" sz="4374" dirty="0"/>
          </a:p>
        </p:txBody>
      </p:sp>
      <p:pic>
        <p:nvPicPr>
          <p:cNvPr id="5" name="Image 1" descr="preencoded.png"/>
          <p:cNvPicPr>
            <a:picLocks noChangeAspect="1"/>
          </p:cNvPicPr>
          <p:nvPr/>
        </p:nvPicPr>
        <p:blipFill>
          <a:blip r:embed="rId4"/>
          <a:stretch>
            <a:fillRect/>
          </a:stretch>
        </p:blipFill>
        <p:spPr>
          <a:xfrm>
            <a:off x="2037993" y="2492573"/>
            <a:ext cx="2388632" cy="1476256"/>
          </a:xfrm>
          <a:prstGeom prst="rect">
            <a:avLst/>
          </a:prstGeom>
        </p:spPr>
      </p:pic>
      <p:sp>
        <p:nvSpPr>
          <p:cNvPr id="6" name="Text 2"/>
          <p:cNvSpPr/>
          <p:nvPr/>
        </p:nvSpPr>
        <p:spPr>
          <a:xfrm>
            <a:off x="2037993" y="4246483"/>
            <a:ext cx="2388632"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Fairness</a:t>
            </a:r>
            <a:endParaRPr lang="en-US" sz="2187" dirty="0"/>
          </a:p>
        </p:txBody>
      </p:sp>
      <p:sp>
        <p:nvSpPr>
          <p:cNvPr id="7" name="Text 3"/>
          <p:cNvSpPr/>
          <p:nvPr/>
        </p:nvSpPr>
        <p:spPr>
          <a:xfrm>
            <a:off x="2037993" y="4726900"/>
            <a:ext cx="2388632" cy="284321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IT professionals must uphold principles of fairness, ensuring equitable access and unbiased treatment in the design and deployment of technology.</a:t>
            </a:r>
            <a:endParaRPr lang="en-US" sz="1750" dirty="0"/>
          </a:p>
        </p:txBody>
      </p:sp>
      <p:pic>
        <p:nvPicPr>
          <p:cNvPr id="8" name="Image 2" descr="preencoded.png"/>
          <p:cNvPicPr>
            <a:picLocks noChangeAspect="1"/>
          </p:cNvPicPr>
          <p:nvPr/>
        </p:nvPicPr>
        <p:blipFill>
          <a:blip r:embed="rId5"/>
          <a:stretch>
            <a:fillRect/>
          </a:stretch>
        </p:blipFill>
        <p:spPr>
          <a:xfrm>
            <a:off x="4759881" y="2492573"/>
            <a:ext cx="2388632" cy="1476256"/>
          </a:xfrm>
          <a:prstGeom prst="rect">
            <a:avLst/>
          </a:prstGeom>
        </p:spPr>
      </p:pic>
      <p:sp>
        <p:nvSpPr>
          <p:cNvPr id="9" name="Text 4"/>
          <p:cNvSpPr/>
          <p:nvPr/>
        </p:nvSpPr>
        <p:spPr>
          <a:xfrm>
            <a:off x="4759881" y="4246483"/>
            <a:ext cx="2388632"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Transparency</a:t>
            </a:r>
            <a:endParaRPr lang="en-US" sz="2187" dirty="0"/>
          </a:p>
        </p:txBody>
      </p:sp>
      <p:sp>
        <p:nvSpPr>
          <p:cNvPr id="10" name="Text 5"/>
          <p:cNvSpPr/>
          <p:nvPr/>
        </p:nvSpPr>
        <p:spPr>
          <a:xfrm>
            <a:off x="4759881" y="4726900"/>
            <a:ext cx="2388632" cy="2487811"/>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Open communication, disclosure of information, and clear explanation of processes are vital to building trust with stakeholders.</a:t>
            </a:r>
            <a:endParaRPr lang="en-US" sz="1750" dirty="0"/>
          </a:p>
        </p:txBody>
      </p:sp>
      <p:pic>
        <p:nvPicPr>
          <p:cNvPr id="11" name="Image 3" descr="preencoded.png"/>
          <p:cNvPicPr>
            <a:picLocks noChangeAspect="1"/>
          </p:cNvPicPr>
          <p:nvPr/>
        </p:nvPicPr>
        <p:blipFill>
          <a:blip r:embed="rId6"/>
          <a:stretch>
            <a:fillRect/>
          </a:stretch>
        </p:blipFill>
        <p:spPr>
          <a:xfrm>
            <a:off x="7481768" y="2492573"/>
            <a:ext cx="2388632" cy="1476256"/>
          </a:xfrm>
          <a:prstGeom prst="rect">
            <a:avLst/>
          </a:prstGeom>
        </p:spPr>
      </p:pic>
      <p:sp>
        <p:nvSpPr>
          <p:cNvPr id="12" name="Text 6"/>
          <p:cNvSpPr/>
          <p:nvPr/>
        </p:nvSpPr>
        <p:spPr>
          <a:xfrm>
            <a:off x="7481768" y="4246483"/>
            <a:ext cx="2388632"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Integrity</a:t>
            </a:r>
            <a:endParaRPr lang="en-US" sz="2187" dirty="0"/>
          </a:p>
        </p:txBody>
      </p:sp>
      <p:sp>
        <p:nvSpPr>
          <p:cNvPr id="13" name="Text 7"/>
          <p:cNvSpPr/>
          <p:nvPr/>
        </p:nvSpPr>
        <p:spPr>
          <a:xfrm>
            <a:off x="7481768" y="4726900"/>
            <a:ext cx="2388632" cy="2132409"/>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IT professionals must maintain the highest standards of honesty, reliability, and ethical decision-making in their work.</a:t>
            </a:r>
            <a:endParaRPr lang="en-US" sz="1750" dirty="0"/>
          </a:p>
        </p:txBody>
      </p:sp>
      <p:pic>
        <p:nvPicPr>
          <p:cNvPr id="14" name="Image 4" descr="preencoded.png"/>
          <p:cNvPicPr>
            <a:picLocks noChangeAspect="1"/>
          </p:cNvPicPr>
          <p:nvPr/>
        </p:nvPicPr>
        <p:blipFill>
          <a:blip r:embed="rId7"/>
          <a:stretch>
            <a:fillRect/>
          </a:stretch>
        </p:blipFill>
        <p:spPr>
          <a:xfrm>
            <a:off x="10203656" y="2492573"/>
            <a:ext cx="2388751" cy="1476256"/>
          </a:xfrm>
          <a:prstGeom prst="rect">
            <a:avLst/>
          </a:prstGeom>
        </p:spPr>
      </p:pic>
      <p:sp>
        <p:nvSpPr>
          <p:cNvPr id="15" name="Text 8"/>
          <p:cNvSpPr/>
          <p:nvPr/>
        </p:nvSpPr>
        <p:spPr>
          <a:xfrm>
            <a:off x="10203656" y="4246483"/>
            <a:ext cx="2388751"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Accountability</a:t>
            </a:r>
            <a:endParaRPr lang="en-US" sz="2187" dirty="0"/>
          </a:p>
        </p:txBody>
      </p:sp>
      <p:sp>
        <p:nvSpPr>
          <p:cNvPr id="16" name="Text 9"/>
          <p:cNvSpPr/>
          <p:nvPr/>
        </p:nvSpPr>
        <p:spPr>
          <a:xfrm>
            <a:off x="10203656" y="4726900"/>
            <a:ext cx="2388751" cy="2132409"/>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IT professionals are responsible for the safety, security, and societal impact of the technologies they develop and maintain.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138601" y="600194"/>
            <a:ext cx="10353080" cy="1362313"/>
          </a:xfrm>
          <a:prstGeom prst="rect">
            <a:avLst/>
          </a:prstGeom>
          <a:noFill/>
          <a:ln/>
        </p:spPr>
        <p:txBody>
          <a:bodyPr wrap="square" rtlCol="0" anchor="t"/>
          <a:lstStyle/>
          <a:p>
            <a:pPr marL="0" indent="0">
              <a:lnSpc>
                <a:spcPts val="5363"/>
              </a:lnSpc>
              <a:buNone/>
            </a:pPr>
            <a:r>
              <a:rPr lang="en-US" sz="4291" dirty="0">
                <a:solidFill>
                  <a:srgbClr val="1B1B27"/>
                </a:solidFill>
                <a:latin typeface="Corben" pitchFamily="34" charset="0"/>
                <a:ea typeface="Corben" pitchFamily="34" charset="-122"/>
                <a:cs typeface="Corben" pitchFamily="34" charset="-120"/>
              </a:rPr>
              <a:t>Ethical Dilemmas in Software Development</a:t>
            </a:r>
            <a:endParaRPr lang="en-US" sz="4291" dirty="0"/>
          </a:p>
        </p:txBody>
      </p:sp>
      <p:pic>
        <p:nvPicPr>
          <p:cNvPr id="5" name="Image 1" descr="preencoded.png"/>
          <p:cNvPicPr>
            <a:picLocks noChangeAspect="1"/>
          </p:cNvPicPr>
          <p:nvPr/>
        </p:nvPicPr>
        <p:blipFill>
          <a:blip r:embed="rId4"/>
          <a:stretch>
            <a:fillRect/>
          </a:stretch>
        </p:blipFill>
        <p:spPr>
          <a:xfrm>
            <a:off x="2138601" y="2398395"/>
            <a:ext cx="1089779" cy="1743670"/>
          </a:xfrm>
          <a:prstGeom prst="rect">
            <a:avLst/>
          </a:prstGeom>
        </p:spPr>
      </p:pic>
      <p:sp>
        <p:nvSpPr>
          <p:cNvPr id="6" name="Text 2"/>
          <p:cNvSpPr/>
          <p:nvPr/>
        </p:nvSpPr>
        <p:spPr>
          <a:xfrm>
            <a:off x="3555206" y="2616279"/>
            <a:ext cx="4663916" cy="340519"/>
          </a:xfrm>
          <a:prstGeom prst="rect">
            <a:avLst/>
          </a:prstGeom>
          <a:noFill/>
          <a:ln/>
        </p:spPr>
        <p:txBody>
          <a:bodyPr wrap="none" rtlCol="0" anchor="t"/>
          <a:lstStyle/>
          <a:p>
            <a:pPr marL="0" indent="0" algn="l">
              <a:lnSpc>
                <a:spcPts val="2682"/>
              </a:lnSpc>
              <a:buNone/>
            </a:pPr>
            <a:r>
              <a:rPr lang="en-US" sz="2145" dirty="0">
                <a:solidFill>
                  <a:srgbClr val="404155"/>
                </a:solidFill>
                <a:latin typeface="Corben" pitchFamily="34" charset="0"/>
                <a:ea typeface="Corben" pitchFamily="34" charset="-122"/>
                <a:cs typeface="Corben" pitchFamily="34" charset="-120"/>
              </a:rPr>
              <a:t>Balancing Functionality and Privacy</a:t>
            </a:r>
            <a:endParaRPr lang="en-US" sz="2145" dirty="0"/>
          </a:p>
        </p:txBody>
      </p:sp>
      <p:sp>
        <p:nvSpPr>
          <p:cNvPr id="7" name="Text 3"/>
          <p:cNvSpPr/>
          <p:nvPr/>
        </p:nvSpPr>
        <p:spPr>
          <a:xfrm>
            <a:off x="3555206" y="3087529"/>
            <a:ext cx="8936474" cy="697468"/>
          </a:xfrm>
          <a:prstGeom prst="rect">
            <a:avLst/>
          </a:prstGeom>
          <a:noFill/>
          <a:ln/>
        </p:spPr>
        <p:txBody>
          <a:bodyPr wrap="square" rtlCol="0" anchor="t"/>
          <a:lstStyle/>
          <a:p>
            <a:pPr marL="0" indent="0" algn="l">
              <a:lnSpc>
                <a:spcPts val="2746"/>
              </a:lnSpc>
              <a:buNone/>
            </a:pPr>
            <a:r>
              <a:rPr lang="en-US" sz="1716" dirty="0">
                <a:solidFill>
                  <a:srgbClr val="404155"/>
                </a:solidFill>
                <a:latin typeface="Nobile" pitchFamily="34" charset="0"/>
                <a:ea typeface="Nobile" pitchFamily="34" charset="-122"/>
                <a:cs typeface="Nobile" pitchFamily="34" charset="-120"/>
              </a:rPr>
              <a:t>Software developers often face the challenge of creating features that maximize user experience while still protecting sensitive data and individual privacy.</a:t>
            </a:r>
            <a:endParaRPr lang="en-US" sz="1716" dirty="0"/>
          </a:p>
        </p:txBody>
      </p:sp>
      <p:pic>
        <p:nvPicPr>
          <p:cNvPr id="8" name="Image 2" descr="preencoded.png"/>
          <p:cNvPicPr>
            <a:picLocks noChangeAspect="1"/>
          </p:cNvPicPr>
          <p:nvPr/>
        </p:nvPicPr>
        <p:blipFill>
          <a:blip r:embed="rId5"/>
          <a:stretch>
            <a:fillRect/>
          </a:stretch>
        </p:blipFill>
        <p:spPr>
          <a:xfrm>
            <a:off x="2138601" y="4142065"/>
            <a:ext cx="1089779" cy="1743670"/>
          </a:xfrm>
          <a:prstGeom prst="rect">
            <a:avLst/>
          </a:prstGeom>
        </p:spPr>
      </p:pic>
      <p:sp>
        <p:nvSpPr>
          <p:cNvPr id="9" name="Text 4"/>
          <p:cNvSpPr/>
          <p:nvPr/>
        </p:nvSpPr>
        <p:spPr>
          <a:xfrm>
            <a:off x="3555206" y="4359950"/>
            <a:ext cx="3675459" cy="340519"/>
          </a:xfrm>
          <a:prstGeom prst="rect">
            <a:avLst/>
          </a:prstGeom>
          <a:noFill/>
          <a:ln/>
        </p:spPr>
        <p:txBody>
          <a:bodyPr wrap="none" rtlCol="0" anchor="t"/>
          <a:lstStyle/>
          <a:p>
            <a:pPr marL="0" indent="0" algn="l">
              <a:lnSpc>
                <a:spcPts val="2682"/>
              </a:lnSpc>
              <a:buNone/>
            </a:pPr>
            <a:r>
              <a:rPr lang="en-US" sz="2145" dirty="0">
                <a:solidFill>
                  <a:srgbClr val="404155"/>
                </a:solidFill>
                <a:latin typeface="Corben" pitchFamily="34" charset="0"/>
                <a:ea typeface="Corben" pitchFamily="34" charset="-122"/>
                <a:cs typeface="Corben" pitchFamily="34" charset="-120"/>
              </a:rPr>
              <a:t>Addressing Algorithmic Bias</a:t>
            </a:r>
            <a:endParaRPr lang="en-US" sz="2145" dirty="0"/>
          </a:p>
        </p:txBody>
      </p:sp>
      <p:sp>
        <p:nvSpPr>
          <p:cNvPr id="10" name="Text 5"/>
          <p:cNvSpPr/>
          <p:nvPr/>
        </p:nvSpPr>
        <p:spPr>
          <a:xfrm>
            <a:off x="3555206" y="4831199"/>
            <a:ext cx="8936474" cy="697468"/>
          </a:xfrm>
          <a:prstGeom prst="rect">
            <a:avLst/>
          </a:prstGeom>
          <a:noFill/>
          <a:ln/>
        </p:spPr>
        <p:txBody>
          <a:bodyPr wrap="square" rtlCol="0" anchor="t"/>
          <a:lstStyle/>
          <a:p>
            <a:pPr marL="0" indent="0" algn="l">
              <a:lnSpc>
                <a:spcPts val="2746"/>
              </a:lnSpc>
              <a:buNone/>
            </a:pPr>
            <a:r>
              <a:rPr lang="en-US" sz="1716" dirty="0">
                <a:solidFill>
                  <a:srgbClr val="404155"/>
                </a:solidFill>
                <a:latin typeface="Nobile" pitchFamily="34" charset="0"/>
                <a:ea typeface="Nobile" pitchFamily="34" charset="-122"/>
                <a:cs typeface="Nobile" pitchFamily="34" charset="-120"/>
              </a:rPr>
              <a:t>Algorithms used in software can unintentionally perpetuate societal biases. Developers must be vigilant in identifying and mitigating these biases.</a:t>
            </a:r>
            <a:endParaRPr lang="en-US" sz="1716" dirty="0"/>
          </a:p>
        </p:txBody>
      </p:sp>
      <p:pic>
        <p:nvPicPr>
          <p:cNvPr id="11" name="Image 3" descr="preencoded.png"/>
          <p:cNvPicPr>
            <a:picLocks noChangeAspect="1"/>
          </p:cNvPicPr>
          <p:nvPr/>
        </p:nvPicPr>
        <p:blipFill>
          <a:blip r:embed="rId6"/>
          <a:stretch>
            <a:fillRect/>
          </a:stretch>
        </p:blipFill>
        <p:spPr>
          <a:xfrm>
            <a:off x="2138601" y="5885736"/>
            <a:ext cx="1089779" cy="1743670"/>
          </a:xfrm>
          <a:prstGeom prst="rect">
            <a:avLst/>
          </a:prstGeom>
        </p:spPr>
      </p:pic>
      <p:sp>
        <p:nvSpPr>
          <p:cNvPr id="12" name="Text 6"/>
          <p:cNvSpPr/>
          <p:nvPr/>
        </p:nvSpPr>
        <p:spPr>
          <a:xfrm>
            <a:off x="3555206" y="6103620"/>
            <a:ext cx="3593544" cy="340519"/>
          </a:xfrm>
          <a:prstGeom prst="rect">
            <a:avLst/>
          </a:prstGeom>
          <a:noFill/>
          <a:ln/>
        </p:spPr>
        <p:txBody>
          <a:bodyPr wrap="none" rtlCol="0" anchor="t"/>
          <a:lstStyle/>
          <a:p>
            <a:pPr marL="0" indent="0" algn="l">
              <a:lnSpc>
                <a:spcPts val="2682"/>
              </a:lnSpc>
              <a:buNone/>
            </a:pPr>
            <a:r>
              <a:rPr lang="en-US" sz="2145" dirty="0">
                <a:solidFill>
                  <a:srgbClr val="404155"/>
                </a:solidFill>
                <a:latin typeface="Corben" pitchFamily="34" charset="0"/>
                <a:ea typeface="Corben" pitchFamily="34" charset="-122"/>
                <a:cs typeface="Corben" pitchFamily="34" charset="-120"/>
              </a:rPr>
              <a:t>Ethical Impact Assessments</a:t>
            </a:r>
            <a:endParaRPr lang="en-US" sz="2145" dirty="0"/>
          </a:p>
        </p:txBody>
      </p:sp>
      <p:sp>
        <p:nvSpPr>
          <p:cNvPr id="13" name="Text 7"/>
          <p:cNvSpPr/>
          <p:nvPr/>
        </p:nvSpPr>
        <p:spPr>
          <a:xfrm>
            <a:off x="3555206" y="6574869"/>
            <a:ext cx="8936474" cy="697468"/>
          </a:xfrm>
          <a:prstGeom prst="rect">
            <a:avLst/>
          </a:prstGeom>
          <a:noFill/>
          <a:ln/>
        </p:spPr>
        <p:txBody>
          <a:bodyPr wrap="square" rtlCol="0" anchor="t"/>
          <a:lstStyle/>
          <a:p>
            <a:pPr marL="0" indent="0" algn="l">
              <a:lnSpc>
                <a:spcPts val="2746"/>
              </a:lnSpc>
              <a:buNone/>
            </a:pPr>
            <a:r>
              <a:rPr lang="en-US" sz="1716" dirty="0">
                <a:solidFill>
                  <a:srgbClr val="404155"/>
                </a:solidFill>
                <a:latin typeface="Nobile" pitchFamily="34" charset="0"/>
                <a:ea typeface="Nobile" pitchFamily="34" charset="-122"/>
                <a:cs typeface="Nobile" pitchFamily="34" charset="-120"/>
              </a:rPr>
              <a:t>Conducting thorough impact assessments to understand the potential ethical implications of software can help developers make more informed decisions.</a:t>
            </a:r>
            <a:endParaRPr lang="en-US" sz="171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861304"/>
            <a:ext cx="9835277"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Protecting Sensitive Data and Privacy</a:t>
            </a:r>
            <a:endParaRPr lang="en-US" sz="4374" dirty="0"/>
          </a:p>
        </p:txBody>
      </p:sp>
      <p:sp>
        <p:nvSpPr>
          <p:cNvPr id="5" name="Text 2"/>
          <p:cNvSpPr/>
          <p:nvPr/>
        </p:nvSpPr>
        <p:spPr>
          <a:xfrm>
            <a:off x="2037993" y="3111103"/>
            <a:ext cx="3702725"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Safeguarding Sensitive Data</a:t>
            </a:r>
            <a:endParaRPr lang="en-US" sz="2187" dirty="0"/>
          </a:p>
        </p:txBody>
      </p:sp>
      <p:sp>
        <p:nvSpPr>
          <p:cNvPr id="6" name="Text 3"/>
          <p:cNvSpPr/>
          <p:nvPr/>
        </p:nvSpPr>
        <p:spPr>
          <a:xfrm>
            <a:off x="2037993" y="3680460"/>
            <a:ext cx="5006221" cy="2487811"/>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IT professionals have a moral obligation to protect the sensitive information entrusted to them, such as personal, financial, and healthcare data. This requires robust security measures, access controls, and continuous monitoring to prevent unauthorized access or misuse.</a:t>
            </a:r>
            <a:endParaRPr lang="en-US" sz="1750" dirty="0"/>
          </a:p>
        </p:txBody>
      </p:sp>
      <p:sp>
        <p:nvSpPr>
          <p:cNvPr id="7" name="Text 4"/>
          <p:cNvSpPr/>
          <p:nvPr/>
        </p:nvSpPr>
        <p:spPr>
          <a:xfrm>
            <a:off x="7593806" y="3111103"/>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Respecting Privacy</a:t>
            </a:r>
            <a:endParaRPr lang="en-US" sz="2187" dirty="0"/>
          </a:p>
        </p:txBody>
      </p:sp>
      <p:sp>
        <p:nvSpPr>
          <p:cNvPr id="8" name="Text 5"/>
          <p:cNvSpPr/>
          <p:nvPr/>
        </p:nvSpPr>
        <p:spPr>
          <a:xfrm>
            <a:off x="7593806" y="3680460"/>
            <a:ext cx="5006221"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Privacy is a fundamental right, and IT professionals must ensure that data collection, storage, and usage adhere to ethical guidelines and legal regulations. This includes transparency about data practices and obtaining informed consent from individuals.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168718"/>
            <a:ext cx="10476667"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Responsible Use of Artificial Intelligence</a:t>
            </a:r>
            <a:endParaRPr lang="en-US" sz="4374" dirty="0"/>
          </a:p>
        </p:txBody>
      </p:sp>
      <p:sp>
        <p:nvSpPr>
          <p:cNvPr id="5" name="Text 2"/>
          <p:cNvSpPr/>
          <p:nvPr/>
        </p:nvSpPr>
        <p:spPr>
          <a:xfrm>
            <a:off x="2037993" y="2396252"/>
            <a:ext cx="5006221"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As AI becomes increasingly integrated into our lives, it is crucial that IT professionals use this technology responsibly. This includes prioritizing ethical considerations, preventing biases, and ensuring transparency in AI-powered systems.</a:t>
            </a:r>
            <a:endParaRPr lang="en-US" sz="1750" dirty="0"/>
          </a:p>
        </p:txBody>
      </p:sp>
      <p:sp>
        <p:nvSpPr>
          <p:cNvPr id="6" name="Text 3"/>
          <p:cNvSpPr/>
          <p:nvPr/>
        </p:nvSpPr>
        <p:spPr>
          <a:xfrm>
            <a:off x="2037993" y="4728567"/>
            <a:ext cx="5006221"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IT teams must carefully evaluate the potential societal impacts of AI and put safeguards in place to mitigate risks. Ongoing monitoring and adjustment of AI models is essential to uphold principles of fairness, accountability, and privacy protection.</a:t>
            </a:r>
            <a:endParaRPr lang="en-US" sz="1750" dirty="0"/>
          </a:p>
        </p:txBody>
      </p:sp>
      <p:pic>
        <p:nvPicPr>
          <p:cNvPr id="7" name="Image 1" descr="preencoded.png"/>
          <p:cNvPicPr>
            <a:picLocks noChangeAspect="1"/>
          </p:cNvPicPr>
          <p:nvPr/>
        </p:nvPicPr>
        <p:blipFill>
          <a:blip r:embed="rId4"/>
          <a:stretch>
            <a:fillRect/>
          </a:stretch>
        </p:blipFill>
        <p:spPr>
          <a:xfrm>
            <a:off x="7593806" y="2446258"/>
            <a:ext cx="5006221" cy="3425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717352"/>
            <a:ext cx="10354389"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Ethical Considerations in Cybersecurity</a:t>
            </a:r>
            <a:endParaRPr lang="en-US" sz="4374" dirty="0"/>
          </a:p>
        </p:txBody>
      </p:sp>
      <p:sp>
        <p:nvSpPr>
          <p:cNvPr id="5" name="Shape 2"/>
          <p:cNvSpPr/>
          <p:nvPr/>
        </p:nvSpPr>
        <p:spPr>
          <a:xfrm>
            <a:off x="2037993" y="1856065"/>
            <a:ext cx="5166122" cy="2717006"/>
          </a:xfrm>
          <a:prstGeom prst="roundRect">
            <a:avLst>
              <a:gd name="adj" fmla="val 3680"/>
            </a:avLst>
          </a:prstGeom>
          <a:solidFill>
            <a:srgbClr val="D2D9F9"/>
          </a:solidFill>
          <a:ln w="7620">
            <a:solidFill>
              <a:srgbClr val="B8BFDF"/>
            </a:solidFill>
            <a:prstDash val="solid"/>
          </a:ln>
        </p:spPr>
      </p:sp>
      <p:sp>
        <p:nvSpPr>
          <p:cNvPr id="6" name="Text 3"/>
          <p:cNvSpPr/>
          <p:nvPr/>
        </p:nvSpPr>
        <p:spPr>
          <a:xfrm>
            <a:off x="2267783" y="2085856"/>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Protecting Privacy</a:t>
            </a:r>
            <a:endParaRPr lang="en-US" sz="2187" dirty="0"/>
          </a:p>
        </p:txBody>
      </p:sp>
      <p:sp>
        <p:nvSpPr>
          <p:cNvPr id="7" name="Text 4"/>
          <p:cNvSpPr/>
          <p:nvPr/>
        </p:nvSpPr>
        <p:spPr>
          <a:xfrm>
            <a:off x="2267783" y="2566273"/>
            <a:ext cx="4706541"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Cybersecurity professionals must prioritize the privacy and confidentiality of user data, ensuring sensitive information is securely stored and accessed only by authorized parties.</a:t>
            </a:r>
            <a:endParaRPr lang="en-US" sz="1750" dirty="0"/>
          </a:p>
        </p:txBody>
      </p:sp>
      <p:sp>
        <p:nvSpPr>
          <p:cNvPr id="8" name="Shape 5"/>
          <p:cNvSpPr/>
          <p:nvPr/>
        </p:nvSpPr>
        <p:spPr>
          <a:xfrm>
            <a:off x="7426285" y="1856065"/>
            <a:ext cx="5166122" cy="2717006"/>
          </a:xfrm>
          <a:prstGeom prst="roundRect">
            <a:avLst>
              <a:gd name="adj" fmla="val 3680"/>
            </a:avLst>
          </a:prstGeom>
          <a:solidFill>
            <a:srgbClr val="D2D9F9"/>
          </a:solidFill>
          <a:ln w="7620">
            <a:solidFill>
              <a:srgbClr val="B8BFDF"/>
            </a:solidFill>
            <a:prstDash val="solid"/>
          </a:ln>
        </p:spPr>
      </p:sp>
      <p:sp>
        <p:nvSpPr>
          <p:cNvPr id="9" name="Text 6"/>
          <p:cNvSpPr/>
          <p:nvPr/>
        </p:nvSpPr>
        <p:spPr>
          <a:xfrm>
            <a:off x="7656076" y="2085856"/>
            <a:ext cx="4706541" cy="694373"/>
          </a:xfrm>
          <a:prstGeom prst="rect">
            <a:avLst/>
          </a:prstGeom>
          <a:noFill/>
          <a:ln/>
        </p:spPr>
        <p:txBody>
          <a:bodyPr wrap="squar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Responsible Vulnerability Disclosure</a:t>
            </a:r>
            <a:endParaRPr lang="en-US" sz="2187" dirty="0"/>
          </a:p>
        </p:txBody>
      </p:sp>
      <p:sp>
        <p:nvSpPr>
          <p:cNvPr id="10" name="Text 7"/>
          <p:cNvSpPr/>
          <p:nvPr/>
        </p:nvSpPr>
        <p:spPr>
          <a:xfrm>
            <a:off x="7656076" y="2913459"/>
            <a:ext cx="470654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When discovering software vulnerabilities, ethical disclosure to vendors allows for timely patches, rather than exploiting flaws for personal gain.</a:t>
            </a:r>
            <a:endParaRPr lang="en-US" sz="1750" dirty="0"/>
          </a:p>
        </p:txBody>
      </p:sp>
      <p:sp>
        <p:nvSpPr>
          <p:cNvPr id="11" name="Shape 8"/>
          <p:cNvSpPr/>
          <p:nvPr/>
        </p:nvSpPr>
        <p:spPr>
          <a:xfrm>
            <a:off x="2037993" y="4795242"/>
            <a:ext cx="5166122" cy="2717006"/>
          </a:xfrm>
          <a:prstGeom prst="roundRect">
            <a:avLst>
              <a:gd name="adj" fmla="val 3680"/>
            </a:avLst>
          </a:prstGeom>
          <a:solidFill>
            <a:srgbClr val="D2D9F9"/>
          </a:solidFill>
          <a:ln w="7620">
            <a:solidFill>
              <a:srgbClr val="B8BFDF"/>
            </a:solidFill>
            <a:prstDash val="solid"/>
          </a:ln>
        </p:spPr>
      </p:sp>
      <p:sp>
        <p:nvSpPr>
          <p:cNvPr id="12" name="Text 9"/>
          <p:cNvSpPr/>
          <p:nvPr/>
        </p:nvSpPr>
        <p:spPr>
          <a:xfrm>
            <a:off x="2267783" y="5025033"/>
            <a:ext cx="4020502"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Minimizing Collateral Damage</a:t>
            </a:r>
            <a:endParaRPr lang="en-US" sz="2187" dirty="0"/>
          </a:p>
        </p:txBody>
      </p:sp>
      <p:sp>
        <p:nvSpPr>
          <p:cNvPr id="13" name="Text 10"/>
          <p:cNvSpPr/>
          <p:nvPr/>
        </p:nvSpPr>
        <p:spPr>
          <a:xfrm>
            <a:off x="2267783" y="5505450"/>
            <a:ext cx="4706541"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Cybersecurity measures should be carefully designed to prevent unintended consequences or harm to innocent parties during incident response and threat mitigation.</a:t>
            </a:r>
            <a:endParaRPr lang="en-US" sz="1750" dirty="0"/>
          </a:p>
        </p:txBody>
      </p:sp>
      <p:sp>
        <p:nvSpPr>
          <p:cNvPr id="14" name="Shape 11"/>
          <p:cNvSpPr/>
          <p:nvPr/>
        </p:nvSpPr>
        <p:spPr>
          <a:xfrm>
            <a:off x="7426285" y="4795242"/>
            <a:ext cx="5166122" cy="2717006"/>
          </a:xfrm>
          <a:prstGeom prst="roundRect">
            <a:avLst>
              <a:gd name="adj" fmla="val 3680"/>
            </a:avLst>
          </a:prstGeom>
          <a:solidFill>
            <a:srgbClr val="D2D9F9"/>
          </a:solidFill>
          <a:ln w="7620">
            <a:solidFill>
              <a:srgbClr val="B8BFDF"/>
            </a:solidFill>
            <a:prstDash val="solid"/>
          </a:ln>
        </p:spPr>
      </p:sp>
      <p:sp>
        <p:nvSpPr>
          <p:cNvPr id="15" name="Text 12"/>
          <p:cNvSpPr/>
          <p:nvPr/>
        </p:nvSpPr>
        <p:spPr>
          <a:xfrm>
            <a:off x="7656076" y="5025033"/>
            <a:ext cx="4304586"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Transparency and Accountability</a:t>
            </a:r>
            <a:endParaRPr lang="en-US" sz="2187" dirty="0"/>
          </a:p>
        </p:txBody>
      </p:sp>
      <p:sp>
        <p:nvSpPr>
          <p:cNvPr id="16" name="Text 13"/>
          <p:cNvSpPr/>
          <p:nvPr/>
        </p:nvSpPr>
        <p:spPr>
          <a:xfrm>
            <a:off x="7656076" y="5505450"/>
            <a:ext cx="470654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Cybersecurity professionals should maintain transparency about their practices and be accountable for the ethical implications of their work.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168479"/>
            <a:ext cx="9306401"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Upholding Integrity and Transparency</a:t>
            </a:r>
            <a:endParaRPr lang="en-US" sz="4374" dirty="0"/>
          </a:p>
        </p:txBody>
      </p:sp>
      <p:sp>
        <p:nvSpPr>
          <p:cNvPr id="6" name="Shape 2"/>
          <p:cNvSpPr/>
          <p:nvPr/>
        </p:nvSpPr>
        <p:spPr>
          <a:xfrm>
            <a:off x="4490799" y="3064073"/>
            <a:ext cx="499943" cy="499943"/>
          </a:xfrm>
          <a:prstGeom prst="roundRect">
            <a:avLst>
              <a:gd name="adj" fmla="val 20000"/>
            </a:avLst>
          </a:prstGeom>
          <a:solidFill>
            <a:srgbClr val="D2D9F9"/>
          </a:solidFill>
          <a:ln w="7620">
            <a:solidFill>
              <a:srgbClr val="B8BFDF"/>
            </a:solidFill>
            <a:prstDash val="solid"/>
          </a:ln>
        </p:spPr>
      </p:sp>
      <p:sp>
        <p:nvSpPr>
          <p:cNvPr id="7" name="Text 3"/>
          <p:cNvSpPr/>
          <p:nvPr/>
        </p:nvSpPr>
        <p:spPr>
          <a:xfrm>
            <a:off x="4691539" y="3105745"/>
            <a:ext cx="98465"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8" name="Text 4"/>
          <p:cNvSpPr/>
          <p:nvPr/>
        </p:nvSpPr>
        <p:spPr>
          <a:xfrm>
            <a:off x="5212913" y="3140393"/>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Ethical Conduct</a:t>
            </a:r>
            <a:endParaRPr lang="en-US" sz="2187" dirty="0"/>
          </a:p>
        </p:txBody>
      </p:sp>
      <p:sp>
        <p:nvSpPr>
          <p:cNvPr id="9" name="Text 5"/>
          <p:cNvSpPr/>
          <p:nvPr/>
        </p:nvSpPr>
        <p:spPr>
          <a:xfrm>
            <a:off x="5212913" y="3620810"/>
            <a:ext cx="382000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IT professionals must maintain the highest standards of integrity, honesty, and ethical behavior in all their work and interactions.</a:t>
            </a:r>
            <a:endParaRPr lang="en-US" sz="1750" dirty="0"/>
          </a:p>
        </p:txBody>
      </p:sp>
      <p:sp>
        <p:nvSpPr>
          <p:cNvPr id="10" name="Shape 6"/>
          <p:cNvSpPr/>
          <p:nvPr/>
        </p:nvSpPr>
        <p:spPr>
          <a:xfrm>
            <a:off x="9255085" y="3064073"/>
            <a:ext cx="499943" cy="499943"/>
          </a:xfrm>
          <a:prstGeom prst="roundRect">
            <a:avLst>
              <a:gd name="adj" fmla="val 20000"/>
            </a:avLst>
          </a:prstGeom>
          <a:solidFill>
            <a:srgbClr val="D2D9F9"/>
          </a:solidFill>
          <a:ln w="7620">
            <a:solidFill>
              <a:srgbClr val="B8BFDF"/>
            </a:solidFill>
            <a:prstDash val="solid"/>
          </a:ln>
        </p:spPr>
      </p:sp>
      <p:sp>
        <p:nvSpPr>
          <p:cNvPr id="11" name="Text 7"/>
          <p:cNvSpPr/>
          <p:nvPr/>
        </p:nvSpPr>
        <p:spPr>
          <a:xfrm>
            <a:off x="9418082" y="3105745"/>
            <a:ext cx="173831"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2" name="Text 8"/>
          <p:cNvSpPr/>
          <p:nvPr/>
        </p:nvSpPr>
        <p:spPr>
          <a:xfrm>
            <a:off x="9977199" y="3140393"/>
            <a:ext cx="3795951"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Transparent Communication</a:t>
            </a:r>
            <a:endParaRPr lang="en-US" sz="2187" dirty="0"/>
          </a:p>
        </p:txBody>
      </p:sp>
      <p:sp>
        <p:nvSpPr>
          <p:cNvPr id="13" name="Text 9"/>
          <p:cNvSpPr/>
          <p:nvPr/>
        </p:nvSpPr>
        <p:spPr>
          <a:xfrm>
            <a:off x="9977199" y="3620810"/>
            <a:ext cx="3820001"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Open and transparent communication is key, ensuring all stakeholders are informed and empowered to make informed decisions.</a:t>
            </a:r>
            <a:endParaRPr lang="en-US" sz="1750" dirty="0"/>
          </a:p>
        </p:txBody>
      </p:sp>
      <p:sp>
        <p:nvSpPr>
          <p:cNvPr id="14" name="Shape 10"/>
          <p:cNvSpPr/>
          <p:nvPr/>
        </p:nvSpPr>
        <p:spPr>
          <a:xfrm>
            <a:off x="4490799" y="5793581"/>
            <a:ext cx="499943" cy="499943"/>
          </a:xfrm>
          <a:prstGeom prst="roundRect">
            <a:avLst>
              <a:gd name="adj" fmla="val 20000"/>
            </a:avLst>
          </a:prstGeom>
          <a:solidFill>
            <a:srgbClr val="D2D9F9"/>
          </a:solidFill>
          <a:ln w="7620">
            <a:solidFill>
              <a:srgbClr val="B8BFDF"/>
            </a:solidFill>
            <a:prstDash val="solid"/>
          </a:ln>
        </p:spPr>
      </p:sp>
      <p:sp>
        <p:nvSpPr>
          <p:cNvPr id="15" name="Text 11"/>
          <p:cNvSpPr/>
          <p:nvPr/>
        </p:nvSpPr>
        <p:spPr>
          <a:xfrm>
            <a:off x="4647128" y="5835253"/>
            <a:ext cx="187166"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6" name="Text 12"/>
          <p:cNvSpPr/>
          <p:nvPr/>
        </p:nvSpPr>
        <p:spPr>
          <a:xfrm>
            <a:off x="5212913" y="5869900"/>
            <a:ext cx="2940248"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Responsible Reporting</a:t>
            </a:r>
            <a:endParaRPr lang="en-US" sz="2187" dirty="0"/>
          </a:p>
        </p:txBody>
      </p:sp>
      <p:sp>
        <p:nvSpPr>
          <p:cNvPr id="17" name="Text 13"/>
          <p:cNvSpPr/>
          <p:nvPr/>
        </p:nvSpPr>
        <p:spPr>
          <a:xfrm>
            <a:off x="5212913" y="6350317"/>
            <a:ext cx="8584287"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IT professionals should report any unethical or illegal activities they become aware of, without fear of retaliation.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147643"/>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Continuing Education and Professional Development</a:t>
            </a:r>
            <a:endParaRPr lang="en-US" sz="4374" dirty="0"/>
          </a:p>
        </p:txBody>
      </p:sp>
      <p:pic>
        <p:nvPicPr>
          <p:cNvPr id="5" name="Image 1" descr="preencoded.png"/>
          <p:cNvPicPr>
            <a:picLocks noChangeAspect="1"/>
          </p:cNvPicPr>
          <p:nvPr/>
        </p:nvPicPr>
        <p:blipFill>
          <a:blip r:embed="rId4"/>
          <a:stretch>
            <a:fillRect/>
          </a:stretch>
        </p:blipFill>
        <p:spPr>
          <a:xfrm>
            <a:off x="2037993" y="2980730"/>
            <a:ext cx="555427" cy="555427"/>
          </a:xfrm>
          <a:prstGeom prst="rect">
            <a:avLst/>
          </a:prstGeom>
        </p:spPr>
      </p:pic>
      <p:sp>
        <p:nvSpPr>
          <p:cNvPr id="6" name="Text 2"/>
          <p:cNvSpPr/>
          <p:nvPr/>
        </p:nvSpPr>
        <p:spPr>
          <a:xfrm>
            <a:off x="2037993" y="3758327"/>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Ongoing Learning</a:t>
            </a:r>
            <a:endParaRPr lang="en-US" sz="2187" dirty="0"/>
          </a:p>
        </p:txBody>
      </p:sp>
      <p:sp>
        <p:nvSpPr>
          <p:cNvPr id="7" name="Text 3"/>
          <p:cNvSpPr/>
          <p:nvPr/>
        </p:nvSpPr>
        <p:spPr>
          <a:xfrm>
            <a:off x="2037993" y="4238744"/>
            <a:ext cx="3295888" cy="284321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IT professionals must continuously adapt to new technologies, tools, and industry trends. Actively pursuing training, certifications, and self-study is crucial for growth and staying ahead of the curve.</a:t>
            </a:r>
            <a:endParaRPr lang="en-US" sz="1750" dirty="0"/>
          </a:p>
        </p:txBody>
      </p:sp>
      <p:pic>
        <p:nvPicPr>
          <p:cNvPr id="8" name="Image 2" descr="preencoded.png"/>
          <p:cNvPicPr>
            <a:picLocks noChangeAspect="1"/>
          </p:cNvPicPr>
          <p:nvPr/>
        </p:nvPicPr>
        <p:blipFill>
          <a:blip r:embed="rId5"/>
          <a:stretch>
            <a:fillRect/>
          </a:stretch>
        </p:blipFill>
        <p:spPr>
          <a:xfrm>
            <a:off x="5667137" y="2980730"/>
            <a:ext cx="555427" cy="555427"/>
          </a:xfrm>
          <a:prstGeom prst="rect">
            <a:avLst/>
          </a:prstGeom>
        </p:spPr>
      </p:pic>
      <p:sp>
        <p:nvSpPr>
          <p:cNvPr id="9" name="Text 4"/>
          <p:cNvSpPr/>
          <p:nvPr/>
        </p:nvSpPr>
        <p:spPr>
          <a:xfrm>
            <a:off x="5667137" y="3758327"/>
            <a:ext cx="2829758"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Building Connections</a:t>
            </a:r>
            <a:endParaRPr lang="en-US" sz="2187" dirty="0"/>
          </a:p>
        </p:txBody>
      </p:sp>
      <p:sp>
        <p:nvSpPr>
          <p:cNvPr id="10" name="Text 5"/>
          <p:cNvSpPr/>
          <p:nvPr/>
        </p:nvSpPr>
        <p:spPr>
          <a:xfrm>
            <a:off x="5667137" y="4238744"/>
            <a:ext cx="3296007" cy="2487811"/>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Participating in industry events, conferences, and online communities can provide valuable networking opportunities, mentorship, and collaboration to support professional development.</a:t>
            </a:r>
            <a:endParaRPr lang="en-US" sz="1750" dirty="0"/>
          </a:p>
        </p:txBody>
      </p:sp>
      <p:pic>
        <p:nvPicPr>
          <p:cNvPr id="11" name="Image 3" descr="preencoded.png"/>
          <p:cNvPicPr>
            <a:picLocks noChangeAspect="1"/>
          </p:cNvPicPr>
          <p:nvPr/>
        </p:nvPicPr>
        <p:blipFill>
          <a:blip r:embed="rId6"/>
          <a:stretch>
            <a:fillRect/>
          </a:stretch>
        </p:blipFill>
        <p:spPr>
          <a:xfrm>
            <a:off x="9296400" y="2980730"/>
            <a:ext cx="555427" cy="555427"/>
          </a:xfrm>
          <a:prstGeom prst="rect">
            <a:avLst/>
          </a:prstGeom>
        </p:spPr>
      </p:pic>
      <p:sp>
        <p:nvSpPr>
          <p:cNvPr id="12" name="Text 6"/>
          <p:cNvSpPr/>
          <p:nvPr/>
        </p:nvSpPr>
        <p:spPr>
          <a:xfrm>
            <a:off x="9296400" y="3758327"/>
            <a:ext cx="2841188"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Knowledge Resources</a:t>
            </a:r>
            <a:endParaRPr lang="en-US" sz="2187" dirty="0"/>
          </a:p>
        </p:txBody>
      </p:sp>
      <p:sp>
        <p:nvSpPr>
          <p:cNvPr id="13" name="Text 7"/>
          <p:cNvSpPr/>
          <p:nvPr/>
        </p:nvSpPr>
        <p:spPr>
          <a:xfrm>
            <a:off x="9296400" y="4238744"/>
            <a:ext cx="3296007" cy="2487811"/>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Leveraging a range of resources, such as technical publications, online courses, and thought leadership articles, can deepen domain expertise and unlock new perspectives.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832</Words>
  <Application>Microsoft Office PowerPoint</Application>
  <PresentationFormat>Custom</PresentationFormat>
  <Paragraphs>67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Corben</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2024-05-28T08:26:33Z</dcterms:created>
  <dcterms:modified xsi:type="dcterms:W3CDTF">2024-05-28T09:50:16Z</dcterms:modified>
</cp:coreProperties>
</file>