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31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001554"/>
            <a:ext cx="7477601" cy="3832860"/>
          </a:xfrm>
          <a:prstGeom prst="rect">
            <a:avLst/>
          </a:prstGeom>
          <a:noFill/>
          <a:ln/>
        </p:spPr>
        <p:txBody>
          <a:bodyPr wrap="square" rtlCol="0" anchor="t"/>
          <a:lstStyle/>
          <a:p>
            <a:pPr marL="0" indent="0">
              <a:lnSpc>
                <a:spcPts val="7545"/>
              </a:lnSpc>
              <a:buNone/>
            </a:pPr>
            <a:r>
              <a:rPr lang="en-US" sz="6036" b="1" kern="0" spc="-35" dirty="0">
                <a:solidFill>
                  <a:srgbClr val="000000"/>
                </a:solidFill>
                <a:latin typeface="adonis-web" pitchFamily="34" charset="0"/>
                <a:ea typeface="adonis-web" pitchFamily="34" charset="-122"/>
                <a:cs typeface="adonis-web" pitchFamily="34" charset="-120"/>
              </a:rPr>
              <a:t>Introduction to Code of Conduct in Professional Practice within IS</a:t>
            </a:r>
            <a:endParaRPr lang="en-US" sz="6036" dirty="0"/>
          </a:p>
        </p:txBody>
      </p:sp>
      <p:sp>
        <p:nvSpPr>
          <p:cNvPr id="6" name="Text 2"/>
          <p:cNvSpPr/>
          <p:nvPr/>
        </p:nvSpPr>
        <p:spPr>
          <a:xfrm>
            <a:off x="833199" y="5167670"/>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Establishing ethical guidelines for information systems (IS) professionals is crucial in maintaining public trust and ensuring responsible technological development. This section outlines the core principles and standards that shape the code of conduct in the IS field.</a:t>
            </a:r>
            <a:endParaRPr lang="en-US" sz="1750" dirty="0"/>
          </a:p>
        </p:txBody>
      </p:sp>
      <p:sp>
        <p:nvSpPr>
          <p:cNvPr id="7" name="Shape 3"/>
          <p:cNvSpPr/>
          <p:nvPr/>
        </p:nvSpPr>
        <p:spPr>
          <a:xfrm>
            <a:off x="833199" y="6855857"/>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840819" y="6863477"/>
            <a:ext cx="340162" cy="3401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Shape 1"/>
          <p:cNvSpPr/>
          <p:nvPr/>
        </p:nvSpPr>
        <p:spPr>
          <a:xfrm>
            <a:off x="-7620" y="0"/>
            <a:ext cx="3657600" cy="8229600"/>
          </a:xfrm>
          <a:prstGeom prst="rect">
            <a:avLst/>
          </a:prstGeom>
          <a:solidFill>
            <a:srgbClr val="E5E0DF"/>
          </a:solidFill>
          <a:ln/>
        </p:spPr>
      </p:sp>
      <p:pic>
        <p:nvPicPr>
          <p:cNvPr id="6" name="Image 2" descr="preencoded.png"/>
          <p:cNvPicPr>
            <a:picLocks noChangeAspect="1"/>
          </p:cNvPicPr>
          <p:nvPr/>
        </p:nvPicPr>
        <p:blipFill>
          <a:blip r:embed="rId5"/>
          <a:stretch>
            <a:fillRect/>
          </a:stretch>
        </p:blipFill>
        <p:spPr>
          <a:xfrm>
            <a:off x="-7620" y="0"/>
            <a:ext cx="3657600" cy="8229600"/>
          </a:xfrm>
          <a:prstGeom prst="rect">
            <a:avLst/>
          </a:prstGeom>
        </p:spPr>
      </p:pic>
      <p:sp>
        <p:nvSpPr>
          <p:cNvPr id="7" name="Text 2"/>
          <p:cNvSpPr/>
          <p:nvPr/>
        </p:nvSpPr>
        <p:spPr>
          <a:xfrm>
            <a:off x="4490799" y="925473"/>
            <a:ext cx="7584996"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Enforcement and Accountability</a:t>
            </a:r>
            <a:endParaRPr lang="en-US" sz="4374" dirty="0"/>
          </a:p>
        </p:txBody>
      </p:sp>
      <p:sp>
        <p:nvSpPr>
          <p:cNvPr id="8" name="Shape 3"/>
          <p:cNvSpPr/>
          <p:nvPr/>
        </p:nvSpPr>
        <p:spPr>
          <a:xfrm>
            <a:off x="4801910" y="1953101"/>
            <a:ext cx="44410" cy="5351026"/>
          </a:xfrm>
          <a:prstGeom prst="roundRect">
            <a:avLst>
              <a:gd name="adj" fmla="val 225151"/>
            </a:avLst>
          </a:prstGeom>
          <a:solidFill>
            <a:srgbClr val="D6BADD"/>
          </a:solidFill>
          <a:ln/>
        </p:spPr>
      </p:sp>
      <p:sp>
        <p:nvSpPr>
          <p:cNvPr id="9" name="Shape 4"/>
          <p:cNvSpPr/>
          <p:nvPr/>
        </p:nvSpPr>
        <p:spPr>
          <a:xfrm>
            <a:off x="5074027" y="2354401"/>
            <a:ext cx="777597" cy="44410"/>
          </a:xfrm>
          <a:prstGeom prst="roundRect">
            <a:avLst>
              <a:gd name="adj" fmla="val 225151"/>
            </a:avLst>
          </a:prstGeom>
          <a:solidFill>
            <a:srgbClr val="D6BADD"/>
          </a:solidFill>
          <a:ln/>
        </p:spPr>
      </p:sp>
      <p:sp>
        <p:nvSpPr>
          <p:cNvPr id="10" name="Shape 5"/>
          <p:cNvSpPr/>
          <p:nvPr/>
        </p:nvSpPr>
        <p:spPr>
          <a:xfrm>
            <a:off x="4574084" y="2126694"/>
            <a:ext cx="499943" cy="499943"/>
          </a:xfrm>
          <a:prstGeom prst="roundRect">
            <a:avLst>
              <a:gd name="adj" fmla="val 20000"/>
            </a:avLst>
          </a:prstGeom>
          <a:solidFill>
            <a:srgbClr val="F0D4F7"/>
          </a:solidFill>
          <a:ln w="7620">
            <a:solidFill>
              <a:srgbClr val="D6BADD"/>
            </a:solidFill>
            <a:prstDash val="solid"/>
          </a:ln>
        </p:spPr>
      </p:sp>
      <p:sp>
        <p:nvSpPr>
          <p:cNvPr id="11" name="Text 6"/>
          <p:cNvSpPr/>
          <p:nvPr/>
        </p:nvSpPr>
        <p:spPr>
          <a:xfrm>
            <a:off x="4731365" y="2168366"/>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1</a:t>
            </a:r>
            <a:endParaRPr lang="en-US" sz="2624" dirty="0"/>
          </a:p>
        </p:txBody>
      </p:sp>
      <p:sp>
        <p:nvSpPr>
          <p:cNvPr id="12" name="Text 7"/>
          <p:cNvSpPr/>
          <p:nvPr/>
        </p:nvSpPr>
        <p:spPr>
          <a:xfrm>
            <a:off x="6046113" y="2175272"/>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Professional Standards</a:t>
            </a:r>
            <a:endParaRPr lang="en-US" sz="2187" dirty="0"/>
          </a:p>
        </p:txBody>
      </p:sp>
      <p:sp>
        <p:nvSpPr>
          <p:cNvPr id="13" name="Text 8"/>
          <p:cNvSpPr/>
          <p:nvPr/>
        </p:nvSpPr>
        <p:spPr>
          <a:xfrm>
            <a:off x="6046113" y="2655689"/>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code of conduct is enforced through professional standards and expectations set by industry associations and governing bodies.</a:t>
            </a:r>
            <a:endParaRPr lang="en-US" sz="1750" dirty="0"/>
          </a:p>
        </p:txBody>
      </p:sp>
      <p:sp>
        <p:nvSpPr>
          <p:cNvPr id="14" name="Shape 9"/>
          <p:cNvSpPr/>
          <p:nvPr/>
        </p:nvSpPr>
        <p:spPr>
          <a:xfrm>
            <a:off x="5074027" y="4212134"/>
            <a:ext cx="777597" cy="44410"/>
          </a:xfrm>
          <a:prstGeom prst="roundRect">
            <a:avLst>
              <a:gd name="adj" fmla="val 225151"/>
            </a:avLst>
          </a:prstGeom>
          <a:solidFill>
            <a:srgbClr val="D6BADD"/>
          </a:solidFill>
          <a:ln/>
        </p:spPr>
      </p:sp>
      <p:sp>
        <p:nvSpPr>
          <p:cNvPr id="15" name="Shape 10"/>
          <p:cNvSpPr/>
          <p:nvPr/>
        </p:nvSpPr>
        <p:spPr>
          <a:xfrm>
            <a:off x="4574084" y="3984427"/>
            <a:ext cx="499943" cy="499943"/>
          </a:xfrm>
          <a:prstGeom prst="roundRect">
            <a:avLst>
              <a:gd name="adj" fmla="val 20000"/>
            </a:avLst>
          </a:prstGeom>
          <a:solidFill>
            <a:srgbClr val="F0D4F7"/>
          </a:solidFill>
          <a:ln w="7620">
            <a:solidFill>
              <a:srgbClr val="D6BADD"/>
            </a:solidFill>
            <a:prstDash val="solid"/>
          </a:ln>
        </p:spPr>
      </p:sp>
      <p:sp>
        <p:nvSpPr>
          <p:cNvPr id="16" name="Text 11"/>
          <p:cNvSpPr/>
          <p:nvPr/>
        </p:nvSpPr>
        <p:spPr>
          <a:xfrm>
            <a:off x="4731365" y="4026098"/>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2</a:t>
            </a:r>
            <a:endParaRPr lang="en-US" sz="2624" dirty="0"/>
          </a:p>
        </p:txBody>
      </p:sp>
      <p:sp>
        <p:nvSpPr>
          <p:cNvPr id="17" name="Text 12"/>
          <p:cNvSpPr/>
          <p:nvPr/>
        </p:nvSpPr>
        <p:spPr>
          <a:xfrm>
            <a:off x="6046113" y="4033004"/>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Disciplinary Processes</a:t>
            </a:r>
            <a:endParaRPr lang="en-US" sz="2187" dirty="0"/>
          </a:p>
        </p:txBody>
      </p:sp>
      <p:sp>
        <p:nvSpPr>
          <p:cNvPr id="18" name="Text 13"/>
          <p:cNvSpPr/>
          <p:nvPr/>
        </p:nvSpPr>
        <p:spPr>
          <a:xfrm>
            <a:off x="6046113" y="4513421"/>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Violations of the code can result in disciplinary actions, such as warnings, suspensions, or revocation of professional certifications or licenses.</a:t>
            </a:r>
            <a:endParaRPr lang="en-US" sz="1750" dirty="0"/>
          </a:p>
        </p:txBody>
      </p:sp>
      <p:sp>
        <p:nvSpPr>
          <p:cNvPr id="19" name="Shape 14"/>
          <p:cNvSpPr/>
          <p:nvPr/>
        </p:nvSpPr>
        <p:spPr>
          <a:xfrm>
            <a:off x="5074027" y="6069866"/>
            <a:ext cx="777597" cy="44410"/>
          </a:xfrm>
          <a:prstGeom prst="roundRect">
            <a:avLst>
              <a:gd name="adj" fmla="val 225151"/>
            </a:avLst>
          </a:prstGeom>
          <a:solidFill>
            <a:srgbClr val="D6BADD"/>
          </a:solidFill>
          <a:ln/>
        </p:spPr>
      </p:sp>
      <p:sp>
        <p:nvSpPr>
          <p:cNvPr id="20" name="Shape 15"/>
          <p:cNvSpPr/>
          <p:nvPr/>
        </p:nvSpPr>
        <p:spPr>
          <a:xfrm>
            <a:off x="4574084" y="5842159"/>
            <a:ext cx="499943" cy="499943"/>
          </a:xfrm>
          <a:prstGeom prst="roundRect">
            <a:avLst>
              <a:gd name="adj" fmla="val 20000"/>
            </a:avLst>
          </a:prstGeom>
          <a:solidFill>
            <a:srgbClr val="F0D4F7"/>
          </a:solidFill>
          <a:ln w="7620">
            <a:solidFill>
              <a:srgbClr val="D6BADD"/>
            </a:solidFill>
            <a:prstDash val="solid"/>
          </a:ln>
        </p:spPr>
      </p:sp>
      <p:sp>
        <p:nvSpPr>
          <p:cNvPr id="21" name="Text 16"/>
          <p:cNvSpPr/>
          <p:nvPr/>
        </p:nvSpPr>
        <p:spPr>
          <a:xfrm>
            <a:off x="4731365" y="5883831"/>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3</a:t>
            </a:r>
            <a:endParaRPr lang="en-US" sz="2624" dirty="0"/>
          </a:p>
        </p:txBody>
      </p:sp>
      <p:sp>
        <p:nvSpPr>
          <p:cNvPr id="22" name="Text 17"/>
          <p:cNvSpPr/>
          <p:nvPr/>
        </p:nvSpPr>
        <p:spPr>
          <a:xfrm>
            <a:off x="6046113" y="5890736"/>
            <a:ext cx="3156109"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Peer Review and Reporting</a:t>
            </a:r>
            <a:endParaRPr lang="en-US" sz="2187" dirty="0"/>
          </a:p>
        </p:txBody>
      </p:sp>
      <p:sp>
        <p:nvSpPr>
          <p:cNvPr id="23" name="Text 18"/>
          <p:cNvSpPr/>
          <p:nvPr/>
        </p:nvSpPr>
        <p:spPr>
          <a:xfrm>
            <a:off x="6046113" y="6371153"/>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Colleagues are expected to report any unethical behavior, and peer review processes help ensure adherence to the code.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018109"/>
            <a:ext cx="7477601" cy="2083118"/>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Importance of Ethical Behavior in the Information Systems Field</a:t>
            </a:r>
            <a:endParaRPr lang="en-US" sz="4374" dirty="0"/>
          </a:p>
        </p:txBody>
      </p:sp>
      <p:sp>
        <p:nvSpPr>
          <p:cNvPr id="6" name="Text 2"/>
          <p:cNvSpPr/>
          <p:nvPr/>
        </p:nvSpPr>
        <p:spPr>
          <a:xfrm>
            <a:off x="833199" y="4434483"/>
            <a:ext cx="747760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information systems field holds great power and responsibility. Professionals must uphold the highest ethical standards to maintain public trust, protect sensitive data, and ensure the equitable development and deployment of technology. Ethical behavior is critical for maintaining the integrity of the profession and serving the greater good.</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637824"/>
            <a:ext cx="9187339"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Core Principles of the Code of Conduct</a:t>
            </a:r>
            <a:endParaRPr lang="en-US" sz="4374" dirty="0"/>
          </a:p>
        </p:txBody>
      </p:sp>
      <p:sp>
        <p:nvSpPr>
          <p:cNvPr id="5" name="Shape 2"/>
          <p:cNvSpPr/>
          <p:nvPr/>
        </p:nvSpPr>
        <p:spPr>
          <a:xfrm>
            <a:off x="2348389" y="2950131"/>
            <a:ext cx="499943" cy="499943"/>
          </a:xfrm>
          <a:prstGeom prst="roundRect">
            <a:avLst>
              <a:gd name="adj" fmla="val 20000"/>
            </a:avLst>
          </a:prstGeom>
          <a:solidFill>
            <a:srgbClr val="F0D4F7"/>
          </a:solidFill>
          <a:ln w="7620">
            <a:solidFill>
              <a:srgbClr val="D6BADD"/>
            </a:solidFill>
            <a:prstDash val="solid"/>
          </a:ln>
        </p:spPr>
      </p:sp>
      <p:sp>
        <p:nvSpPr>
          <p:cNvPr id="6" name="Text 3"/>
          <p:cNvSpPr/>
          <p:nvPr/>
        </p:nvSpPr>
        <p:spPr>
          <a:xfrm>
            <a:off x="2505670" y="2991803"/>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1</a:t>
            </a:r>
            <a:endParaRPr lang="en-US" sz="2624" dirty="0"/>
          </a:p>
        </p:txBody>
      </p:sp>
      <p:sp>
        <p:nvSpPr>
          <p:cNvPr id="7" name="Text 4"/>
          <p:cNvSpPr/>
          <p:nvPr/>
        </p:nvSpPr>
        <p:spPr>
          <a:xfrm>
            <a:off x="3070503" y="3026450"/>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Integrity</a:t>
            </a:r>
            <a:endParaRPr lang="en-US" sz="2187" dirty="0"/>
          </a:p>
        </p:txBody>
      </p:sp>
      <p:sp>
        <p:nvSpPr>
          <p:cNvPr id="8" name="Text 5"/>
          <p:cNvSpPr/>
          <p:nvPr/>
        </p:nvSpPr>
        <p:spPr>
          <a:xfrm>
            <a:off x="3070503" y="3506867"/>
            <a:ext cx="413361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Upholding the highest standards of honesty, transparency, and accountability in professional practice.</a:t>
            </a:r>
            <a:endParaRPr lang="en-US" sz="1750" dirty="0"/>
          </a:p>
        </p:txBody>
      </p:sp>
      <p:sp>
        <p:nvSpPr>
          <p:cNvPr id="9" name="Shape 6"/>
          <p:cNvSpPr/>
          <p:nvPr/>
        </p:nvSpPr>
        <p:spPr>
          <a:xfrm>
            <a:off x="7426285" y="2950131"/>
            <a:ext cx="499943" cy="499943"/>
          </a:xfrm>
          <a:prstGeom prst="roundRect">
            <a:avLst>
              <a:gd name="adj" fmla="val 20000"/>
            </a:avLst>
          </a:prstGeom>
          <a:solidFill>
            <a:srgbClr val="F0D4F7"/>
          </a:solidFill>
          <a:ln w="7620">
            <a:solidFill>
              <a:srgbClr val="D6BADD"/>
            </a:solidFill>
            <a:prstDash val="solid"/>
          </a:ln>
        </p:spPr>
      </p:sp>
      <p:sp>
        <p:nvSpPr>
          <p:cNvPr id="10" name="Text 7"/>
          <p:cNvSpPr/>
          <p:nvPr/>
        </p:nvSpPr>
        <p:spPr>
          <a:xfrm>
            <a:off x="7583567" y="2991803"/>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2</a:t>
            </a:r>
            <a:endParaRPr lang="en-US" sz="2624" dirty="0"/>
          </a:p>
        </p:txBody>
      </p:sp>
      <p:sp>
        <p:nvSpPr>
          <p:cNvPr id="11" name="Text 8"/>
          <p:cNvSpPr/>
          <p:nvPr/>
        </p:nvSpPr>
        <p:spPr>
          <a:xfrm>
            <a:off x="8148399" y="3026450"/>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Competence</a:t>
            </a:r>
            <a:endParaRPr lang="en-US" sz="2187" dirty="0"/>
          </a:p>
        </p:txBody>
      </p:sp>
      <p:sp>
        <p:nvSpPr>
          <p:cNvPr id="12" name="Text 9"/>
          <p:cNvSpPr/>
          <p:nvPr/>
        </p:nvSpPr>
        <p:spPr>
          <a:xfrm>
            <a:off x="8148399" y="3506867"/>
            <a:ext cx="413361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Continuously expanding knowledge and skills to provide the best possible service to stakeholders.</a:t>
            </a:r>
            <a:endParaRPr lang="en-US" sz="1750" dirty="0"/>
          </a:p>
        </p:txBody>
      </p:sp>
      <p:sp>
        <p:nvSpPr>
          <p:cNvPr id="13" name="Shape 10"/>
          <p:cNvSpPr/>
          <p:nvPr/>
        </p:nvSpPr>
        <p:spPr>
          <a:xfrm>
            <a:off x="2348389" y="4968835"/>
            <a:ext cx="499943" cy="499943"/>
          </a:xfrm>
          <a:prstGeom prst="roundRect">
            <a:avLst>
              <a:gd name="adj" fmla="val 20000"/>
            </a:avLst>
          </a:prstGeom>
          <a:solidFill>
            <a:srgbClr val="F0D4F7"/>
          </a:solidFill>
          <a:ln w="7620">
            <a:solidFill>
              <a:srgbClr val="D6BADD"/>
            </a:solidFill>
            <a:prstDash val="solid"/>
          </a:ln>
        </p:spPr>
      </p:sp>
      <p:sp>
        <p:nvSpPr>
          <p:cNvPr id="14" name="Text 11"/>
          <p:cNvSpPr/>
          <p:nvPr/>
        </p:nvSpPr>
        <p:spPr>
          <a:xfrm>
            <a:off x="2505670" y="5010507"/>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3</a:t>
            </a:r>
            <a:endParaRPr lang="en-US" sz="2624" dirty="0"/>
          </a:p>
        </p:txBody>
      </p:sp>
      <p:sp>
        <p:nvSpPr>
          <p:cNvPr id="15" name="Text 12"/>
          <p:cNvSpPr/>
          <p:nvPr/>
        </p:nvSpPr>
        <p:spPr>
          <a:xfrm>
            <a:off x="3070503" y="5045154"/>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Objectivity</a:t>
            </a:r>
            <a:endParaRPr lang="en-US" sz="2187" dirty="0"/>
          </a:p>
        </p:txBody>
      </p:sp>
      <p:sp>
        <p:nvSpPr>
          <p:cNvPr id="16" name="Text 13"/>
          <p:cNvSpPr/>
          <p:nvPr/>
        </p:nvSpPr>
        <p:spPr>
          <a:xfrm>
            <a:off x="3070503" y="5525572"/>
            <a:ext cx="413361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Maintaining impartiality and minimizing biases in professional decisions and recommendations.</a:t>
            </a:r>
            <a:endParaRPr lang="en-US" sz="1750" dirty="0"/>
          </a:p>
        </p:txBody>
      </p:sp>
      <p:sp>
        <p:nvSpPr>
          <p:cNvPr id="17" name="Shape 14"/>
          <p:cNvSpPr/>
          <p:nvPr/>
        </p:nvSpPr>
        <p:spPr>
          <a:xfrm>
            <a:off x="7426285" y="4968835"/>
            <a:ext cx="499943" cy="499943"/>
          </a:xfrm>
          <a:prstGeom prst="roundRect">
            <a:avLst>
              <a:gd name="adj" fmla="val 20000"/>
            </a:avLst>
          </a:prstGeom>
          <a:solidFill>
            <a:srgbClr val="F0D4F7"/>
          </a:solidFill>
          <a:ln w="7620">
            <a:solidFill>
              <a:srgbClr val="D6BADD"/>
            </a:solidFill>
            <a:prstDash val="solid"/>
          </a:ln>
        </p:spPr>
      </p:sp>
      <p:sp>
        <p:nvSpPr>
          <p:cNvPr id="18" name="Text 15"/>
          <p:cNvSpPr/>
          <p:nvPr/>
        </p:nvSpPr>
        <p:spPr>
          <a:xfrm>
            <a:off x="7583567" y="5010507"/>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Confidentiality</a:t>
            </a:r>
            <a:endParaRPr lang="en-US" sz="2187" dirty="0"/>
          </a:p>
        </p:txBody>
      </p:sp>
      <p:sp>
        <p:nvSpPr>
          <p:cNvPr id="20" name="Text 17"/>
          <p:cNvSpPr/>
          <p:nvPr/>
        </p:nvSpPr>
        <p:spPr>
          <a:xfrm>
            <a:off x="8148399" y="5525572"/>
            <a:ext cx="4133612"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Protecting the privacy and security of sensitive information entrusted to the professional.</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323261"/>
            <a:ext cx="7634407"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Respect for Persons and Dignity</a:t>
            </a:r>
            <a:endParaRPr lang="en-US" sz="4374" dirty="0"/>
          </a:p>
        </p:txBody>
      </p:sp>
      <p:pic>
        <p:nvPicPr>
          <p:cNvPr id="5" name="Image 1" descr="preencoded.png"/>
          <p:cNvPicPr>
            <a:picLocks noChangeAspect="1"/>
          </p:cNvPicPr>
          <p:nvPr/>
        </p:nvPicPr>
        <p:blipFill>
          <a:blip r:embed="rId4"/>
          <a:stretch>
            <a:fillRect/>
          </a:stretch>
        </p:blipFill>
        <p:spPr>
          <a:xfrm>
            <a:off x="2348389" y="2461974"/>
            <a:ext cx="3088958" cy="1909048"/>
          </a:xfrm>
          <a:prstGeom prst="rect">
            <a:avLst/>
          </a:prstGeom>
        </p:spPr>
      </p:pic>
      <p:sp>
        <p:nvSpPr>
          <p:cNvPr id="6" name="Text 2"/>
          <p:cNvSpPr/>
          <p:nvPr/>
        </p:nvSpPr>
        <p:spPr>
          <a:xfrm>
            <a:off x="2348389" y="4648676"/>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Embrace Diversity</a:t>
            </a:r>
            <a:endParaRPr lang="en-US" sz="2187" dirty="0"/>
          </a:p>
        </p:txBody>
      </p:sp>
      <p:sp>
        <p:nvSpPr>
          <p:cNvPr id="7" name="Text 3"/>
          <p:cNvSpPr/>
          <p:nvPr/>
        </p:nvSpPr>
        <p:spPr>
          <a:xfrm>
            <a:off x="2348389" y="5129093"/>
            <a:ext cx="3088958"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Recognize and respect the inherent worth and dignity of all individuals, regardless of their background, beliefs, or personal characteristics.</a:t>
            </a:r>
            <a:endParaRPr lang="en-US" sz="1750" dirty="0"/>
          </a:p>
        </p:txBody>
      </p:sp>
      <p:pic>
        <p:nvPicPr>
          <p:cNvPr id="8" name="Image 2" descr="preencoded.png"/>
          <p:cNvPicPr>
            <a:picLocks noChangeAspect="1"/>
          </p:cNvPicPr>
          <p:nvPr/>
        </p:nvPicPr>
        <p:blipFill>
          <a:blip r:embed="rId5"/>
          <a:stretch>
            <a:fillRect/>
          </a:stretch>
        </p:blipFill>
        <p:spPr>
          <a:xfrm>
            <a:off x="5770602" y="2461974"/>
            <a:ext cx="3088958" cy="1909048"/>
          </a:xfrm>
          <a:prstGeom prst="rect">
            <a:avLst/>
          </a:prstGeom>
        </p:spPr>
      </p:pic>
      <p:sp>
        <p:nvSpPr>
          <p:cNvPr id="9" name="Text 4"/>
          <p:cNvSpPr/>
          <p:nvPr/>
        </p:nvSpPr>
        <p:spPr>
          <a:xfrm>
            <a:off x="5770602" y="4648676"/>
            <a:ext cx="3088958"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Foster Inclusive Relationships</a:t>
            </a:r>
            <a:endParaRPr lang="en-US" sz="2187" dirty="0"/>
          </a:p>
        </p:txBody>
      </p:sp>
      <p:sp>
        <p:nvSpPr>
          <p:cNvPr id="10" name="Text 5"/>
          <p:cNvSpPr/>
          <p:nvPr/>
        </p:nvSpPr>
        <p:spPr>
          <a:xfrm>
            <a:off x="5770602" y="5476280"/>
            <a:ext cx="3088958"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Cultivate an environment of mutual respect, empathy, and trust in professional interactions and collaborations.</a:t>
            </a:r>
            <a:endParaRPr lang="en-US" sz="1750" dirty="0"/>
          </a:p>
        </p:txBody>
      </p:sp>
      <p:pic>
        <p:nvPicPr>
          <p:cNvPr id="11" name="Image 3" descr="preencoded.png"/>
          <p:cNvPicPr>
            <a:picLocks noChangeAspect="1"/>
          </p:cNvPicPr>
          <p:nvPr/>
        </p:nvPicPr>
        <p:blipFill>
          <a:blip r:embed="rId6"/>
          <a:stretch>
            <a:fillRect/>
          </a:stretch>
        </p:blipFill>
        <p:spPr>
          <a:xfrm>
            <a:off x="9192816" y="2461974"/>
            <a:ext cx="3089077" cy="1909167"/>
          </a:xfrm>
          <a:prstGeom prst="rect">
            <a:avLst/>
          </a:prstGeom>
        </p:spPr>
      </p:pic>
      <p:sp>
        <p:nvSpPr>
          <p:cNvPr id="12" name="Text 6"/>
          <p:cNvSpPr/>
          <p:nvPr/>
        </p:nvSpPr>
        <p:spPr>
          <a:xfrm>
            <a:off x="9192816" y="4648795"/>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Uphold Human Rights</a:t>
            </a:r>
            <a:endParaRPr lang="en-US" sz="2187" dirty="0"/>
          </a:p>
        </p:txBody>
      </p:sp>
      <p:sp>
        <p:nvSpPr>
          <p:cNvPr id="13" name="Text 7"/>
          <p:cNvSpPr/>
          <p:nvPr/>
        </p:nvSpPr>
        <p:spPr>
          <a:xfrm>
            <a:off x="9192816" y="5129213"/>
            <a:ext cx="308907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Protect and advocate for the fundamental human rights of all individuals, including privacy, freedom from discrimination, and access to information.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958810"/>
            <a:ext cx="9306401"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Integrity and Honesty in Professional Relationships</a:t>
            </a:r>
            <a:endParaRPr lang="en-US" sz="4374" dirty="0"/>
          </a:p>
        </p:txBody>
      </p:sp>
      <p:sp>
        <p:nvSpPr>
          <p:cNvPr id="6" name="Shape 2"/>
          <p:cNvSpPr/>
          <p:nvPr/>
        </p:nvSpPr>
        <p:spPr>
          <a:xfrm>
            <a:off x="4490799" y="2680811"/>
            <a:ext cx="4542115" cy="2717006"/>
          </a:xfrm>
          <a:prstGeom prst="roundRect">
            <a:avLst>
              <a:gd name="adj" fmla="val 3680"/>
            </a:avLst>
          </a:prstGeom>
          <a:solidFill>
            <a:srgbClr val="F0D4F7"/>
          </a:solidFill>
          <a:ln w="7620">
            <a:solidFill>
              <a:srgbClr val="D6BADD"/>
            </a:solidFill>
            <a:prstDash val="solid"/>
          </a:ln>
        </p:spPr>
      </p:sp>
      <p:sp>
        <p:nvSpPr>
          <p:cNvPr id="7" name="Text 3"/>
          <p:cNvSpPr/>
          <p:nvPr/>
        </p:nvSpPr>
        <p:spPr>
          <a:xfrm>
            <a:off x="4720590" y="2910602"/>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Ethical Conduct</a:t>
            </a:r>
            <a:endParaRPr lang="en-US" sz="2187" dirty="0"/>
          </a:p>
        </p:txBody>
      </p:sp>
      <p:sp>
        <p:nvSpPr>
          <p:cNvPr id="8" name="Text 4"/>
          <p:cNvSpPr/>
          <p:nvPr/>
        </p:nvSpPr>
        <p:spPr>
          <a:xfrm>
            <a:off x="4720590" y="3391019"/>
            <a:ext cx="4082534"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Upholding the highest standards of ethical conduct is paramount in professional relationships within the information systems field. Integrity and honesty must guide all interactions and decision-making.</a:t>
            </a:r>
            <a:endParaRPr lang="en-US" sz="1750" dirty="0"/>
          </a:p>
        </p:txBody>
      </p:sp>
      <p:sp>
        <p:nvSpPr>
          <p:cNvPr id="9" name="Shape 5"/>
          <p:cNvSpPr/>
          <p:nvPr/>
        </p:nvSpPr>
        <p:spPr>
          <a:xfrm>
            <a:off x="9255085" y="2680811"/>
            <a:ext cx="4542115" cy="2717006"/>
          </a:xfrm>
          <a:prstGeom prst="roundRect">
            <a:avLst>
              <a:gd name="adj" fmla="val 3680"/>
            </a:avLst>
          </a:prstGeom>
          <a:solidFill>
            <a:srgbClr val="F0D4F7"/>
          </a:solidFill>
          <a:ln w="7620">
            <a:solidFill>
              <a:srgbClr val="D6BADD"/>
            </a:solidFill>
            <a:prstDash val="solid"/>
          </a:ln>
        </p:spPr>
      </p:sp>
      <p:sp>
        <p:nvSpPr>
          <p:cNvPr id="10" name="Text 6"/>
          <p:cNvSpPr/>
          <p:nvPr/>
        </p:nvSpPr>
        <p:spPr>
          <a:xfrm>
            <a:off x="9484876" y="2910602"/>
            <a:ext cx="2849642"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Truthful Communication</a:t>
            </a:r>
            <a:endParaRPr lang="en-US" sz="2187" dirty="0"/>
          </a:p>
        </p:txBody>
      </p:sp>
      <p:sp>
        <p:nvSpPr>
          <p:cNvPr id="11" name="Text 7"/>
          <p:cNvSpPr/>
          <p:nvPr/>
        </p:nvSpPr>
        <p:spPr>
          <a:xfrm>
            <a:off x="9484876" y="3391019"/>
            <a:ext cx="4082534"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Communicating openly and transparently, while ensuring accuracy and truthfulness, builds trust and credibility with colleagues, clients, and stakeholders.</a:t>
            </a:r>
            <a:endParaRPr lang="en-US" sz="1750" dirty="0"/>
          </a:p>
        </p:txBody>
      </p:sp>
      <p:sp>
        <p:nvSpPr>
          <p:cNvPr id="12" name="Shape 8"/>
          <p:cNvSpPr/>
          <p:nvPr/>
        </p:nvSpPr>
        <p:spPr>
          <a:xfrm>
            <a:off x="4490799" y="5619988"/>
            <a:ext cx="9306401" cy="1650802"/>
          </a:xfrm>
          <a:prstGeom prst="roundRect">
            <a:avLst>
              <a:gd name="adj" fmla="val 6057"/>
            </a:avLst>
          </a:prstGeom>
          <a:solidFill>
            <a:srgbClr val="F0D4F7"/>
          </a:solidFill>
          <a:ln w="7620">
            <a:solidFill>
              <a:srgbClr val="D6BADD"/>
            </a:solidFill>
            <a:prstDash val="solid"/>
          </a:ln>
        </p:spPr>
      </p:sp>
      <p:sp>
        <p:nvSpPr>
          <p:cNvPr id="13" name="Text 9"/>
          <p:cNvSpPr/>
          <p:nvPr/>
        </p:nvSpPr>
        <p:spPr>
          <a:xfrm>
            <a:off x="4720590" y="5849779"/>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Accountability</a:t>
            </a:r>
            <a:endParaRPr lang="en-US" sz="2187" dirty="0"/>
          </a:p>
        </p:txBody>
      </p:sp>
      <p:sp>
        <p:nvSpPr>
          <p:cNvPr id="14" name="Text 10"/>
          <p:cNvSpPr/>
          <p:nvPr/>
        </p:nvSpPr>
        <p:spPr>
          <a:xfrm>
            <a:off x="4720590" y="6330196"/>
            <a:ext cx="8846820"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Information systems professionals must be accountable for their actions and decisions, and be willing to take responsibility for any consequences that may arise.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503045"/>
            <a:ext cx="9933503"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Protecting Confidentiality and Privacy of Information</a:t>
            </a:r>
            <a:endParaRPr lang="en-US" sz="4374" dirty="0"/>
          </a:p>
        </p:txBody>
      </p:sp>
      <p:pic>
        <p:nvPicPr>
          <p:cNvPr id="5" name="Image 1" descr="preencoded.png"/>
          <p:cNvPicPr>
            <a:picLocks noChangeAspect="1"/>
          </p:cNvPicPr>
          <p:nvPr/>
        </p:nvPicPr>
        <p:blipFill>
          <a:blip r:embed="rId4"/>
          <a:stretch>
            <a:fillRect/>
          </a:stretch>
        </p:blipFill>
        <p:spPr>
          <a:xfrm>
            <a:off x="2348389" y="3336131"/>
            <a:ext cx="555427" cy="555427"/>
          </a:xfrm>
          <a:prstGeom prst="rect">
            <a:avLst/>
          </a:prstGeom>
        </p:spPr>
      </p:pic>
      <p:sp>
        <p:nvSpPr>
          <p:cNvPr id="6" name="Text 2"/>
          <p:cNvSpPr/>
          <p:nvPr/>
        </p:nvSpPr>
        <p:spPr>
          <a:xfrm>
            <a:off x="2348389" y="4113728"/>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Confidentiality</a:t>
            </a:r>
            <a:endParaRPr lang="en-US" sz="2187" dirty="0"/>
          </a:p>
        </p:txBody>
      </p:sp>
      <p:sp>
        <p:nvSpPr>
          <p:cNvPr id="7" name="Text 3"/>
          <p:cNvSpPr/>
          <p:nvPr/>
        </p:nvSpPr>
        <p:spPr>
          <a:xfrm>
            <a:off x="2348389" y="4594146"/>
            <a:ext cx="3088958"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Upholding the confidentiality of client, employee, and organizational data is a paramount responsibility. Sensitive information must be safeguarded at all times.</a:t>
            </a:r>
            <a:endParaRPr lang="en-US" sz="1750" dirty="0"/>
          </a:p>
        </p:txBody>
      </p:sp>
      <p:pic>
        <p:nvPicPr>
          <p:cNvPr id="8" name="Image 2" descr="preencoded.png"/>
          <p:cNvPicPr>
            <a:picLocks noChangeAspect="1"/>
          </p:cNvPicPr>
          <p:nvPr/>
        </p:nvPicPr>
        <p:blipFill>
          <a:blip r:embed="rId5"/>
          <a:stretch>
            <a:fillRect/>
          </a:stretch>
        </p:blipFill>
        <p:spPr>
          <a:xfrm>
            <a:off x="5770602" y="3336131"/>
            <a:ext cx="555427" cy="555427"/>
          </a:xfrm>
          <a:prstGeom prst="rect">
            <a:avLst/>
          </a:prstGeom>
        </p:spPr>
      </p:pic>
      <p:sp>
        <p:nvSpPr>
          <p:cNvPr id="9" name="Text 4"/>
          <p:cNvSpPr/>
          <p:nvPr/>
        </p:nvSpPr>
        <p:spPr>
          <a:xfrm>
            <a:off x="5770602" y="4113728"/>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Privacy Protection</a:t>
            </a:r>
            <a:endParaRPr lang="en-US" sz="2187" dirty="0"/>
          </a:p>
        </p:txBody>
      </p:sp>
      <p:sp>
        <p:nvSpPr>
          <p:cNvPr id="10" name="Text 5"/>
          <p:cNvSpPr/>
          <p:nvPr/>
        </p:nvSpPr>
        <p:spPr>
          <a:xfrm>
            <a:off x="5770602" y="4594146"/>
            <a:ext cx="3088958"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Ensure the privacy of individuals is respected by only collecting, using, and storing personal data as necessary and with appropriate consent.</a:t>
            </a:r>
            <a:endParaRPr lang="en-US" sz="1750" dirty="0"/>
          </a:p>
        </p:txBody>
      </p:sp>
      <p:pic>
        <p:nvPicPr>
          <p:cNvPr id="11" name="Image 3" descr="preencoded.png"/>
          <p:cNvPicPr>
            <a:picLocks noChangeAspect="1"/>
          </p:cNvPicPr>
          <p:nvPr/>
        </p:nvPicPr>
        <p:blipFill>
          <a:blip r:embed="rId6"/>
          <a:stretch>
            <a:fillRect/>
          </a:stretch>
        </p:blipFill>
        <p:spPr>
          <a:xfrm>
            <a:off x="9192816" y="3336131"/>
            <a:ext cx="555427" cy="555427"/>
          </a:xfrm>
          <a:prstGeom prst="rect">
            <a:avLst/>
          </a:prstGeom>
        </p:spPr>
      </p:pic>
      <p:sp>
        <p:nvSpPr>
          <p:cNvPr id="12" name="Text 6"/>
          <p:cNvSpPr/>
          <p:nvPr/>
        </p:nvSpPr>
        <p:spPr>
          <a:xfrm>
            <a:off x="9192816" y="4113728"/>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Data Security</a:t>
            </a:r>
            <a:endParaRPr lang="en-US" sz="2187" dirty="0"/>
          </a:p>
        </p:txBody>
      </p:sp>
      <p:sp>
        <p:nvSpPr>
          <p:cNvPr id="13" name="Text 7"/>
          <p:cNvSpPr/>
          <p:nvPr/>
        </p:nvSpPr>
        <p:spPr>
          <a:xfrm>
            <a:off x="9192816" y="4594146"/>
            <a:ext cx="308907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Implement robust data security measures such as encryption, access controls, and regular backups to prevent unauthorized access or data breaches.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799267"/>
            <a:ext cx="6925628"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Avoiding Conflicts of Interest</a:t>
            </a:r>
            <a:endParaRPr lang="en-US" sz="4374" dirty="0"/>
          </a:p>
        </p:txBody>
      </p:sp>
      <p:sp>
        <p:nvSpPr>
          <p:cNvPr id="5" name="Text 2"/>
          <p:cNvSpPr/>
          <p:nvPr/>
        </p:nvSpPr>
        <p:spPr>
          <a:xfrm>
            <a:off x="2348389" y="2049066"/>
            <a:ext cx="2076807" cy="694373"/>
          </a:xfrm>
          <a:prstGeom prst="rect">
            <a:avLst/>
          </a:prstGeom>
          <a:noFill/>
          <a:ln/>
        </p:spPr>
        <p:txBody>
          <a:bodyPr wrap="squar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Impartiality and Objectivity</a:t>
            </a:r>
            <a:endParaRPr lang="en-US" sz="2187" dirty="0"/>
          </a:p>
        </p:txBody>
      </p:sp>
      <p:sp>
        <p:nvSpPr>
          <p:cNvPr id="6" name="Text 3"/>
          <p:cNvSpPr/>
          <p:nvPr/>
        </p:nvSpPr>
        <p:spPr>
          <a:xfrm>
            <a:off x="2348389" y="2965609"/>
            <a:ext cx="2076807" cy="3909417"/>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Information systems professionals must maintain impartiality and objectivity in their decision-making, avoiding personal biases or financial interests that could influence their professional judgement.</a:t>
            </a:r>
            <a:endParaRPr lang="en-US" sz="1750" dirty="0"/>
          </a:p>
        </p:txBody>
      </p:sp>
      <p:sp>
        <p:nvSpPr>
          <p:cNvPr id="7" name="Text 4"/>
          <p:cNvSpPr/>
          <p:nvPr/>
        </p:nvSpPr>
        <p:spPr>
          <a:xfrm>
            <a:off x="4974788" y="2049066"/>
            <a:ext cx="2076807" cy="1041559"/>
          </a:xfrm>
          <a:prstGeom prst="rect">
            <a:avLst/>
          </a:prstGeom>
          <a:noFill/>
          <a:ln/>
        </p:spPr>
        <p:txBody>
          <a:bodyPr wrap="squar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Disclosure of Potential Conflicts</a:t>
            </a:r>
            <a:endParaRPr lang="en-US" sz="2187" dirty="0"/>
          </a:p>
        </p:txBody>
      </p:sp>
      <p:sp>
        <p:nvSpPr>
          <p:cNvPr id="8" name="Text 5"/>
          <p:cNvSpPr/>
          <p:nvPr/>
        </p:nvSpPr>
        <p:spPr>
          <a:xfrm>
            <a:off x="4974788" y="3312795"/>
            <a:ext cx="2076807"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Any potential conflicts of interest, whether financial, personal, or otherwise, must be promptly disclosed to the appropriate authorities to ensure transparency and maintain public trust.</a:t>
            </a:r>
            <a:endParaRPr lang="en-US" sz="1750" dirty="0"/>
          </a:p>
        </p:txBody>
      </p:sp>
      <p:sp>
        <p:nvSpPr>
          <p:cNvPr id="9" name="Text 6"/>
          <p:cNvSpPr/>
          <p:nvPr/>
        </p:nvSpPr>
        <p:spPr>
          <a:xfrm>
            <a:off x="7601188" y="2049066"/>
            <a:ext cx="2076807" cy="1388745"/>
          </a:xfrm>
          <a:prstGeom prst="rect">
            <a:avLst/>
          </a:prstGeom>
          <a:noFill/>
          <a:ln/>
        </p:spPr>
        <p:txBody>
          <a:bodyPr wrap="squar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Separating Personal and Professional Roles</a:t>
            </a:r>
            <a:endParaRPr lang="en-US" sz="2187" dirty="0"/>
          </a:p>
        </p:txBody>
      </p:sp>
      <p:sp>
        <p:nvSpPr>
          <p:cNvPr id="10" name="Text 7"/>
          <p:cNvSpPr/>
          <p:nvPr/>
        </p:nvSpPr>
        <p:spPr>
          <a:xfrm>
            <a:off x="7601188" y="3659981"/>
            <a:ext cx="2076807" cy="355401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Information systems professionals should clearly delineate their personal and professional roles, and refrain from using their position for personal gain or to benefit friends, family, or other related parties.</a:t>
            </a:r>
            <a:endParaRPr lang="en-US" sz="1750" dirty="0"/>
          </a:p>
        </p:txBody>
      </p:sp>
      <p:sp>
        <p:nvSpPr>
          <p:cNvPr id="11" name="Text 8"/>
          <p:cNvSpPr/>
          <p:nvPr/>
        </p:nvSpPr>
        <p:spPr>
          <a:xfrm>
            <a:off x="10227588" y="2049066"/>
            <a:ext cx="2076807" cy="694373"/>
          </a:xfrm>
          <a:prstGeom prst="rect">
            <a:avLst/>
          </a:prstGeom>
          <a:noFill/>
          <a:ln/>
        </p:spPr>
        <p:txBody>
          <a:bodyPr wrap="squar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Ethical Decision-Making</a:t>
            </a:r>
            <a:endParaRPr lang="en-US" sz="2187" dirty="0"/>
          </a:p>
        </p:txBody>
      </p:sp>
      <p:sp>
        <p:nvSpPr>
          <p:cNvPr id="12" name="Text 9"/>
          <p:cNvSpPr/>
          <p:nvPr/>
        </p:nvSpPr>
        <p:spPr>
          <a:xfrm>
            <a:off x="10227588" y="2965609"/>
            <a:ext cx="2076807" cy="4264819"/>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When faced with a potential conflict of interest, information systems professionals should prioritize the interests of their organization, clients, and the public over their own personal interests, and make decisions based on ethical principles.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503045"/>
            <a:ext cx="9933503"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Commitment to Continuous Professional Development</a:t>
            </a:r>
            <a:endParaRPr lang="en-US" sz="4374" dirty="0"/>
          </a:p>
        </p:txBody>
      </p:sp>
      <p:pic>
        <p:nvPicPr>
          <p:cNvPr id="5" name="Image 1" descr="preencoded.png"/>
          <p:cNvPicPr>
            <a:picLocks noChangeAspect="1"/>
          </p:cNvPicPr>
          <p:nvPr/>
        </p:nvPicPr>
        <p:blipFill>
          <a:blip r:embed="rId4"/>
          <a:stretch>
            <a:fillRect/>
          </a:stretch>
        </p:blipFill>
        <p:spPr>
          <a:xfrm>
            <a:off x="2348389" y="3336131"/>
            <a:ext cx="555427" cy="555427"/>
          </a:xfrm>
          <a:prstGeom prst="rect">
            <a:avLst/>
          </a:prstGeom>
        </p:spPr>
      </p:pic>
      <p:sp>
        <p:nvSpPr>
          <p:cNvPr id="6" name="Text 2"/>
          <p:cNvSpPr/>
          <p:nvPr/>
        </p:nvSpPr>
        <p:spPr>
          <a:xfrm>
            <a:off x="2348389" y="4113728"/>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Lifelong Learning</a:t>
            </a:r>
            <a:endParaRPr lang="en-US" sz="2187" dirty="0"/>
          </a:p>
        </p:txBody>
      </p:sp>
      <p:sp>
        <p:nvSpPr>
          <p:cNvPr id="7" name="Text 3"/>
          <p:cNvSpPr/>
          <p:nvPr/>
        </p:nvSpPr>
        <p:spPr>
          <a:xfrm>
            <a:off x="2348389" y="4594146"/>
            <a:ext cx="3088958"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Information systems professionals must commit to lifelong learning to stay current with rapidly evolving technologies, methodologies, and industry best practices.</a:t>
            </a:r>
            <a:endParaRPr lang="en-US" sz="1750" dirty="0"/>
          </a:p>
        </p:txBody>
      </p:sp>
      <p:pic>
        <p:nvPicPr>
          <p:cNvPr id="8" name="Image 2" descr="preencoded.png"/>
          <p:cNvPicPr>
            <a:picLocks noChangeAspect="1"/>
          </p:cNvPicPr>
          <p:nvPr/>
        </p:nvPicPr>
        <p:blipFill>
          <a:blip r:embed="rId5"/>
          <a:stretch>
            <a:fillRect/>
          </a:stretch>
        </p:blipFill>
        <p:spPr>
          <a:xfrm>
            <a:off x="5770602" y="3336131"/>
            <a:ext cx="555427" cy="555427"/>
          </a:xfrm>
          <a:prstGeom prst="rect">
            <a:avLst/>
          </a:prstGeom>
        </p:spPr>
      </p:pic>
      <p:sp>
        <p:nvSpPr>
          <p:cNvPr id="9" name="Text 4"/>
          <p:cNvSpPr/>
          <p:nvPr/>
        </p:nvSpPr>
        <p:spPr>
          <a:xfrm>
            <a:off x="5770602" y="4113728"/>
            <a:ext cx="3087529"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Training and Certifications</a:t>
            </a:r>
            <a:endParaRPr lang="en-US" sz="2187" dirty="0"/>
          </a:p>
        </p:txBody>
      </p:sp>
      <p:sp>
        <p:nvSpPr>
          <p:cNvPr id="10" name="Text 5"/>
          <p:cNvSpPr/>
          <p:nvPr/>
        </p:nvSpPr>
        <p:spPr>
          <a:xfrm>
            <a:off x="5770602" y="4594146"/>
            <a:ext cx="3088958"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Pursuing relevant certifications and training programs demonstrates a dedication to professional growth and enhances career opportunities.</a:t>
            </a:r>
            <a:endParaRPr lang="en-US" sz="1750" dirty="0"/>
          </a:p>
        </p:txBody>
      </p:sp>
      <p:pic>
        <p:nvPicPr>
          <p:cNvPr id="11" name="Image 3" descr="preencoded.png"/>
          <p:cNvPicPr>
            <a:picLocks noChangeAspect="1"/>
          </p:cNvPicPr>
          <p:nvPr/>
        </p:nvPicPr>
        <p:blipFill>
          <a:blip r:embed="rId6"/>
          <a:stretch>
            <a:fillRect/>
          </a:stretch>
        </p:blipFill>
        <p:spPr>
          <a:xfrm>
            <a:off x="9192816" y="3336131"/>
            <a:ext cx="555427" cy="555427"/>
          </a:xfrm>
          <a:prstGeom prst="rect">
            <a:avLst/>
          </a:prstGeom>
        </p:spPr>
      </p:pic>
      <p:sp>
        <p:nvSpPr>
          <p:cNvPr id="12" name="Text 6"/>
          <p:cNvSpPr/>
          <p:nvPr/>
        </p:nvSpPr>
        <p:spPr>
          <a:xfrm>
            <a:off x="9192816" y="4113728"/>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Industry Engagement</a:t>
            </a:r>
            <a:endParaRPr lang="en-US" sz="2187" dirty="0"/>
          </a:p>
        </p:txBody>
      </p:sp>
      <p:sp>
        <p:nvSpPr>
          <p:cNvPr id="13" name="Text 7"/>
          <p:cNvSpPr/>
          <p:nvPr/>
        </p:nvSpPr>
        <p:spPr>
          <a:xfrm>
            <a:off x="9192816" y="4594146"/>
            <a:ext cx="308907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Active participation in conferences, user groups, and professional organizations fosters knowledge sharing and networking within the IS community.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076"/>
          </a:xfrm>
          <a:prstGeom prst="rect">
            <a:avLst/>
          </a:prstGeom>
          <a:solidFill>
            <a:srgbClr val="FFFFFF">
              <a:alpha val="75000"/>
            </a:srgbClr>
          </a:solidFill>
          <a:ln/>
        </p:spPr>
      </p:sp>
      <p:sp>
        <p:nvSpPr>
          <p:cNvPr id="4" name="Text 1"/>
          <p:cNvSpPr/>
          <p:nvPr/>
        </p:nvSpPr>
        <p:spPr>
          <a:xfrm>
            <a:off x="2538532" y="587573"/>
            <a:ext cx="9553218" cy="1335405"/>
          </a:xfrm>
          <a:prstGeom prst="rect">
            <a:avLst/>
          </a:prstGeom>
          <a:noFill/>
          <a:ln/>
        </p:spPr>
        <p:txBody>
          <a:bodyPr wrap="square" rtlCol="0" anchor="t"/>
          <a:lstStyle/>
          <a:p>
            <a:pPr marL="0" indent="0">
              <a:lnSpc>
                <a:spcPts val="5258"/>
              </a:lnSpc>
              <a:buNone/>
            </a:pPr>
            <a:r>
              <a:rPr lang="en-US" sz="4207" b="1" kern="0" spc="-34" dirty="0">
                <a:solidFill>
                  <a:srgbClr val="000000"/>
                </a:solidFill>
                <a:latin typeface="adonis-web" pitchFamily="34" charset="0"/>
                <a:ea typeface="adonis-web" pitchFamily="34" charset="-122"/>
                <a:cs typeface="adonis-web" pitchFamily="34" charset="-120"/>
              </a:rPr>
              <a:t>Responsibility to the Profession and Society</a:t>
            </a:r>
            <a:endParaRPr lang="en-US" sz="4207" dirty="0"/>
          </a:p>
        </p:txBody>
      </p:sp>
      <p:pic>
        <p:nvPicPr>
          <p:cNvPr id="5" name="Image 1" descr="preencoded.png"/>
          <p:cNvPicPr>
            <a:picLocks noChangeAspect="1"/>
          </p:cNvPicPr>
          <p:nvPr/>
        </p:nvPicPr>
        <p:blipFill>
          <a:blip r:embed="rId4"/>
          <a:stretch>
            <a:fillRect/>
          </a:stretch>
        </p:blipFill>
        <p:spPr>
          <a:xfrm>
            <a:off x="2538532" y="2350294"/>
            <a:ext cx="2970728" cy="1835944"/>
          </a:xfrm>
          <a:prstGeom prst="rect">
            <a:avLst/>
          </a:prstGeom>
        </p:spPr>
      </p:pic>
      <p:sp>
        <p:nvSpPr>
          <p:cNvPr id="6" name="Text 2"/>
          <p:cNvSpPr/>
          <p:nvPr/>
        </p:nvSpPr>
        <p:spPr>
          <a:xfrm>
            <a:off x="2538532" y="4453295"/>
            <a:ext cx="2970728" cy="667464"/>
          </a:xfrm>
          <a:prstGeom prst="rect">
            <a:avLst/>
          </a:prstGeom>
          <a:noFill/>
          <a:ln/>
        </p:spPr>
        <p:txBody>
          <a:bodyPr wrap="square" rtlCol="0" anchor="t"/>
          <a:lstStyle/>
          <a:p>
            <a:pPr marL="0" indent="0" algn="l">
              <a:lnSpc>
                <a:spcPts val="2629"/>
              </a:lnSpc>
              <a:buNone/>
            </a:pPr>
            <a:r>
              <a:rPr lang="en-US" sz="2103" b="1" kern="0" spc="-34" dirty="0">
                <a:solidFill>
                  <a:srgbClr val="272525"/>
                </a:solidFill>
                <a:latin typeface="adonis-web" pitchFamily="34" charset="0"/>
                <a:ea typeface="adonis-web" pitchFamily="34" charset="-122"/>
                <a:cs typeface="adonis-web" pitchFamily="34" charset="-120"/>
              </a:rPr>
              <a:t>Upholding Professional Standards</a:t>
            </a:r>
            <a:endParaRPr lang="en-US" sz="2103" dirty="0"/>
          </a:p>
        </p:txBody>
      </p:sp>
      <p:sp>
        <p:nvSpPr>
          <p:cNvPr id="7" name="Text 3"/>
          <p:cNvSpPr/>
          <p:nvPr/>
        </p:nvSpPr>
        <p:spPr>
          <a:xfrm>
            <a:off x="2538532" y="5248870"/>
            <a:ext cx="2970728" cy="2393633"/>
          </a:xfrm>
          <a:prstGeom prst="rect">
            <a:avLst/>
          </a:prstGeom>
          <a:noFill/>
          <a:ln/>
        </p:spPr>
        <p:txBody>
          <a:bodyPr wrap="square" rtlCol="0" anchor="t"/>
          <a:lstStyle/>
          <a:p>
            <a:pPr marL="0" indent="0" algn="l">
              <a:lnSpc>
                <a:spcPts val="2692"/>
              </a:lnSpc>
              <a:buNone/>
            </a:pPr>
            <a:r>
              <a:rPr lang="en-US" sz="1683" kern="0" spc="-34" dirty="0">
                <a:solidFill>
                  <a:srgbClr val="272525"/>
                </a:solidFill>
                <a:latin typeface="Source Sans Pro" pitchFamily="34" charset="0"/>
                <a:ea typeface="Source Sans Pro" pitchFamily="34" charset="-122"/>
                <a:cs typeface="Source Sans Pro" pitchFamily="34" charset="-120"/>
              </a:rPr>
              <a:t>Information systems professionals have a duty to maintain the highest standards of their field, adhering to ethical codes and promoting the responsible development and use of technology.</a:t>
            </a:r>
            <a:endParaRPr lang="en-US" sz="1683" dirty="0"/>
          </a:p>
        </p:txBody>
      </p:sp>
      <p:pic>
        <p:nvPicPr>
          <p:cNvPr id="8" name="Image 2" descr="preencoded.png"/>
          <p:cNvPicPr>
            <a:picLocks noChangeAspect="1"/>
          </p:cNvPicPr>
          <p:nvPr/>
        </p:nvPicPr>
        <p:blipFill>
          <a:blip r:embed="rId5"/>
          <a:stretch>
            <a:fillRect/>
          </a:stretch>
        </p:blipFill>
        <p:spPr>
          <a:xfrm>
            <a:off x="5829776" y="2350294"/>
            <a:ext cx="2970728" cy="1835944"/>
          </a:xfrm>
          <a:prstGeom prst="rect">
            <a:avLst/>
          </a:prstGeom>
        </p:spPr>
      </p:pic>
      <p:sp>
        <p:nvSpPr>
          <p:cNvPr id="9" name="Text 4"/>
          <p:cNvSpPr/>
          <p:nvPr/>
        </p:nvSpPr>
        <p:spPr>
          <a:xfrm>
            <a:off x="5829776" y="4453295"/>
            <a:ext cx="2970728" cy="667464"/>
          </a:xfrm>
          <a:prstGeom prst="rect">
            <a:avLst/>
          </a:prstGeom>
          <a:noFill/>
          <a:ln/>
        </p:spPr>
        <p:txBody>
          <a:bodyPr wrap="square" rtlCol="0" anchor="t"/>
          <a:lstStyle/>
          <a:p>
            <a:pPr marL="0" indent="0" algn="l">
              <a:lnSpc>
                <a:spcPts val="2629"/>
              </a:lnSpc>
              <a:buNone/>
            </a:pPr>
            <a:r>
              <a:rPr lang="en-US" sz="2103" b="1" kern="0" spc="-34" dirty="0">
                <a:solidFill>
                  <a:srgbClr val="272525"/>
                </a:solidFill>
                <a:latin typeface="adonis-web" pitchFamily="34" charset="0"/>
                <a:ea typeface="adonis-web" pitchFamily="34" charset="-122"/>
                <a:cs typeface="adonis-web" pitchFamily="34" charset="-120"/>
              </a:rPr>
              <a:t>Serving the Public Interest</a:t>
            </a:r>
            <a:endParaRPr lang="en-US" sz="2103" dirty="0"/>
          </a:p>
        </p:txBody>
      </p:sp>
      <p:sp>
        <p:nvSpPr>
          <p:cNvPr id="10" name="Text 5"/>
          <p:cNvSpPr/>
          <p:nvPr/>
        </p:nvSpPr>
        <p:spPr>
          <a:xfrm>
            <a:off x="5829776" y="5248870"/>
            <a:ext cx="2970728" cy="2051685"/>
          </a:xfrm>
          <a:prstGeom prst="rect">
            <a:avLst/>
          </a:prstGeom>
          <a:noFill/>
          <a:ln/>
        </p:spPr>
        <p:txBody>
          <a:bodyPr wrap="square" rtlCol="0" anchor="t"/>
          <a:lstStyle/>
          <a:p>
            <a:pPr marL="0" indent="0" algn="l">
              <a:lnSpc>
                <a:spcPts val="2692"/>
              </a:lnSpc>
              <a:buNone/>
            </a:pPr>
            <a:r>
              <a:rPr lang="en-US" sz="1683" kern="0" spc="-34" dirty="0">
                <a:solidFill>
                  <a:srgbClr val="272525"/>
                </a:solidFill>
                <a:latin typeface="Source Sans Pro" pitchFamily="34" charset="0"/>
                <a:ea typeface="Source Sans Pro" pitchFamily="34" charset="-122"/>
                <a:cs typeface="Source Sans Pro" pitchFamily="34" charset="-120"/>
              </a:rPr>
              <a:t>IS practitioners must consider the broader societal impact of their work, ensuring that technology solutions benefit the public and protect individual privacy and wellbeing.</a:t>
            </a:r>
            <a:endParaRPr lang="en-US" sz="1683" dirty="0"/>
          </a:p>
        </p:txBody>
      </p:sp>
      <p:pic>
        <p:nvPicPr>
          <p:cNvPr id="11" name="Image 3" descr="preencoded.png"/>
          <p:cNvPicPr>
            <a:picLocks noChangeAspect="1"/>
          </p:cNvPicPr>
          <p:nvPr/>
        </p:nvPicPr>
        <p:blipFill>
          <a:blip r:embed="rId6"/>
          <a:stretch>
            <a:fillRect/>
          </a:stretch>
        </p:blipFill>
        <p:spPr>
          <a:xfrm>
            <a:off x="9121021" y="2350294"/>
            <a:ext cx="2970728" cy="1835944"/>
          </a:xfrm>
          <a:prstGeom prst="rect">
            <a:avLst/>
          </a:prstGeom>
        </p:spPr>
      </p:pic>
      <p:sp>
        <p:nvSpPr>
          <p:cNvPr id="12" name="Text 6"/>
          <p:cNvSpPr/>
          <p:nvPr/>
        </p:nvSpPr>
        <p:spPr>
          <a:xfrm>
            <a:off x="9121021" y="4453295"/>
            <a:ext cx="2970728" cy="667464"/>
          </a:xfrm>
          <a:prstGeom prst="rect">
            <a:avLst/>
          </a:prstGeom>
          <a:noFill/>
          <a:ln/>
        </p:spPr>
        <p:txBody>
          <a:bodyPr wrap="square" rtlCol="0" anchor="t"/>
          <a:lstStyle/>
          <a:p>
            <a:pPr marL="0" indent="0" algn="l">
              <a:lnSpc>
                <a:spcPts val="2629"/>
              </a:lnSpc>
              <a:buNone/>
            </a:pPr>
            <a:r>
              <a:rPr lang="en-US" sz="2103" b="1" kern="0" spc="-34" dirty="0">
                <a:solidFill>
                  <a:srgbClr val="272525"/>
                </a:solidFill>
                <a:latin typeface="adonis-web" pitchFamily="34" charset="0"/>
                <a:ea typeface="adonis-web" pitchFamily="34" charset="-122"/>
                <a:cs typeface="adonis-web" pitchFamily="34" charset="-120"/>
              </a:rPr>
              <a:t>Fostering Knowledge Sharing</a:t>
            </a:r>
            <a:endParaRPr lang="en-US" sz="2103" dirty="0"/>
          </a:p>
        </p:txBody>
      </p:sp>
      <p:sp>
        <p:nvSpPr>
          <p:cNvPr id="13" name="Text 7"/>
          <p:cNvSpPr/>
          <p:nvPr/>
        </p:nvSpPr>
        <p:spPr>
          <a:xfrm>
            <a:off x="9121021" y="5248870"/>
            <a:ext cx="2970728" cy="2393633"/>
          </a:xfrm>
          <a:prstGeom prst="rect">
            <a:avLst/>
          </a:prstGeom>
          <a:noFill/>
          <a:ln/>
        </p:spPr>
        <p:txBody>
          <a:bodyPr wrap="square" rtlCol="0" anchor="t"/>
          <a:lstStyle/>
          <a:p>
            <a:pPr marL="0" indent="0" algn="l">
              <a:lnSpc>
                <a:spcPts val="2692"/>
              </a:lnSpc>
              <a:buNone/>
            </a:pPr>
            <a:r>
              <a:rPr lang="en-US" sz="1683" kern="0" spc="-34" dirty="0">
                <a:solidFill>
                  <a:srgbClr val="272525"/>
                </a:solidFill>
                <a:latin typeface="Source Sans Pro" pitchFamily="34" charset="0"/>
                <a:ea typeface="Source Sans Pro" pitchFamily="34" charset="-122"/>
                <a:cs typeface="Source Sans Pro" pitchFamily="34" charset="-120"/>
              </a:rPr>
              <a:t>Professionals in the field have a responsibility to contribute to the advancement of information systems knowledge through teaching, mentoring, and knowledge sharing with peers and the wider community.</a:t>
            </a:r>
            <a:endParaRPr lang="en-US" sz="1683"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835</Words>
  <Application>Microsoft Office PowerPoint</Application>
  <PresentationFormat>Custom</PresentationFormat>
  <Paragraphs>81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adonis-web</vt:lpstr>
      <vt:lpstr>Arial</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2024-05-28T08:30:06Z</dcterms:created>
  <dcterms:modified xsi:type="dcterms:W3CDTF">2024-05-28T09:53:18Z</dcterms:modified>
</cp:coreProperties>
</file>