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74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658303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Introduction to IT Functions of Codes of Conduct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86620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Explore the critical role that codes of conduct play in the IT industry, governing professional standards, ethical practices, and responsible technology development.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619898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19" y="6206609"/>
            <a:ext cx="340162" cy="3401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351836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Conclusion and Best Practices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3073837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As we conclude this presentation, it's crucial to emphasize the importance of a strong Code of Conduct in the IT industry. Upholding ethical principles, maintaining professional conduct, and ensuring compliance are key to fostering a thriving and trustworthy tech ecosystem.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33199" y="5100757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embracing best practices like ongoing training, transparent enforcement, and continuous improvement, organizations can build a culture of integrity and accountability. Together, we can shape a future where technology empowers people while respecting their rights and privacy.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7693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Importance of Codes of Conduct in the IT Industry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098840"/>
            <a:ext cx="500622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Codes of conduct play a crucial role in shaping ethical practices and professional standards within the dynamic IT industry. They establish guidelines for responsible technology development, data privacy, and employee-employer relationships.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5431155"/>
            <a:ext cx="500622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promoting transparency, accountability, and integrity, these codes help foster trust between IT professionals, their organizations, and the broader public they serve.</a:t>
            </a:r>
            <a:endParaRPr lang="en-US" sz="17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806" y="3148846"/>
            <a:ext cx="5006221" cy="34253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1287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Key Components of a Code of Conduct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1955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6" name="Text 4"/>
          <p:cNvSpPr/>
          <p:nvPr/>
        </p:nvSpPr>
        <p:spPr>
          <a:xfrm>
            <a:off x="2213610" y="3161228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195876"/>
            <a:ext cx="327302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Purpose and Principles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676293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Clearly define the purpose, guiding principles, and ethical standards that underpin the code of conduct for IT professionals.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11955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10" name="Text 8"/>
          <p:cNvSpPr/>
          <p:nvPr/>
        </p:nvSpPr>
        <p:spPr>
          <a:xfrm>
            <a:off x="7573566" y="3161228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195876"/>
            <a:ext cx="40457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Professional Responsibilities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676293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Outline the expected behaviors, duties, and commitments of IT staff toward their employer, clients, and the broader industry.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49366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14" name="Text 12"/>
          <p:cNvSpPr/>
          <p:nvPr/>
        </p:nvSpPr>
        <p:spPr>
          <a:xfrm>
            <a:off x="2185273" y="5535335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56998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Conflict of Interest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6050399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Establish policies and procedures for identifying, disclosing, and managing potential conflicts of interest.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49366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18" name="Text 16"/>
          <p:cNvSpPr/>
          <p:nvPr/>
        </p:nvSpPr>
        <p:spPr>
          <a:xfrm>
            <a:off x="7578685" y="5535335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569982"/>
            <a:ext cx="391334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Confidentiality and Privacy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6050399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Emphasize the importance of protecting confidential information, securing data, and respecting individual privacy.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59443"/>
            <a:ext cx="940891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Ethical Principles and Guidelines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398157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7127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Integrity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193149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Upholding the highest standards of honesty, transparency, and accountability in all professional activities.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398157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712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Fairness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193268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Ensuring decisions and actions are objective, impartial, and free from bias or discrimination.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398157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712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Respect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193268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Treating all individuals with dignity, courtesy, and consideration, regardless of position or status.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80748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Professional Conduct and Responsibilities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751653"/>
            <a:ext cx="22320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Ethical Behavior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668197"/>
            <a:ext cx="2232065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 professionals must uphold the highest standards of ethical behavior, acting with integrity, honesty, and transparency in all their dealings.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819650" y="2751653"/>
            <a:ext cx="22320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Competence and Skill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4819650" y="3668197"/>
            <a:ext cx="2232065" cy="35540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 professionals have a responsibility to maintain and continuously develop their technical skills and expertise to provide quality services to their clients and employers.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601307" y="2751653"/>
            <a:ext cx="22320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Accountability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01307" y="3321010"/>
            <a:ext cx="2232065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 professionals are accountable for the work they perform and the decisions they make, and must be willing to take responsibility for the consequences of their actions.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0382964" y="2751653"/>
            <a:ext cx="22320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Confidentiality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0382964" y="3321010"/>
            <a:ext cx="2232065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 professionals must respect and protect the confidentiality of sensitive information entrusted to them, and ensure data security and privacy.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27872"/>
            <a:ext cx="101421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Confidentiality and Data Protection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166586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94418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Privacy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424601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Safeguarding sensitive information and protecting user privacy are critical responsibilities for IT professionals.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166586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394418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Access Controls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424601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Strict access controls and authorization protocols must be in place to prevent unauthorized access to confidential data.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166586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394418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Encryption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424601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Proper encryption methods should be used to secure data, both at rest and in transit, to maintain confidentiality.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61398"/>
            <a:ext cx="770441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Conflict of Interest Policies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800112"/>
            <a:ext cx="3370064" cy="3767971"/>
          </a:xfrm>
          <a:prstGeom prst="roundRect">
            <a:avLst>
              <a:gd name="adj" fmla="val 3956"/>
            </a:avLst>
          </a:prstGeom>
          <a:solidFill>
            <a:srgbClr val="DED6FF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02228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Defining Conflicts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502700"/>
            <a:ext cx="2925723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Clearly define what constitutes a conflict of interest, such as personal relationships, financial interests, or outside employment that could influence business decisions.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2800112"/>
            <a:ext cx="3370064" cy="3767971"/>
          </a:xfrm>
          <a:prstGeom prst="roundRect">
            <a:avLst>
              <a:gd name="adj" fmla="val 3956"/>
            </a:avLst>
          </a:prstGeom>
          <a:solidFill>
            <a:srgbClr val="DED6FF"/>
          </a:solidFill>
          <a:ln/>
        </p:spPr>
      </p:sp>
      <p:sp>
        <p:nvSpPr>
          <p:cNvPr id="9" name="Text 7"/>
          <p:cNvSpPr/>
          <p:nvPr/>
        </p:nvSpPr>
        <p:spPr>
          <a:xfrm>
            <a:off x="5852398" y="3022283"/>
            <a:ext cx="292572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Disclosure Requirements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52398" y="3849886"/>
            <a:ext cx="29257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Establish policies for employees to disclose any potential conflicts of interest and how they will be managed or mitigated.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2800112"/>
            <a:ext cx="3370064" cy="3767971"/>
          </a:xfrm>
          <a:prstGeom prst="roundRect">
            <a:avLst>
              <a:gd name="adj" fmla="val 3956"/>
            </a:avLst>
          </a:prstGeom>
          <a:solidFill>
            <a:srgbClr val="DED6FF"/>
          </a:solidFill>
          <a:ln/>
        </p:spPr>
      </p:sp>
      <p:sp>
        <p:nvSpPr>
          <p:cNvPr id="12" name="Text 10"/>
          <p:cNvSpPr/>
          <p:nvPr/>
        </p:nvSpPr>
        <p:spPr>
          <a:xfrm>
            <a:off x="9444633" y="302228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Recusal Procedures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44633" y="3502700"/>
            <a:ext cx="292572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Outline steps for employees to recuse themselves from decisions or activities where they have a conflict of interest to maintain impartiality.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8068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Compliance and Enforcement Mechanisms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513773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2913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Legal Compliance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771787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Codes of conduct often outline legal and regulatory requirements that must be followed, with penalties for non-compliance.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513773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2913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Audits and Reviews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771787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Regular audits and reviews help ensure adherence to the code and identify areas for improvement.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513773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291370"/>
            <a:ext cx="31447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Disciplinary Measures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771787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Codes typically detail disciplinary actions, such as warnings, suspensions, or termination, for breaches of the code.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2350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900482" y="2835116"/>
            <a:ext cx="8829437" cy="11615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574"/>
              </a:lnSpc>
              <a:buNone/>
            </a:pPr>
            <a:r>
              <a:rPr lang="en-US" sz="3659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Licensing and Certification Requirements</a:t>
            </a:r>
            <a:endParaRPr lang="en-US" sz="3659" dirty="0"/>
          </a:p>
        </p:txBody>
      </p:sp>
      <p:sp>
        <p:nvSpPr>
          <p:cNvPr id="6" name="Shape 3"/>
          <p:cNvSpPr/>
          <p:nvPr/>
        </p:nvSpPr>
        <p:spPr>
          <a:xfrm>
            <a:off x="2900482" y="4275415"/>
            <a:ext cx="2819281" cy="3442573"/>
          </a:xfrm>
          <a:prstGeom prst="roundRect">
            <a:avLst>
              <a:gd name="adj" fmla="val 3956"/>
            </a:avLst>
          </a:prstGeom>
          <a:solidFill>
            <a:srgbClr val="DED6FF"/>
          </a:solidFill>
          <a:ln/>
        </p:spPr>
      </p:sp>
      <p:sp>
        <p:nvSpPr>
          <p:cNvPr id="7" name="Text 4"/>
          <p:cNvSpPr/>
          <p:nvPr/>
        </p:nvSpPr>
        <p:spPr>
          <a:xfrm>
            <a:off x="3086338" y="4461272"/>
            <a:ext cx="2447568" cy="5810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87"/>
              </a:lnSpc>
              <a:buNone/>
            </a:pPr>
            <a:r>
              <a:rPr lang="en-US" sz="183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Professional Certifications</a:t>
            </a:r>
            <a:endParaRPr lang="en-US" sz="1830" dirty="0"/>
          </a:p>
        </p:txBody>
      </p:sp>
      <p:sp>
        <p:nvSpPr>
          <p:cNvPr id="8" name="Text 5"/>
          <p:cNvSpPr/>
          <p:nvPr/>
        </p:nvSpPr>
        <p:spPr>
          <a:xfrm>
            <a:off x="3086338" y="5153739"/>
            <a:ext cx="2447568" cy="23783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42"/>
              </a:lnSpc>
              <a:buNone/>
            </a:pPr>
            <a:r>
              <a:rPr lang="en-US" sz="146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 professionals often need to obtain industry-recognized certifications to demonstrate their skills and expertise. These can include certifications in programming, networking, security, and more.</a:t>
            </a:r>
            <a:endParaRPr lang="en-US" sz="1464" dirty="0"/>
          </a:p>
        </p:txBody>
      </p:sp>
      <p:sp>
        <p:nvSpPr>
          <p:cNvPr id="9" name="Shape 6"/>
          <p:cNvSpPr/>
          <p:nvPr/>
        </p:nvSpPr>
        <p:spPr>
          <a:xfrm>
            <a:off x="5905619" y="4275415"/>
            <a:ext cx="2819281" cy="3442573"/>
          </a:xfrm>
          <a:prstGeom prst="roundRect">
            <a:avLst>
              <a:gd name="adj" fmla="val 3956"/>
            </a:avLst>
          </a:prstGeom>
          <a:solidFill>
            <a:srgbClr val="DED6FF"/>
          </a:solidFill>
          <a:ln/>
        </p:spPr>
      </p:sp>
      <p:sp>
        <p:nvSpPr>
          <p:cNvPr id="10" name="Text 7"/>
          <p:cNvSpPr/>
          <p:nvPr/>
        </p:nvSpPr>
        <p:spPr>
          <a:xfrm>
            <a:off x="6091476" y="4461272"/>
            <a:ext cx="2323505" cy="2905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7"/>
              </a:lnSpc>
              <a:buNone/>
            </a:pPr>
            <a:r>
              <a:rPr lang="en-US" sz="183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Software Licensing</a:t>
            </a:r>
            <a:endParaRPr lang="en-US" sz="1830" dirty="0"/>
          </a:p>
        </p:txBody>
      </p:sp>
      <p:sp>
        <p:nvSpPr>
          <p:cNvPr id="11" name="Text 8"/>
          <p:cNvSpPr/>
          <p:nvPr/>
        </p:nvSpPr>
        <p:spPr>
          <a:xfrm>
            <a:off x="6091476" y="4863227"/>
            <a:ext cx="2447568" cy="20810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42"/>
              </a:lnSpc>
              <a:buNone/>
            </a:pPr>
            <a:r>
              <a:rPr lang="en-US" sz="146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Companies must ensure they have the appropriate software licenses to use certain technologies and tools. Improper licensing can lead to legal issues and financial penalties.</a:t>
            </a:r>
            <a:endParaRPr lang="en-US" sz="1464" dirty="0"/>
          </a:p>
        </p:txBody>
      </p:sp>
      <p:sp>
        <p:nvSpPr>
          <p:cNvPr id="12" name="Shape 9"/>
          <p:cNvSpPr/>
          <p:nvPr/>
        </p:nvSpPr>
        <p:spPr>
          <a:xfrm>
            <a:off x="8910757" y="4275415"/>
            <a:ext cx="2819281" cy="3442573"/>
          </a:xfrm>
          <a:prstGeom prst="roundRect">
            <a:avLst>
              <a:gd name="adj" fmla="val 3956"/>
            </a:avLst>
          </a:prstGeom>
          <a:solidFill>
            <a:srgbClr val="DED6FF"/>
          </a:solidFill>
          <a:ln/>
        </p:spPr>
      </p:sp>
      <p:sp>
        <p:nvSpPr>
          <p:cNvPr id="13" name="Text 10"/>
          <p:cNvSpPr/>
          <p:nvPr/>
        </p:nvSpPr>
        <p:spPr>
          <a:xfrm>
            <a:off x="9096613" y="4461272"/>
            <a:ext cx="2447568" cy="5810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87"/>
              </a:lnSpc>
              <a:buNone/>
            </a:pPr>
            <a:r>
              <a:rPr lang="en-US" sz="183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Regulatory Compliance</a:t>
            </a:r>
            <a:endParaRPr lang="en-US" sz="1830" dirty="0"/>
          </a:p>
        </p:txBody>
      </p:sp>
      <p:sp>
        <p:nvSpPr>
          <p:cNvPr id="14" name="Text 11"/>
          <p:cNvSpPr/>
          <p:nvPr/>
        </p:nvSpPr>
        <p:spPr>
          <a:xfrm>
            <a:off x="9096613" y="5153739"/>
            <a:ext cx="2447568" cy="23783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42"/>
              </a:lnSpc>
              <a:buNone/>
            </a:pPr>
            <a:r>
              <a:rPr lang="en-US" sz="146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Many IT functions must adhere to strict regulations and standards, such as data privacy laws and industry-specific requirements. Proper licensing and certification help ensure compliance.</a:t>
            </a:r>
            <a:endParaRPr lang="en-US" sz="146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775</Words>
  <Application>Microsoft Office PowerPoint</Application>
  <PresentationFormat>Custom</PresentationFormat>
  <Paragraphs>75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Libre Baskerville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2</cp:revision>
  <dcterms:created xsi:type="dcterms:W3CDTF">2024-05-28T08:42:15Z</dcterms:created>
  <dcterms:modified xsi:type="dcterms:W3CDTF">2024-05-28T10:19:27Z</dcterms:modified>
</cp:coreProperties>
</file>