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35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658303"/>
            <a:ext cx="7477601" cy="2874645"/>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Professional Codes of Ethics</a:t>
            </a:r>
            <a:endParaRPr lang="en-US" sz="6036" dirty="0"/>
          </a:p>
        </p:txBody>
      </p:sp>
      <p:sp>
        <p:nvSpPr>
          <p:cNvPr id="6" name="Text 2"/>
          <p:cNvSpPr/>
          <p:nvPr/>
        </p:nvSpPr>
        <p:spPr>
          <a:xfrm>
            <a:off x="833199" y="48662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Professional codes of ethics establish standards of conduct and ethical principles for individuals and organizations working in specialized fields. These codes guide decision-making and promote public trust, accountability, and responsible practices.</a:t>
            </a:r>
            <a:endParaRPr lang="en-US" sz="1750" dirty="0"/>
          </a:p>
        </p:txBody>
      </p:sp>
      <p:sp>
        <p:nvSpPr>
          <p:cNvPr id="7" name="Shape 3"/>
          <p:cNvSpPr/>
          <p:nvPr/>
        </p:nvSpPr>
        <p:spPr>
          <a:xfrm>
            <a:off x="833199" y="6198989"/>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206609"/>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456855"/>
            <a:ext cx="7477601" cy="191643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Conclusion and Takeaways</a:t>
            </a:r>
            <a:endParaRPr lang="en-US" sz="6036" dirty="0"/>
          </a:p>
        </p:txBody>
      </p:sp>
      <p:sp>
        <p:nvSpPr>
          <p:cNvPr id="6" name="Text 2"/>
          <p:cNvSpPr/>
          <p:nvPr/>
        </p:nvSpPr>
        <p:spPr>
          <a:xfrm>
            <a:off x="833199" y="4706541"/>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conclusion, professional codes of ethics provide vital guidance for upholding the highest standards in technology and computing. By understanding and applying these principles, we can build a more ethical and responsible digital future.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45619"/>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IMIS Code of Ethics</a:t>
            </a:r>
            <a:endParaRPr lang="en-US" sz="4374" dirty="0"/>
          </a:p>
        </p:txBody>
      </p:sp>
      <p:pic>
        <p:nvPicPr>
          <p:cNvPr id="5" name="Image 1" descr="preencoded.png"/>
          <p:cNvPicPr>
            <a:picLocks noChangeAspect="1"/>
          </p:cNvPicPr>
          <p:nvPr/>
        </p:nvPicPr>
        <p:blipFill>
          <a:blip r:embed="rId4"/>
          <a:stretch>
            <a:fillRect/>
          </a:stretch>
        </p:blipFill>
        <p:spPr>
          <a:xfrm>
            <a:off x="2348389" y="2284333"/>
            <a:ext cx="3088958" cy="1909048"/>
          </a:xfrm>
          <a:prstGeom prst="rect">
            <a:avLst/>
          </a:prstGeom>
        </p:spPr>
      </p:pic>
      <p:sp>
        <p:nvSpPr>
          <p:cNvPr id="6" name="Text 2"/>
          <p:cNvSpPr/>
          <p:nvPr/>
        </p:nvSpPr>
        <p:spPr>
          <a:xfrm>
            <a:off x="2348389" y="4471035"/>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IMIS Code of Ethics</a:t>
            </a:r>
            <a:endParaRPr lang="en-US" sz="2187" dirty="0"/>
          </a:p>
        </p:txBody>
      </p:sp>
      <p:sp>
        <p:nvSpPr>
          <p:cNvPr id="7" name="Text 3"/>
          <p:cNvSpPr/>
          <p:nvPr/>
        </p:nvSpPr>
        <p:spPr>
          <a:xfrm>
            <a:off x="2348389" y="4951452"/>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IMIS (Institute of Management Information Systems) has established a comprehensive code of ethics to guide its members in upholding the highest professional standards.</a:t>
            </a:r>
            <a:endParaRPr lang="en-US" sz="1750" dirty="0"/>
          </a:p>
        </p:txBody>
      </p:sp>
      <p:pic>
        <p:nvPicPr>
          <p:cNvPr id="8" name="Image 2" descr="preencoded.png"/>
          <p:cNvPicPr>
            <a:picLocks noChangeAspect="1"/>
          </p:cNvPicPr>
          <p:nvPr/>
        </p:nvPicPr>
        <p:blipFill>
          <a:blip r:embed="rId5"/>
          <a:stretch>
            <a:fillRect/>
          </a:stretch>
        </p:blipFill>
        <p:spPr>
          <a:xfrm>
            <a:off x="5770602" y="2284333"/>
            <a:ext cx="3088958" cy="1909048"/>
          </a:xfrm>
          <a:prstGeom prst="rect">
            <a:avLst/>
          </a:prstGeom>
        </p:spPr>
      </p:pic>
      <p:sp>
        <p:nvSpPr>
          <p:cNvPr id="9" name="Text 4"/>
          <p:cNvSpPr/>
          <p:nvPr/>
        </p:nvSpPr>
        <p:spPr>
          <a:xfrm>
            <a:off x="5770602" y="4471035"/>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Commitment to Clients</a:t>
            </a:r>
            <a:endParaRPr lang="en-US" sz="2187" dirty="0"/>
          </a:p>
        </p:txBody>
      </p:sp>
      <p:sp>
        <p:nvSpPr>
          <p:cNvPr id="10" name="Text 5"/>
          <p:cNvSpPr/>
          <p:nvPr/>
        </p:nvSpPr>
        <p:spPr>
          <a:xfrm>
            <a:off x="5770602" y="4951452"/>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IMIS Code emphasizes the importance of maintaining client trust and delivering services with integrity, competence, and objectivity.</a:t>
            </a:r>
            <a:endParaRPr lang="en-US" sz="1750" dirty="0"/>
          </a:p>
        </p:txBody>
      </p:sp>
      <p:pic>
        <p:nvPicPr>
          <p:cNvPr id="11" name="Image 3" descr="preencoded.png"/>
          <p:cNvPicPr>
            <a:picLocks noChangeAspect="1"/>
          </p:cNvPicPr>
          <p:nvPr/>
        </p:nvPicPr>
        <p:blipFill>
          <a:blip r:embed="rId6"/>
          <a:stretch>
            <a:fillRect/>
          </a:stretch>
        </p:blipFill>
        <p:spPr>
          <a:xfrm>
            <a:off x="9192816" y="2284333"/>
            <a:ext cx="3089077" cy="1909167"/>
          </a:xfrm>
          <a:prstGeom prst="rect">
            <a:avLst/>
          </a:prstGeom>
        </p:spPr>
      </p:pic>
      <p:sp>
        <p:nvSpPr>
          <p:cNvPr id="12" name="Text 6"/>
          <p:cNvSpPr/>
          <p:nvPr/>
        </p:nvSpPr>
        <p:spPr>
          <a:xfrm>
            <a:off x="9192816" y="4471154"/>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Responsible Use of Technology</a:t>
            </a:r>
            <a:endParaRPr lang="en-US" sz="2187" dirty="0"/>
          </a:p>
        </p:txBody>
      </p:sp>
      <p:sp>
        <p:nvSpPr>
          <p:cNvPr id="13" name="Text 7"/>
          <p:cNvSpPr/>
          <p:nvPr/>
        </p:nvSpPr>
        <p:spPr>
          <a:xfrm>
            <a:off x="9192816" y="5298758"/>
            <a:ext cx="308907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IMIS members pledge to ethically utilize technology and information systems, prioritizing privacy, security, and the public good.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428155"/>
            <a:ext cx="7568327"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Key Principles of the IMIS Code</a:t>
            </a:r>
            <a:endParaRPr lang="en-US" sz="4374" dirty="0"/>
          </a:p>
        </p:txBody>
      </p:sp>
      <p:sp>
        <p:nvSpPr>
          <p:cNvPr id="5" name="Shape 2"/>
          <p:cNvSpPr/>
          <p:nvPr/>
        </p:nvSpPr>
        <p:spPr>
          <a:xfrm>
            <a:off x="2348389" y="2566868"/>
            <a:ext cx="4855726" cy="2006203"/>
          </a:xfrm>
          <a:prstGeom prst="roundRect">
            <a:avLst>
              <a:gd name="adj" fmla="val 4984"/>
            </a:avLst>
          </a:prstGeom>
          <a:solidFill>
            <a:srgbClr val="F0D4F7"/>
          </a:solidFill>
          <a:ln w="7620">
            <a:solidFill>
              <a:srgbClr val="D6BADD"/>
            </a:solidFill>
            <a:prstDash val="solid"/>
          </a:ln>
        </p:spPr>
      </p:sp>
      <p:sp>
        <p:nvSpPr>
          <p:cNvPr id="6" name="Text 3"/>
          <p:cNvSpPr/>
          <p:nvPr/>
        </p:nvSpPr>
        <p:spPr>
          <a:xfrm>
            <a:off x="2578179" y="2796659"/>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Integrity</a:t>
            </a:r>
            <a:endParaRPr lang="en-US" sz="2187" dirty="0"/>
          </a:p>
        </p:txBody>
      </p:sp>
      <p:sp>
        <p:nvSpPr>
          <p:cNvPr id="7" name="Text 4"/>
          <p:cNvSpPr/>
          <p:nvPr/>
        </p:nvSpPr>
        <p:spPr>
          <a:xfrm>
            <a:off x="2578179" y="327707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IMIS members must act with honesty, transparency, and high ethical standards in all their professional activities.</a:t>
            </a:r>
            <a:endParaRPr lang="en-US" sz="1750" dirty="0"/>
          </a:p>
        </p:txBody>
      </p:sp>
      <p:sp>
        <p:nvSpPr>
          <p:cNvPr id="8" name="Shape 5"/>
          <p:cNvSpPr/>
          <p:nvPr/>
        </p:nvSpPr>
        <p:spPr>
          <a:xfrm>
            <a:off x="7426285" y="2566868"/>
            <a:ext cx="4855726" cy="2006203"/>
          </a:xfrm>
          <a:prstGeom prst="roundRect">
            <a:avLst>
              <a:gd name="adj" fmla="val 4984"/>
            </a:avLst>
          </a:prstGeom>
          <a:solidFill>
            <a:srgbClr val="F0D4F7"/>
          </a:solidFill>
          <a:ln w="7620">
            <a:solidFill>
              <a:srgbClr val="D6BADD"/>
            </a:solidFill>
            <a:prstDash val="solid"/>
          </a:ln>
        </p:spPr>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Competence</a:t>
            </a:r>
            <a:endParaRPr lang="en-US" sz="2187" dirty="0"/>
          </a:p>
        </p:txBody>
      </p:sp>
      <p:sp>
        <p:nvSpPr>
          <p:cNvPr id="10" name="Text 7"/>
          <p:cNvSpPr/>
          <p:nvPr/>
        </p:nvSpPr>
        <p:spPr>
          <a:xfrm>
            <a:off x="7656076" y="327707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Members must maintain and enhance their knowledge and skills to provide the best possible service to clients and employers.</a:t>
            </a:r>
            <a:endParaRPr lang="en-US" sz="1750" dirty="0"/>
          </a:p>
        </p:txBody>
      </p:sp>
      <p:sp>
        <p:nvSpPr>
          <p:cNvPr id="11" name="Shape 8"/>
          <p:cNvSpPr/>
          <p:nvPr/>
        </p:nvSpPr>
        <p:spPr>
          <a:xfrm>
            <a:off x="2348389" y="4795242"/>
            <a:ext cx="4855726" cy="2006203"/>
          </a:xfrm>
          <a:prstGeom prst="roundRect">
            <a:avLst>
              <a:gd name="adj" fmla="val 4984"/>
            </a:avLst>
          </a:prstGeom>
          <a:solidFill>
            <a:srgbClr val="F0D4F7"/>
          </a:solidFill>
          <a:ln w="7620">
            <a:solidFill>
              <a:srgbClr val="D6BADD"/>
            </a:solidFill>
            <a:prstDash val="solid"/>
          </a:ln>
        </p:spPr>
      </p:sp>
      <p:sp>
        <p:nvSpPr>
          <p:cNvPr id="12" name="Text 9"/>
          <p:cNvSpPr/>
          <p:nvPr/>
        </p:nvSpPr>
        <p:spPr>
          <a:xfrm>
            <a:off x="2578179" y="5025033"/>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Respect</a:t>
            </a:r>
            <a:endParaRPr lang="en-US" sz="2187" dirty="0"/>
          </a:p>
        </p:txBody>
      </p:sp>
      <p:sp>
        <p:nvSpPr>
          <p:cNvPr id="13" name="Text 10"/>
          <p:cNvSpPr/>
          <p:nvPr/>
        </p:nvSpPr>
        <p:spPr>
          <a:xfrm>
            <a:off x="2578179" y="5505450"/>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IMIS professionals must treat all individuals with dignity, courtesy, and fairness, regardless of their background or position.</a:t>
            </a:r>
            <a:endParaRPr lang="en-US" sz="1750" dirty="0"/>
          </a:p>
        </p:txBody>
      </p:sp>
      <p:sp>
        <p:nvSpPr>
          <p:cNvPr id="14" name="Shape 11"/>
          <p:cNvSpPr/>
          <p:nvPr/>
        </p:nvSpPr>
        <p:spPr>
          <a:xfrm>
            <a:off x="7426285" y="4795242"/>
            <a:ext cx="4855726" cy="2006203"/>
          </a:xfrm>
          <a:prstGeom prst="roundRect">
            <a:avLst>
              <a:gd name="adj" fmla="val 4984"/>
            </a:avLst>
          </a:prstGeom>
          <a:solidFill>
            <a:srgbClr val="F0D4F7"/>
          </a:solidFill>
          <a:ln w="7620">
            <a:solidFill>
              <a:srgbClr val="D6BADD"/>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Accountability</a:t>
            </a:r>
            <a:endParaRPr lang="en-US" sz="2187" dirty="0"/>
          </a:p>
        </p:txBody>
      </p:sp>
      <p:sp>
        <p:nvSpPr>
          <p:cNvPr id="16" name="Text 13"/>
          <p:cNvSpPr/>
          <p:nvPr/>
        </p:nvSpPr>
        <p:spPr>
          <a:xfrm>
            <a:off x="7656076" y="5505450"/>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Members are responsible for their actions and decisions, and must be willing to justify them if necessary.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76933"/>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ACM/IEEE-CS Code of Ethics and Professional Conduct</a:t>
            </a:r>
            <a:endParaRPr lang="en-US" sz="4374" dirty="0"/>
          </a:p>
        </p:txBody>
      </p:sp>
      <p:sp>
        <p:nvSpPr>
          <p:cNvPr id="5" name="Text 2"/>
          <p:cNvSpPr/>
          <p:nvPr/>
        </p:nvSpPr>
        <p:spPr>
          <a:xfrm>
            <a:off x="2348389" y="3098840"/>
            <a:ext cx="469570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ACM/IEEE-CS Code of Ethics and Professional Conduct is a comprehensive set of ethical principles that guide the conduct of computer science and engineering professionals. It covers key areas such as public interest, competence, honesty, and responsibility.</a:t>
            </a:r>
            <a:endParaRPr lang="en-US" sz="1750" dirty="0"/>
          </a:p>
        </p:txBody>
      </p:sp>
      <p:sp>
        <p:nvSpPr>
          <p:cNvPr id="6" name="Text 3"/>
          <p:cNvSpPr/>
          <p:nvPr/>
        </p:nvSpPr>
        <p:spPr>
          <a:xfrm>
            <a:off x="2348389" y="5431155"/>
            <a:ext cx="469570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code emphasizes the importance of upholding the public good, acting with integrity, and continuously improving one's technical skills and knowledge.</a:t>
            </a:r>
            <a:endParaRPr lang="en-US" sz="1750" dirty="0"/>
          </a:p>
        </p:txBody>
      </p:sp>
      <p:pic>
        <p:nvPicPr>
          <p:cNvPr id="7" name="Image 1" descr="preencoded.png"/>
          <p:cNvPicPr>
            <a:picLocks noChangeAspect="1"/>
          </p:cNvPicPr>
          <p:nvPr/>
        </p:nvPicPr>
        <p:blipFill>
          <a:blip r:embed="rId4"/>
          <a:stretch>
            <a:fillRect/>
          </a:stretch>
        </p:blipFill>
        <p:spPr>
          <a:xfrm>
            <a:off x="7593687" y="3148846"/>
            <a:ext cx="4695706" cy="32127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858447"/>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Ethical Responsibilities in the ACM/IEEE-CS Code</a:t>
            </a:r>
            <a:endParaRPr lang="en-US" sz="4374" dirty="0"/>
          </a:p>
        </p:txBody>
      </p:sp>
      <p:pic>
        <p:nvPicPr>
          <p:cNvPr id="5" name="Image 1" descr="preencoded.png"/>
          <p:cNvPicPr>
            <a:picLocks noChangeAspect="1"/>
          </p:cNvPicPr>
          <p:nvPr/>
        </p:nvPicPr>
        <p:blipFill>
          <a:blip r:embed="rId4"/>
          <a:stretch>
            <a:fillRect/>
          </a:stretch>
        </p:blipFill>
        <p:spPr>
          <a:xfrm>
            <a:off x="2348389" y="3691533"/>
            <a:ext cx="555427" cy="555427"/>
          </a:xfrm>
          <a:prstGeom prst="rect">
            <a:avLst/>
          </a:prstGeom>
        </p:spPr>
      </p:pic>
      <p:sp>
        <p:nvSpPr>
          <p:cNvPr id="6" name="Text 2"/>
          <p:cNvSpPr/>
          <p:nvPr/>
        </p:nvSpPr>
        <p:spPr>
          <a:xfrm>
            <a:off x="2348389" y="4469130"/>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Ethical Conduct</a:t>
            </a:r>
            <a:endParaRPr lang="en-US" sz="2187" dirty="0"/>
          </a:p>
        </p:txBody>
      </p:sp>
      <p:sp>
        <p:nvSpPr>
          <p:cNvPr id="7" name="Text 3"/>
          <p:cNvSpPr/>
          <p:nvPr/>
        </p:nvSpPr>
        <p:spPr>
          <a:xfrm>
            <a:off x="2348389" y="4949547"/>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Uphold the highest standards of integrity, honesty, and fairness in all professional activities.</a:t>
            </a:r>
            <a:endParaRPr lang="en-US" sz="1750" dirty="0"/>
          </a:p>
        </p:txBody>
      </p:sp>
      <p:pic>
        <p:nvPicPr>
          <p:cNvPr id="8" name="Image 2" descr="preencoded.png"/>
          <p:cNvPicPr>
            <a:picLocks noChangeAspect="1"/>
          </p:cNvPicPr>
          <p:nvPr/>
        </p:nvPicPr>
        <p:blipFill>
          <a:blip r:embed="rId5"/>
          <a:stretch>
            <a:fillRect/>
          </a:stretch>
        </p:blipFill>
        <p:spPr>
          <a:xfrm>
            <a:off x="5770602" y="3691533"/>
            <a:ext cx="555427" cy="555427"/>
          </a:xfrm>
          <a:prstGeom prst="rect">
            <a:avLst/>
          </a:prstGeom>
        </p:spPr>
      </p:pic>
      <p:sp>
        <p:nvSpPr>
          <p:cNvPr id="9" name="Text 4"/>
          <p:cNvSpPr/>
          <p:nvPr/>
        </p:nvSpPr>
        <p:spPr>
          <a:xfrm>
            <a:off x="5770602" y="4469130"/>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Responsibility to Profession</a:t>
            </a:r>
            <a:endParaRPr lang="en-US" sz="2187" dirty="0"/>
          </a:p>
        </p:txBody>
      </p:sp>
      <p:sp>
        <p:nvSpPr>
          <p:cNvPr id="10" name="Text 5"/>
          <p:cNvSpPr/>
          <p:nvPr/>
        </p:nvSpPr>
        <p:spPr>
          <a:xfrm>
            <a:off x="5770602" y="5296733"/>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Promote and advance the integrity and reputation of the computing profession.</a:t>
            </a:r>
            <a:endParaRPr lang="en-US" sz="1750" dirty="0"/>
          </a:p>
        </p:txBody>
      </p:sp>
      <p:pic>
        <p:nvPicPr>
          <p:cNvPr id="11" name="Image 3" descr="preencoded.png"/>
          <p:cNvPicPr>
            <a:picLocks noChangeAspect="1"/>
          </p:cNvPicPr>
          <p:nvPr/>
        </p:nvPicPr>
        <p:blipFill>
          <a:blip r:embed="rId6"/>
          <a:stretch>
            <a:fillRect/>
          </a:stretch>
        </p:blipFill>
        <p:spPr>
          <a:xfrm>
            <a:off x="9192816" y="3691533"/>
            <a:ext cx="555427" cy="555427"/>
          </a:xfrm>
          <a:prstGeom prst="rect">
            <a:avLst/>
          </a:prstGeom>
        </p:spPr>
      </p:pic>
      <p:sp>
        <p:nvSpPr>
          <p:cNvPr id="12" name="Text 6"/>
          <p:cNvSpPr/>
          <p:nvPr/>
        </p:nvSpPr>
        <p:spPr>
          <a:xfrm>
            <a:off x="9192816" y="4469130"/>
            <a:ext cx="3064431"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Professional Development</a:t>
            </a:r>
            <a:endParaRPr lang="en-US" sz="2187" dirty="0"/>
          </a:p>
        </p:txBody>
      </p:sp>
      <p:sp>
        <p:nvSpPr>
          <p:cNvPr id="13" name="Text 7"/>
          <p:cNvSpPr/>
          <p:nvPr/>
        </p:nvSpPr>
        <p:spPr>
          <a:xfrm>
            <a:off x="9192816" y="4949547"/>
            <a:ext cx="308907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 and enhance professional competence and keep informed of relevant technologies and practices.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48978"/>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Importance of Professional Codes of Ethics</a:t>
            </a:r>
            <a:endParaRPr lang="en-US" sz="4374" dirty="0"/>
          </a:p>
        </p:txBody>
      </p:sp>
      <p:sp>
        <p:nvSpPr>
          <p:cNvPr id="5" name="Text 2"/>
          <p:cNvSpPr/>
          <p:nvPr/>
        </p:nvSpPr>
        <p:spPr>
          <a:xfrm>
            <a:off x="2348389" y="3182064"/>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Professional codes of ethics are vital for maintaining the integrity and trustworthiness of various industries and sectors. They establish clear guidelines and standards that practitioners must adhere to, ensuring accountability, transparency, and responsible conduct.</a:t>
            </a:r>
            <a:endParaRPr lang="en-US" sz="1750" dirty="0"/>
          </a:p>
        </p:txBody>
      </p:sp>
      <p:sp>
        <p:nvSpPr>
          <p:cNvPr id="6" name="Text 3"/>
          <p:cNvSpPr/>
          <p:nvPr/>
        </p:nvSpPr>
        <p:spPr>
          <a:xfrm>
            <a:off x="2348389" y="4498181"/>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These codes help build public confidence by demonstrating the commitment of professionals to ethical principles. They provide a framework for addressing ethical dilemmas and promote ethical decision-making, fostering a culture of integrity within the profession.</a:t>
            </a:r>
            <a:endParaRPr lang="en-US" sz="1750" dirty="0"/>
          </a:p>
        </p:txBody>
      </p:sp>
      <p:sp>
        <p:nvSpPr>
          <p:cNvPr id="7" name="Text 4"/>
          <p:cNvSpPr/>
          <p:nvPr/>
        </p:nvSpPr>
        <p:spPr>
          <a:xfrm>
            <a:off x="2348389" y="5814298"/>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Adherence to professional codes of ethics is often a prerequisite for membership and recognition within a field, underscoring the significance of these codes in upholding professional standards and promoting the public good.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890123"/>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BCS Code of Conduct</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BCS (British Computer Society) Code of Conduct establishes ethical standards and professional obligations for individuals working in the information technology field. It emphasizes the importance of integrity, competence, and accountability in serving the public interest.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08829"/>
            <a:ext cx="8423077"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Ethical Obligations in the BCS Code</a:t>
            </a:r>
            <a:endParaRPr lang="en-US" sz="4374" dirty="0"/>
          </a:p>
        </p:txBody>
      </p:sp>
      <p:sp>
        <p:nvSpPr>
          <p:cNvPr id="5" name="Shape 2"/>
          <p:cNvSpPr/>
          <p:nvPr/>
        </p:nvSpPr>
        <p:spPr>
          <a:xfrm>
            <a:off x="2348389" y="2421136"/>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5670" y="2462808"/>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2497455"/>
            <a:ext cx="3001208"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Integrity and Competence</a:t>
            </a:r>
            <a:endParaRPr lang="en-US" sz="2187" dirty="0"/>
          </a:p>
        </p:txBody>
      </p:sp>
      <p:sp>
        <p:nvSpPr>
          <p:cNvPr id="8" name="Text 5"/>
          <p:cNvSpPr/>
          <p:nvPr/>
        </p:nvSpPr>
        <p:spPr>
          <a:xfrm>
            <a:off x="3070503" y="2977872"/>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BCS members must uphold the highest standards of integrity and competence in their professional practice, ensuring the quality and reliability of their work.</a:t>
            </a:r>
            <a:endParaRPr lang="en-US" sz="1750" dirty="0"/>
          </a:p>
        </p:txBody>
      </p:sp>
      <p:sp>
        <p:nvSpPr>
          <p:cNvPr id="9" name="Shape 6"/>
          <p:cNvSpPr/>
          <p:nvPr/>
        </p:nvSpPr>
        <p:spPr>
          <a:xfrm>
            <a:off x="7426285" y="2421136"/>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83567" y="2462808"/>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2497455"/>
            <a:ext cx="288155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Responsibility to Society</a:t>
            </a:r>
            <a:endParaRPr lang="en-US" sz="2187" dirty="0"/>
          </a:p>
        </p:txBody>
      </p:sp>
      <p:sp>
        <p:nvSpPr>
          <p:cNvPr id="12" name="Text 9"/>
          <p:cNvSpPr/>
          <p:nvPr/>
        </p:nvSpPr>
        <p:spPr>
          <a:xfrm>
            <a:off x="8148399" y="2977872"/>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Members have an ethical duty to consider the broader societal impact of their work and make decisions that benefit the public good.</a:t>
            </a:r>
            <a:endParaRPr lang="en-US" sz="1750" dirty="0"/>
          </a:p>
        </p:txBody>
      </p:sp>
      <p:sp>
        <p:nvSpPr>
          <p:cNvPr id="13" name="Shape 10"/>
          <p:cNvSpPr/>
          <p:nvPr/>
        </p:nvSpPr>
        <p:spPr>
          <a:xfrm>
            <a:off x="2348389" y="4795242"/>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05670" y="4836914"/>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4871561"/>
            <a:ext cx="4133612" cy="694373"/>
          </a:xfrm>
          <a:prstGeom prst="rect">
            <a:avLst/>
          </a:prstGeom>
          <a:noFill/>
          <a:ln/>
        </p:spPr>
        <p:txBody>
          <a:bodyPr wrap="squar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Respect for Privacy and Confidentiality</a:t>
            </a:r>
            <a:endParaRPr lang="en-US" sz="2187" dirty="0"/>
          </a:p>
        </p:txBody>
      </p:sp>
      <p:sp>
        <p:nvSpPr>
          <p:cNvPr id="16" name="Text 13"/>
          <p:cNvSpPr/>
          <p:nvPr/>
        </p:nvSpPr>
        <p:spPr>
          <a:xfrm>
            <a:off x="3070503" y="5699165"/>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Members must respect the privacy and confidentiality of information entrusted to them, only disclosing it when legally or ethically required.</a:t>
            </a:r>
            <a:endParaRPr lang="en-US" sz="1750" dirty="0"/>
          </a:p>
        </p:txBody>
      </p:sp>
      <p:sp>
        <p:nvSpPr>
          <p:cNvPr id="17" name="Shape 14"/>
          <p:cNvSpPr/>
          <p:nvPr/>
        </p:nvSpPr>
        <p:spPr>
          <a:xfrm>
            <a:off x="7426285" y="4795242"/>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83567" y="4836914"/>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4871561"/>
            <a:ext cx="3865483"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Avoidance of Conflicts of Interest</a:t>
            </a:r>
            <a:endParaRPr lang="en-US" sz="2187" dirty="0"/>
          </a:p>
        </p:txBody>
      </p:sp>
      <p:sp>
        <p:nvSpPr>
          <p:cNvPr id="20" name="Text 17"/>
          <p:cNvSpPr/>
          <p:nvPr/>
        </p:nvSpPr>
        <p:spPr>
          <a:xfrm>
            <a:off x="8148399" y="5351978"/>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Members are expected to avoid conflicts of interest and to disclose any potential conflicts to relevant parties.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741539" y="441008"/>
            <a:ext cx="7147322" cy="999173"/>
          </a:xfrm>
          <a:prstGeom prst="rect">
            <a:avLst/>
          </a:prstGeom>
          <a:noFill/>
          <a:ln/>
        </p:spPr>
        <p:txBody>
          <a:bodyPr wrap="square" rtlCol="0" anchor="t"/>
          <a:lstStyle/>
          <a:p>
            <a:pPr marL="0" indent="0">
              <a:lnSpc>
                <a:spcPts val="3934"/>
              </a:lnSpc>
              <a:buNone/>
            </a:pPr>
            <a:r>
              <a:rPr lang="en-US" sz="3147" b="1" kern="0" spc="-25" dirty="0">
                <a:solidFill>
                  <a:srgbClr val="000000"/>
                </a:solidFill>
                <a:latin typeface="adonis-web" pitchFamily="34" charset="0"/>
                <a:ea typeface="adonis-web" pitchFamily="34" charset="-122"/>
                <a:cs typeface="adonis-web" pitchFamily="34" charset="-120"/>
              </a:rPr>
              <a:t>Applying Codes of Ethics in Professional Practice</a:t>
            </a:r>
            <a:endParaRPr lang="en-US" sz="3147" dirty="0"/>
          </a:p>
        </p:txBody>
      </p:sp>
      <p:pic>
        <p:nvPicPr>
          <p:cNvPr id="5" name="Image 1" descr="preencoded.png"/>
          <p:cNvPicPr>
            <a:picLocks noChangeAspect="1"/>
          </p:cNvPicPr>
          <p:nvPr/>
        </p:nvPicPr>
        <p:blipFill>
          <a:blip r:embed="rId4"/>
          <a:stretch>
            <a:fillRect/>
          </a:stretch>
        </p:blipFill>
        <p:spPr>
          <a:xfrm>
            <a:off x="5086112" y="1759863"/>
            <a:ext cx="884396" cy="1176576"/>
          </a:xfrm>
          <a:prstGeom prst="rect">
            <a:avLst/>
          </a:prstGeom>
        </p:spPr>
      </p:pic>
      <p:sp>
        <p:nvSpPr>
          <p:cNvPr id="6" name="Text 2"/>
          <p:cNvSpPr/>
          <p:nvPr/>
        </p:nvSpPr>
        <p:spPr>
          <a:xfrm>
            <a:off x="5473065" y="2340888"/>
            <a:ext cx="110490" cy="319564"/>
          </a:xfrm>
          <a:prstGeom prst="rect">
            <a:avLst/>
          </a:prstGeom>
          <a:noFill/>
          <a:ln/>
        </p:spPr>
        <p:txBody>
          <a:bodyPr wrap="none" rtlCol="0" anchor="t"/>
          <a:lstStyle/>
          <a:p>
            <a:pPr marL="0" indent="0" algn="ctr">
              <a:lnSpc>
                <a:spcPts val="2518"/>
              </a:lnSpc>
              <a:buNone/>
            </a:pPr>
            <a:r>
              <a:rPr lang="en-US" sz="1574" b="1" kern="0" spc="-25" dirty="0">
                <a:solidFill>
                  <a:srgbClr val="272525"/>
                </a:solidFill>
                <a:latin typeface="adonis-web" pitchFamily="34" charset="0"/>
                <a:ea typeface="adonis-web" pitchFamily="34" charset="-122"/>
                <a:cs typeface="adonis-web" pitchFamily="34" charset="-120"/>
              </a:rPr>
              <a:t>1</a:t>
            </a:r>
            <a:endParaRPr lang="en-US" sz="1574" dirty="0"/>
          </a:p>
        </p:txBody>
      </p:sp>
      <p:sp>
        <p:nvSpPr>
          <p:cNvPr id="7" name="Text 3"/>
          <p:cNvSpPr/>
          <p:nvPr/>
        </p:nvSpPr>
        <p:spPr>
          <a:xfrm>
            <a:off x="6130290" y="1919645"/>
            <a:ext cx="2145387" cy="249674"/>
          </a:xfrm>
          <a:prstGeom prst="rect">
            <a:avLst/>
          </a:prstGeom>
          <a:noFill/>
          <a:ln/>
        </p:spPr>
        <p:txBody>
          <a:bodyPr wrap="none" rtlCol="0" anchor="t"/>
          <a:lstStyle/>
          <a:p>
            <a:pPr marL="0" indent="0" algn="l">
              <a:lnSpc>
                <a:spcPts val="1967"/>
              </a:lnSpc>
              <a:buNone/>
            </a:pPr>
            <a:r>
              <a:rPr lang="en-US" sz="1574" b="1" kern="0" spc="-25" dirty="0">
                <a:solidFill>
                  <a:srgbClr val="272525"/>
                </a:solidFill>
                <a:latin typeface="adonis-web" pitchFamily="34" charset="0"/>
                <a:ea typeface="adonis-web" pitchFamily="34" charset="-122"/>
                <a:cs typeface="adonis-web" pitchFamily="34" charset="-120"/>
              </a:rPr>
              <a:t>Identify Ethical Dilemmas</a:t>
            </a:r>
            <a:endParaRPr lang="en-US" sz="1574" dirty="0"/>
          </a:p>
        </p:txBody>
      </p:sp>
      <p:sp>
        <p:nvSpPr>
          <p:cNvPr id="8" name="Text 4"/>
          <p:cNvSpPr/>
          <p:nvPr/>
        </p:nvSpPr>
        <p:spPr>
          <a:xfrm>
            <a:off x="6130290" y="2265164"/>
            <a:ext cx="4598789" cy="511493"/>
          </a:xfrm>
          <a:prstGeom prst="rect">
            <a:avLst/>
          </a:prstGeom>
          <a:noFill/>
          <a:ln/>
        </p:spPr>
        <p:txBody>
          <a:bodyPr wrap="square" rtlCol="0" anchor="t"/>
          <a:lstStyle/>
          <a:p>
            <a:pPr marL="0" indent="0" algn="l">
              <a:lnSpc>
                <a:spcPts val="2014"/>
              </a:lnSpc>
              <a:buNone/>
            </a:pPr>
            <a:r>
              <a:rPr lang="en-US" sz="1259" kern="0" spc="-25" dirty="0">
                <a:solidFill>
                  <a:srgbClr val="272525"/>
                </a:solidFill>
                <a:latin typeface="Source Sans Pro" pitchFamily="34" charset="0"/>
                <a:ea typeface="Source Sans Pro" pitchFamily="34" charset="-122"/>
                <a:cs typeface="Source Sans Pro" pitchFamily="34" charset="-120"/>
              </a:rPr>
              <a:t>Recognize situations that present potential ethical conflicts or challenges.</a:t>
            </a:r>
            <a:endParaRPr lang="en-US" sz="1259" dirty="0"/>
          </a:p>
        </p:txBody>
      </p:sp>
      <p:sp>
        <p:nvSpPr>
          <p:cNvPr id="9" name="Shape 5"/>
          <p:cNvSpPr/>
          <p:nvPr/>
        </p:nvSpPr>
        <p:spPr>
          <a:xfrm>
            <a:off x="6010394" y="2940010"/>
            <a:ext cx="4838581" cy="15954"/>
          </a:xfrm>
          <a:prstGeom prst="roundRect">
            <a:avLst>
              <a:gd name="adj" fmla="val 450950"/>
            </a:avLst>
          </a:prstGeom>
          <a:solidFill>
            <a:srgbClr val="D6BADD"/>
          </a:solidFill>
          <a:ln/>
        </p:spPr>
      </p:sp>
      <p:pic>
        <p:nvPicPr>
          <p:cNvPr id="10" name="Image 2" descr="preencoded.png"/>
          <p:cNvPicPr>
            <a:picLocks noChangeAspect="1"/>
          </p:cNvPicPr>
          <p:nvPr/>
        </p:nvPicPr>
        <p:blipFill>
          <a:blip r:embed="rId5"/>
          <a:stretch>
            <a:fillRect/>
          </a:stretch>
        </p:blipFill>
        <p:spPr>
          <a:xfrm>
            <a:off x="4643795" y="2976324"/>
            <a:ext cx="1768912" cy="1176576"/>
          </a:xfrm>
          <a:prstGeom prst="rect">
            <a:avLst/>
          </a:prstGeom>
        </p:spPr>
      </p:pic>
      <p:sp>
        <p:nvSpPr>
          <p:cNvPr id="11" name="Text 6"/>
          <p:cNvSpPr/>
          <p:nvPr/>
        </p:nvSpPr>
        <p:spPr>
          <a:xfrm>
            <a:off x="5472946" y="3404830"/>
            <a:ext cx="110490" cy="319564"/>
          </a:xfrm>
          <a:prstGeom prst="rect">
            <a:avLst/>
          </a:prstGeom>
          <a:noFill/>
          <a:ln/>
        </p:spPr>
        <p:txBody>
          <a:bodyPr wrap="none" rtlCol="0" anchor="t"/>
          <a:lstStyle/>
          <a:p>
            <a:pPr marL="0" indent="0" algn="ctr">
              <a:lnSpc>
                <a:spcPts val="2518"/>
              </a:lnSpc>
              <a:buNone/>
            </a:pPr>
            <a:r>
              <a:rPr lang="en-US" sz="1574" b="1" kern="0" spc="-25" dirty="0">
                <a:solidFill>
                  <a:srgbClr val="272525"/>
                </a:solidFill>
                <a:latin typeface="adonis-web" pitchFamily="34" charset="0"/>
                <a:ea typeface="adonis-web" pitchFamily="34" charset="-122"/>
                <a:cs typeface="adonis-web" pitchFamily="34" charset="-120"/>
              </a:rPr>
              <a:t>2</a:t>
            </a:r>
            <a:endParaRPr lang="en-US" sz="1574" dirty="0"/>
          </a:p>
        </p:txBody>
      </p:sp>
      <p:sp>
        <p:nvSpPr>
          <p:cNvPr id="12" name="Text 7"/>
          <p:cNvSpPr/>
          <p:nvPr/>
        </p:nvSpPr>
        <p:spPr>
          <a:xfrm>
            <a:off x="6572488" y="3136106"/>
            <a:ext cx="1998345" cy="249674"/>
          </a:xfrm>
          <a:prstGeom prst="rect">
            <a:avLst/>
          </a:prstGeom>
          <a:noFill/>
          <a:ln/>
        </p:spPr>
        <p:txBody>
          <a:bodyPr wrap="none" rtlCol="0" anchor="t"/>
          <a:lstStyle/>
          <a:p>
            <a:pPr marL="0" indent="0" algn="l">
              <a:lnSpc>
                <a:spcPts val="1967"/>
              </a:lnSpc>
              <a:buNone/>
            </a:pPr>
            <a:r>
              <a:rPr lang="en-US" sz="1574" b="1" kern="0" spc="-25" dirty="0">
                <a:solidFill>
                  <a:srgbClr val="272525"/>
                </a:solidFill>
                <a:latin typeface="adonis-web" pitchFamily="34" charset="0"/>
                <a:ea typeface="adonis-web" pitchFamily="34" charset="-122"/>
                <a:cs typeface="adonis-web" pitchFamily="34" charset="-120"/>
              </a:rPr>
              <a:t>Consult Ethical Codes</a:t>
            </a:r>
            <a:endParaRPr lang="en-US" sz="1574" dirty="0"/>
          </a:p>
        </p:txBody>
      </p:sp>
      <p:sp>
        <p:nvSpPr>
          <p:cNvPr id="13" name="Text 8"/>
          <p:cNvSpPr/>
          <p:nvPr/>
        </p:nvSpPr>
        <p:spPr>
          <a:xfrm>
            <a:off x="6572488" y="3481626"/>
            <a:ext cx="4156591" cy="511493"/>
          </a:xfrm>
          <a:prstGeom prst="rect">
            <a:avLst/>
          </a:prstGeom>
          <a:noFill/>
          <a:ln/>
        </p:spPr>
        <p:txBody>
          <a:bodyPr wrap="square" rtlCol="0" anchor="t"/>
          <a:lstStyle/>
          <a:p>
            <a:pPr marL="0" indent="0" algn="l">
              <a:lnSpc>
                <a:spcPts val="2014"/>
              </a:lnSpc>
              <a:buNone/>
            </a:pPr>
            <a:r>
              <a:rPr lang="en-US" sz="1259" kern="0" spc="-25" dirty="0">
                <a:solidFill>
                  <a:srgbClr val="272525"/>
                </a:solidFill>
                <a:latin typeface="Source Sans Pro" pitchFamily="34" charset="0"/>
                <a:ea typeface="Source Sans Pro" pitchFamily="34" charset="-122"/>
                <a:cs typeface="Source Sans Pro" pitchFamily="34" charset="-120"/>
              </a:rPr>
              <a:t>Refer to relevant professional codes of ethics for guidance on appropriate actions.</a:t>
            </a:r>
            <a:endParaRPr lang="en-US" sz="1259" dirty="0"/>
          </a:p>
        </p:txBody>
      </p:sp>
      <p:sp>
        <p:nvSpPr>
          <p:cNvPr id="14" name="Shape 9"/>
          <p:cNvSpPr/>
          <p:nvPr/>
        </p:nvSpPr>
        <p:spPr>
          <a:xfrm>
            <a:off x="6452592" y="4156472"/>
            <a:ext cx="4396383" cy="15954"/>
          </a:xfrm>
          <a:prstGeom prst="roundRect">
            <a:avLst>
              <a:gd name="adj" fmla="val 450950"/>
            </a:avLst>
          </a:prstGeom>
          <a:solidFill>
            <a:srgbClr val="D6BADD"/>
          </a:solidFill>
          <a:ln/>
        </p:spPr>
      </p:sp>
      <p:pic>
        <p:nvPicPr>
          <p:cNvPr id="15" name="Image 3" descr="preencoded.png"/>
          <p:cNvPicPr>
            <a:picLocks noChangeAspect="1"/>
          </p:cNvPicPr>
          <p:nvPr/>
        </p:nvPicPr>
        <p:blipFill>
          <a:blip r:embed="rId6"/>
          <a:stretch>
            <a:fillRect/>
          </a:stretch>
        </p:blipFill>
        <p:spPr>
          <a:xfrm>
            <a:off x="4201597" y="4192786"/>
            <a:ext cx="2653427" cy="1176576"/>
          </a:xfrm>
          <a:prstGeom prst="rect">
            <a:avLst/>
          </a:prstGeom>
        </p:spPr>
      </p:pic>
      <p:sp>
        <p:nvSpPr>
          <p:cNvPr id="16" name="Text 10"/>
          <p:cNvSpPr/>
          <p:nvPr/>
        </p:nvSpPr>
        <p:spPr>
          <a:xfrm>
            <a:off x="5473065" y="4621292"/>
            <a:ext cx="110490" cy="319564"/>
          </a:xfrm>
          <a:prstGeom prst="rect">
            <a:avLst/>
          </a:prstGeom>
          <a:noFill/>
          <a:ln/>
        </p:spPr>
        <p:txBody>
          <a:bodyPr wrap="none" rtlCol="0" anchor="t"/>
          <a:lstStyle/>
          <a:p>
            <a:pPr marL="0" indent="0" algn="ctr">
              <a:lnSpc>
                <a:spcPts val="2518"/>
              </a:lnSpc>
              <a:buNone/>
            </a:pPr>
            <a:r>
              <a:rPr lang="en-US" sz="1574" b="1" kern="0" spc="-25" dirty="0">
                <a:solidFill>
                  <a:srgbClr val="272525"/>
                </a:solidFill>
                <a:latin typeface="adonis-web" pitchFamily="34" charset="0"/>
                <a:ea typeface="adonis-web" pitchFamily="34" charset="-122"/>
                <a:cs typeface="adonis-web" pitchFamily="34" charset="-120"/>
              </a:rPr>
              <a:t>3</a:t>
            </a:r>
            <a:endParaRPr lang="en-US" sz="1574" dirty="0"/>
          </a:p>
        </p:txBody>
      </p:sp>
      <p:sp>
        <p:nvSpPr>
          <p:cNvPr id="17" name="Text 11"/>
          <p:cNvSpPr/>
          <p:nvPr/>
        </p:nvSpPr>
        <p:spPr>
          <a:xfrm>
            <a:off x="7014805" y="4352568"/>
            <a:ext cx="1998345" cy="249674"/>
          </a:xfrm>
          <a:prstGeom prst="rect">
            <a:avLst/>
          </a:prstGeom>
          <a:noFill/>
          <a:ln/>
        </p:spPr>
        <p:txBody>
          <a:bodyPr wrap="none" rtlCol="0" anchor="t"/>
          <a:lstStyle/>
          <a:p>
            <a:pPr marL="0" indent="0" algn="l">
              <a:lnSpc>
                <a:spcPts val="1967"/>
              </a:lnSpc>
              <a:buNone/>
            </a:pPr>
            <a:r>
              <a:rPr lang="en-US" sz="1574" b="1" kern="0" spc="-25" dirty="0">
                <a:solidFill>
                  <a:srgbClr val="272525"/>
                </a:solidFill>
                <a:latin typeface="adonis-web" pitchFamily="34" charset="0"/>
                <a:ea typeface="adonis-web" pitchFamily="34" charset="-122"/>
                <a:cs typeface="adonis-web" pitchFamily="34" charset="-120"/>
              </a:rPr>
              <a:t>Analyze and Decide</a:t>
            </a:r>
            <a:endParaRPr lang="en-US" sz="1574" dirty="0"/>
          </a:p>
        </p:txBody>
      </p:sp>
      <p:sp>
        <p:nvSpPr>
          <p:cNvPr id="18" name="Text 12"/>
          <p:cNvSpPr/>
          <p:nvPr/>
        </p:nvSpPr>
        <p:spPr>
          <a:xfrm>
            <a:off x="7014805" y="4698087"/>
            <a:ext cx="3714274" cy="511493"/>
          </a:xfrm>
          <a:prstGeom prst="rect">
            <a:avLst/>
          </a:prstGeom>
          <a:noFill/>
          <a:ln/>
        </p:spPr>
        <p:txBody>
          <a:bodyPr wrap="square" rtlCol="0" anchor="t"/>
          <a:lstStyle/>
          <a:p>
            <a:pPr marL="0" indent="0" algn="l">
              <a:lnSpc>
                <a:spcPts val="2014"/>
              </a:lnSpc>
              <a:buNone/>
            </a:pPr>
            <a:r>
              <a:rPr lang="en-US" sz="1259" kern="0" spc="-25" dirty="0">
                <a:solidFill>
                  <a:srgbClr val="272525"/>
                </a:solidFill>
                <a:latin typeface="Source Sans Pro" pitchFamily="34" charset="0"/>
                <a:ea typeface="Source Sans Pro" pitchFamily="34" charset="-122"/>
                <a:cs typeface="Source Sans Pro" pitchFamily="34" charset="-120"/>
              </a:rPr>
              <a:t>Carefully evaluate the situation, consider the implications, and make an ethical decision.</a:t>
            </a:r>
            <a:endParaRPr lang="en-US" sz="1259" dirty="0"/>
          </a:p>
        </p:txBody>
      </p:sp>
      <p:sp>
        <p:nvSpPr>
          <p:cNvPr id="19" name="Shape 13"/>
          <p:cNvSpPr/>
          <p:nvPr/>
        </p:nvSpPr>
        <p:spPr>
          <a:xfrm>
            <a:off x="6894909" y="5372933"/>
            <a:ext cx="3954066" cy="15954"/>
          </a:xfrm>
          <a:prstGeom prst="roundRect">
            <a:avLst>
              <a:gd name="adj" fmla="val 450950"/>
            </a:avLst>
          </a:prstGeom>
          <a:solidFill>
            <a:srgbClr val="D6BADD"/>
          </a:solidFill>
          <a:ln/>
        </p:spPr>
      </p:sp>
      <p:pic>
        <p:nvPicPr>
          <p:cNvPr id="20" name="Image 4" descr="preencoded.png"/>
          <p:cNvPicPr>
            <a:picLocks noChangeAspect="1"/>
          </p:cNvPicPr>
          <p:nvPr/>
        </p:nvPicPr>
        <p:blipFill>
          <a:blip r:embed="rId7"/>
          <a:stretch>
            <a:fillRect/>
          </a:stretch>
        </p:blipFill>
        <p:spPr>
          <a:xfrm>
            <a:off x="3759398" y="5409248"/>
            <a:ext cx="3537823" cy="1176576"/>
          </a:xfrm>
          <a:prstGeom prst="rect">
            <a:avLst/>
          </a:prstGeom>
        </p:spPr>
      </p:pic>
      <p:sp>
        <p:nvSpPr>
          <p:cNvPr id="21" name="Text 14"/>
          <p:cNvSpPr/>
          <p:nvPr/>
        </p:nvSpPr>
        <p:spPr>
          <a:xfrm>
            <a:off x="5473065" y="5837753"/>
            <a:ext cx="110490" cy="319564"/>
          </a:xfrm>
          <a:prstGeom prst="rect">
            <a:avLst/>
          </a:prstGeom>
          <a:noFill/>
          <a:ln/>
        </p:spPr>
        <p:txBody>
          <a:bodyPr wrap="none" rtlCol="0" anchor="t"/>
          <a:lstStyle/>
          <a:p>
            <a:pPr marL="0" indent="0" algn="ctr">
              <a:lnSpc>
                <a:spcPts val="2518"/>
              </a:lnSpc>
              <a:buNone/>
            </a:pPr>
            <a:r>
              <a:rPr lang="en-US" sz="1574" b="1" kern="0" spc="-25" dirty="0">
                <a:solidFill>
                  <a:srgbClr val="272525"/>
                </a:solidFill>
                <a:latin typeface="adonis-web" pitchFamily="34" charset="0"/>
                <a:ea typeface="adonis-web" pitchFamily="34" charset="-122"/>
                <a:cs typeface="adonis-web" pitchFamily="34" charset="-120"/>
              </a:rPr>
              <a:t>4</a:t>
            </a:r>
            <a:endParaRPr lang="en-US" sz="1574" dirty="0"/>
          </a:p>
        </p:txBody>
      </p:sp>
      <p:sp>
        <p:nvSpPr>
          <p:cNvPr id="22" name="Text 15"/>
          <p:cNvSpPr/>
          <p:nvPr/>
        </p:nvSpPr>
        <p:spPr>
          <a:xfrm>
            <a:off x="7457003" y="5569029"/>
            <a:ext cx="2156698" cy="249674"/>
          </a:xfrm>
          <a:prstGeom prst="rect">
            <a:avLst/>
          </a:prstGeom>
          <a:noFill/>
          <a:ln/>
        </p:spPr>
        <p:txBody>
          <a:bodyPr wrap="none" rtlCol="0" anchor="t"/>
          <a:lstStyle/>
          <a:p>
            <a:pPr marL="0" indent="0" algn="l">
              <a:lnSpc>
                <a:spcPts val="1967"/>
              </a:lnSpc>
              <a:buNone/>
            </a:pPr>
            <a:r>
              <a:rPr lang="en-US" sz="1574" b="1" kern="0" spc="-25" dirty="0">
                <a:solidFill>
                  <a:srgbClr val="272525"/>
                </a:solidFill>
                <a:latin typeface="adonis-web" pitchFamily="34" charset="0"/>
                <a:ea typeface="adonis-web" pitchFamily="34" charset="-122"/>
                <a:cs typeface="adonis-web" pitchFamily="34" charset="-120"/>
              </a:rPr>
              <a:t>Implement and Document</a:t>
            </a:r>
            <a:endParaRPr lang="en-US" sz="1574" dirty="0"/>
          </a:p>
        </p:txBody>
      </p:sp>
      <p:sp>
        <p:nvSpPr>
          <p:cNvPr id="23" name="Text 16"/>
          <p:cNvSpPr/>
          <p:nvPr/>
        </p:nvSpPr>
        <p:spPr>
          <a:xfrm>
            <a:off x="7457003" y="5914549"/>
            <a:ext cx="3272076" cy="511493"/>
          </a:xfrm>
          <a:prstGeom prst="rect">
            <a:avLst/>
          </a:prstGeom>
          <a:noFill/>
          <a:ln/>
        </p:spPr>
        <p:txBody>
          <a:bodyPr wrap="square" rtlCol="0" anchor="t"/>
          <a:lstStyle/>
          <a:p>
            <a:pPr marL="0" indent="0" algn="l">
              <a:lnSpc>
                <a:spcPts val="2014"/>
              </a:lnSpc>
              <a:buNone/>
            </a:pPr>
            <a:r>
              <a:rPr lang="en-US" sz="1259" kern="0" spc="-25" dirty="0">
                <a:solidFill>
                  <a:srgbClr val="272525"/>
                </a:solidFill>
                <a:latin typeface="Source Sans Pro" pitchFamily="34" charset="0"/>
                <a:ea typeface="Source Sans Pro" pitchFamily="34" charset="-122"/>
                <a:cs typeface="Source Sans Pro" pitchFamily="34" charset="-120"/>
              </a:rPr>
              <a:t>Take action aligned with ethical principles and document the decision-making process.</a:t>
            </a:r>
            <a:endParaRPr lang="en-US" sz="1259" dirty="0"/>
          </a:p>
        </p:txBody>
      </p:sp>
      <p:sp>
        <p:nvSpPr>
          <p:cNvPr id="24" name="Text 17"/>
          <p:cNvSpPr/>
          <p:nvPr/>
        </p:nvSpPr>
        <p:spPr>
          <a:xfrm>
            <a:off x="3741539" y="6765608"/>
            <a:ext cx="7147322" cy="1022985"/>
          </a:xfrm>
          <a:prstGeom prst="rect">
            <a:avLst/>
          </a:prstGeom>
          <a:noFill/>
          <a:ln/>
        </p:spPr>
        <p:txBody>
          <a:bodyPr wrap="square" rtlCol="0" anchor="t"/>
          <a:lstStyle/>
          <a:p>
            <a:pPr marL="0" indent="0">
              <a:lnSpc>
                <a:spcPts val="2014"/>
              </a:lnSpc>
              <a:buNone/>
            </a:pPr>
            <a:r>
              <a:rPr lang="en-US" sz="1259" kern="0" spc="-25" dirty="0">
                <a:solidFill>
                  <a:srgbClr val="272525"/>
                </a:solidFill>
                <a:latin typeface="Source Sans Pro" pitchFamily="34" charset="0"/>
                <a:ea typeface="Source Sans Pro" pitchFamily="34" charset="-122"/>
                <a:cs typeface="Source Sans Pro" pitchFamily="34" charset="-120"/>
              </a:rPr>
              <a:t>Applying professional codes of ethics in daily practice requires vigilance and a structured approach. It starts with identifying ethical dilemmas, then consulting the relevant codes for guidance, analyzing the situation carefully, and finally implementing an ethical decision while documenting the process. This systematic approach helps ensure professionals uphold the highest standards of integrity and responsibility.</a:t>
            </a:r>
            <a:endParaRPr lang="en-US" sz="125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Words>
  <Application>Microsoft Office PowerPoint</Application>
  <PresentationFormat>Custom</PresentationFormat>
  <Paragraphs>73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2024-05-28T08:46:40Z</dcterms:created>
  <dcterms:modified xsi:type="dcterms:W3CDTF">2024-05-28T10:20:12Z</dcterms:modified>
</cp:coreProperties>
</file>