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06"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B0B026-A835-4209-B950-B4556F9917C7}" type="datetimeFigureOut">
              <a:rPr lang="en-IN" smtClean="0"/>
              <a:t>24-04-2024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4330722-A6B4-4FC8-A031-0448E8E0B7B2}" type="slidenum">
              <a:rPr lang="en-IN" smtClean="0"/>
              <a:t>‹#›</a:t>
            </a:fld>
            <a:endParaRPr lang="en-IN"/>
          </a:p>
        </p:txBody>
      </p:sp>
    </p:spTree>
    <p:extLst>
      <p:ext uri="{BB962C8B-B14F-4D97-AF65-F5344CB8AC3E}">
        <p14:creationId xmlns:p14="http://schemas.microsoft.com/office/powerpoint/2010/main" val="224738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330722-A6B4-4FC8-A031-0448E8E0B7B2}" type="slidenum">
              <a:rPr lang="en-IN" smtClean="0"/>
              <a:t>5</a:t>
            </a:fld>
            <a:endParaRPr lang="en-IN"/>
          </a:p>
        </p:txBody>
      </p:sp>
    </p:spTree>
    <p:extLst>
      <p:ext uri="{BB962C8B-B14F-4D97-AF65-F5344CB8AC3E}">
        <p14:creationId xmlns:p14="http://schemas.microsoft.com/office/powerpoint/2010/main" val="247362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146" y="1371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800475" y="133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33400" y="190500"/>
            <a:ext cx="8915400" cy="1001556"/>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DEEP LEARNING BASED – REAL TIME VIRTUAL MOUSE USING COMPUTER VISION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EEF11E4C-1AE3-B84F-4F6F-4BF7E1185D21}"/>
              </a:ext>
            </a:extLst>
          </p:cNvPr>
          <p:cNvSpPr>
            <a:spLocks noGrp="1"/>
          </p:cNvSpPr>
          <p:nvPr>
            <p:ph type="subTitle" idx="4"/>
          </p:nvPr>
        </p:nvSpPr>
        <p:spPr>
          <a:xfrm>
            <a:off x="1828800" y="3840480"/>
            <a:ext cx="8534400" cy="923330"/>
          </a:xfrm>
        </p:spPr>
        <p:txBody>
          <a:bodyPr/>
          <a:lstStyle/>
          <a:p>
            <a:r>
              <a:rPr lang="en-US" sz="2000" dirty="0"/>
              <a:t>PRESENTED BY:</a:t>
            </a:r>
            <a:r>
              <a:rPr lang="en-IN" sz="2000" dirty="0"/>
              <a:t> KALVIKARASI R </a:t>
            </a:r>
            <a:endParaRPr lang="en-US" sz="2000" dirty="0"/>
          </a:p>
          <a:p>
            <a:r>
              <a:rPr lang="en-US" sz="2000" dirty="0"/>
              <a:t>REGISTER NO:717721181</a:t>
            </a:r>
            <a:r>
              <a:rPr lang="en-IN" sz="2000" dirty="0"/>
              <a:t>19</a:t>
            </a:r>
            <a:endParaRPr lang="en-US" sz="2000" dirty="0"/>
          </a:p>
          <a:p>
            <a:r>
              <a:rPr lang="en-US" sz="2000" dirty="0"/>
              <a:t>DEPARTMENT:INFORMATION TECHNOLOGY</a:t>
            </a:r>
            <a:endParaRPr lang="en-IN" sz="2000"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19813" cy="3416320"/>
          </a:xfrm>
          <a:prstGeom prst="rect">
            <a:avLst/>
          </a:prstGeom>
          <a:noFill/>
        </p:spPr>
        <p:txBody>
          <a:bodyPr wrap="square">
            <a:spAutoFit/>
          </a:bodyPr>
          <a:lstStyle/>
          <a:p>
            <a:r>
              <a:rPr lang="en-IN" dirty="0"/>
              <a:t>
The effective deployment of the real-time virtual mouse solution employing deep learning and computer vision represents a pivotal achievement in advancing accessibility and efficacy in human-computer interaction. With precise gesture identification and prompt cursor simulation, the solution furnishes users with an instinctive and adaptable mechanism for traversing digital platforms across various sectors. Its smooth amalgamation of OpenCV and PyAutoGUI highlights its capacity to redefine user-computer interactions, propelling forward the frontier of accessibility and interface innovation.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7732" y="1440043"/>
            <a:ext cx="9764395" cy="2496516"/>
          </a:xfrm>
          <a:prstGeom prst="rect">
            <a:avLst/>
          </a:prstGeom>
        </p:spPr>
        <p:txBody>
          <a:bodyPr vert="horz" wrap="square" lIns="0" tIns="460692" rIns="0" bIns="0" rtlCol="0">
            <a:spAutoFit/>
          </a:bodyPr>
          <a:lstStyle/>
          <a:p>
            <a:pPr marL="12700">
              <a:lnSpc>
                <a:spcPct val="100000"/>
              </a:lnSpc>
              <a:spcBef>
                <a:spcPts val="130"/>
              </a:spcBef>
            </a:pPr>
            <a:r>
              <a:rPr lang="en-US" sz="4400" dirty="0">
                <a:latin typeface="Trebuchet MS"/>
                <a:cs typeface="Trebuchet MS"/>
              </a:rPr>
              <a:t>DEEP LEARNING BASED –REAL TIME VIRTUAL MOUSE USING COMPUTER VISION</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4992392"/>
          </a:xfrm>
          <a:prstGeom prst="rect">
            <a:avLst/>
          </a:prstGeom>
          <a:noFill/>
        </p:spPr>
        <p:txBody>
          <a:bodyPr wrap="square" rtlCol="0">
            <a:spAutoFit/>
          </a:bodyPr>
          <a:lstStyle/>
          <a:p>
            <a:pPr>
              <a:lnSpc>
                <a:spcPct val="200000"/>
              </a:lnSpc>
            </a:pPr>
            <a:r>
              <a:rPr lang="en-US" dirty="0"/>
              <a:t>1. Problem statement</a:t>
            </a:r>
          </a:p>
          <a:p>
            <a:pPr>
              <a:lnSpc>
                <a:spcPct val="200000"/>
              </a:lnSpc>
            </a:pPr>
            <a:r>
              <a:rPr lang="en-US" dirty="0"/>
              <a:t>2. Project Overview</a:t>
            </a:r>
          </a:p>
          <a:p>
            <a:pPr>
              <a:lnSpc>
                <a:spcPct val="200000"/>
              </a:lnSpc>
            </a:pPr>
            <a:r>
              <a:rPr lang="en-US" dirty="0"/>
              <a:t>3. End Users</a:t>
            </a:r>
          </a:p>
          <a:p>
            <a:pPr>
              <a:lnSpc>
                <a:spcPct val="200000"/>
              </a:lnSpc>
            </a:pPr>
            <a:r>
              <a:rPr lang="en-US" dirty="0"/>
              <a:t>4. Our Solution and Proposition</a:t>
            </a:r>
          </a:p>
          <a:p>
            <a:pPr>
              <a:lnSpc>
                <a:spcPct val="200000"/>
              </a:lnSpc>
            </a:pPr>
            <a:r>
              <a:rPr lang="en-US" dirty="0"/>
              <a:t>5. Key Features</a:t>
            </a:r>
          </a:p>
          <a:p>
            <a:pPr>
              <a:lnSpc>
                <a:spcPct val="200000"/>
              </a:lnSpc>
            </a:pPr>
            <a:r>
              <a:rPr lang="en-US" dirty="0"/>
              <a:t>6. Modelling Approach</a:t>
            </a:r>
          </a:p>
          <a:p>
            <a:pPr>
              <a:lnSpc>
                <a:spcPct val="200000"/>
              </a:lnSpc>
            </a:pPr>
            <a:r>
              <a:rPr lang="en-US" dirty="0"/>
              <a:t>7. Result and Evaluation</a:t>
            </a:r>
          </a:p>
          <a:p>
            <a:pPr>
              <a:lnSpc>
                <a:spcPct val="200000"/>
              </a:lnSpc>
            </a:pPr>
            <a:r>
              <a:rPr lang="en-US" dirty="0"/>
              <a:t>8. Conclusion</a:t>
            </a:r>
          </a:p>
          <a:p>
            <a:pPr>
              <a:lnSpc>
                <a:spcPct val="200000"/>
              </a:lnSpc>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834072" y="1897855"/>
            <a:ext cx="6571616" cy="3416320"/>
          </a:xfrm>
          <a:prstGeom prst="rect">
            <a:avLst/>
          </a:prstGeom>
          <a:noFill/>
        </p:spPr>
        <p:txBody>
          <a:bodyPr wrap="square" rtlCol="0">
            <a:spAutoFit/>
          </a:bodyPr>
          <a:lstStyle/>
          <a:p>
            <a:r>
              <a:rPr lang="en-IN" dirty="0"/>
              <a:t>Developing an innovative solution that utilizes advanced technology like deep learning and computer vision to create a virtual mouse in real-time aims to improve accessibility for people with limited mobility. Through the detection of hand gestures via a camera, this system enables precise control of the cursor without the need for physical input devices, benefiting individuals with disabilities. The primary goals include achieving reliable recognition of gestures, ensuring smooth movement of the cursor, integrating seamlessly with existing interfaces, and delivering consistent performance. This cutting-edge approach empowers people with disabilities by offering them an intuitive way to interact with digital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007" y="190500"/>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87007" y="868680"/>
            <a:ext cx="9603581" cy="5909310"/>
          </a:xfrm>
          <a:prstGeom prst="rect">
            <a:avLst/>
          </a:prstGeom>
          <a:noFill/>
        </p:spPr>
        <p:txBody>
          <a:bodyPr wrap="square">
            <a:spAutoFit/>
          </a:bodyPr>
          <a:lstStyle/>
          <a:p>
            <a:pPr algn="l"/>
            <a:r>
              <a:rPr lang="en-IN" b="1" dirty="0">
                <a:solidFill>
                  <a:schemeClr val="tx1"/>
                </a:solidFill>
                <a:latin typeface="Söhne"/>
              </a:rPr>
              <a:t>To</a:t>
            </a:r>
            <a:r>
              <a:rPr lang="en-IN" b="1" i="0" dirty="0">
                <a:solidFill>
                  <a:schemeClr val="tx1"/>
                </a:solidFill>
                <a:effectLst/>
                <a:latin typeface="Söhne"/>
              </a:rPr>
              <a:t>ols Utilized:</a:t>
            </a:r>
            <a:r>
              <a:rPr lang="en-IN" b="0" i="0" dirty="0">
                <a:solidFill>
                  <a:schemeClr val="tx1"/>
                </a:solidFill>
                <a:effectLst/>
                <a:latin typeface="Söhne"/>
              </a:rPr>
              <a:t>
1. </a:t>
            </a:r>
            <a:r>
              <a:rPr lang="en-IN" b="0" i="0" dirty="0" err="1">
                <a:solidFill>
                  <a:schemeClr val="tx1"/>
                </a:solidFill>
                <a:effectLst/>
                <a:latin typeface="Söhne"/>
              </a:rPr>
              <a:t>VisualDetect</a:t>
            </a:r>
            <a:r>
              <a:rPr lang="en-IN" b="0" i="0" dirty="0">
                <a:solidFill>
                  <a:schemeClr val="tx1"/>
                </a:solidFill>
                <a:effectLst/>
                <a:latin typeface="Söhne"/>
              </a:rPr>
              <a:t>: Employed for real-time image processing, hand gesture recognition, and video streaming.
2. </a:t>
            </a:r>
            <a:r>
              <a:rPr lang="en-IN" b="0" i="0" dirty="0" err="1">
                <a:solidFill>
                  <a:schemeClr val="tx1"/>
                </a:solidFill>
                <a:effectLst/>
                <a:latin typeface="Söhne"/>
              </a:rPr>
              <a:t>AutoClicker</a:t>
            </a:r>
            <a:r>
              <a:rPr lang="en-IN" b="0" i="0" dirty="0">
                <a:solidFill>
                  <a:schemeClr val="tx1"/>
                </a:solidFill>
                <a:effectLst/>
                <a:latin typeface="Söhne"/>
              </a:rPr>
              <a:t>: Utilized for programmatically managing the mouse cursor and executing mouse-related functions.
3. </a:t>
            </a:r>
            <a:r>
              <a:rPr lang="en-IN" b="0" i="0" dirty="0" err="1">
                <a:solidFill>
                  <a:schemeClr val="tx1"/>
                </a:solidFill>
                <a:effectLst/>
                <a:latin typeface="Söhne"/>
              </a:rPr>
              <a:t>DeepLearnify</a:t>
            </a:r>
            <a:r>
              <a:rPr lang="en-IN" b="0" i="0" dirty="0">
                <a:solidFill>
                  <a:schemeClr val="tx1"/>
                </a:solidFill>
                <a:effectLst/>
                <a:latin typeface="Söhne"/>
              </a:rPr>
              <a:t>: Leveraged </a:t>
            </a:r>
            <a:r>
              <a:rPr lang="en-IN" b="0" i="0" dirty="0" err="1">
                <a:solidFill>
                  <a:schemeClr val="tx1"/>
                </a:solidFill>
                <a:effectLst/>
                <a:latin typeface="Söhne"/>
              </a:rPr>
              <a:t>TensorFlow</a:t>
            </a:r>
            <a:r>
              <a:rPr lang="en-IN" b="0" i="0" dirty="0">
                <a:solidFill>
                  <a:schemeClr val="tx1"/>
                </a:solidFill>
                <a:effectLst/>
                <a:latin typeface="Söhne"/>
              </a:rPr>
              <a:t>/</a:t>
            </a:r>
            <a:r>
              <a:rPr lang="en-IN" b="0" i="0" dirty="0" err="1">
                <a:solidFill>
                  <a:schemeClr val="tx1"/>
                </a:solidFill>
                <a:effectLst/>
                <a:latin typeface="Söhne"/>
              </a:rPr>
              <a:t>Keras</a:t>
            </a:r>
            <a:r>
              <a:rPr lang="en-IN" b="0" i="0" dirty="0">
                <a:solidFill>
                  <a:schemeClr val="tx1"/>
                </a:solidFill>
                <a:effectLst/>
                <a:latin typeface="Söhne"/>
              </a:rPr>
              <a:t> for constructing, training, and assessing deep learning models dedicated to gesture recognition.
4. </a:t>
            </a:r>
            <a:r>
              <a:rPr lang="en-IN" b="0" i="0" dirty="0" err="1">
                <a:solidFill>
                  <a:schemeClr val="tx1"/>
                </a:solidFill>
                <a:effectLst/>
                <a:latin typeface="Söhne"/>
              </a:rPr>
              <a:t>MathOps</a:t>
            </a:r>
            <a:r>
              <a:rPr lang="en-IN" b="0" i="0" dirty="0">
                <a:solidFill>
                  <a:schemeClr val="tx1"/>
                </a:solidFill>
                <a:effectLst/>
                <a:latin typeface="Söhne"/>
              </a:rPr>
              <a:t>: Employed </a:t>
            </a:r>
            <a:r>
              <a:rPr lang="en-IN" b="0" i="0" dirty="0" err="1">
                <a:solidFill>
                  <a:schemeClr val="tx1"/>
                </a:solidFill>
                <a:effectLst/>
                <a:latin typeface="Söhne"/>
              </a:rPr>
              <a:t>NumPy</a:t>
            </a:r>
            <a:r>
              <a:rPr lang="en-IN" b="0" i="0" dirty="0">
                <a:solidFill>
                  <a:schemeClr val="tx1"/>
                </a:solidFill>
                <a:effectLst/>
                <a:latin typeface="Söhne"/>
              </a:rPr>
              <a:t> for numerical computations and array manipulation, particularly useful for data </a:t>
            </a:r>
            <a:r>
              <a:rPr lang="en-IN" b="0" i="0" dirty="0" err="1">
                <a:solidFill>
                  <a:schemeClr val="tx1"/>
                </a:solidFill>
                <a:effectLst/>
                <a:latin typeface="Söhne"/>
              </a:rPr>
              <a:t>preprocessing</a:t>
            </a:r>
            <a:r>
              <a:rPr lang="en-IN" b="0" i="0" dirty="0">
                <a:solidFill>
                  <a:schemeClr val="tx1"/>
                </a:solidFill>
                <a:effectLst/>
                <a:latin typeface="Söhne"/>
              </a:rPr>
              <a:t> and performance assessment within the deep learning framework.
</a:t>
            </a:r>
            <a:r>
              <a:rPr lang="en-IN" b="1" i="0" dirty="0">
                <a:solidFill>
                  <a:schemeClr val="tx1"/>
                </a:solidFill>
                <a:effectLst/>
                <a:latin typeface="Söhne"/>
              </a:rPr>
              <a:t>Execution Steps:
</a:t>
            </a:r>
            <a:r>
              <a:rPr lang="en-IN" b="0" i="0" dirty="0">
                <a:solidFill>
                  <a:schemeClr val="tx1"/>
                </a:solidFill>
                <a:effectLst/>
                <a:latin typeface="Söhne"/>
              </a:rPr>
              <a:t>1. Data Compilation and Marking: Assembled hand gesture datasets and conducted annotation tasks.
2. Model Development: Constructed and trained a deep learning architecture specialized in gesture recognition.
3. Live Gesture Detection: Implemented real-time detection of hand gestures using </a:t>
            </a:r>
            <a:r>
              <a:rPr lang="en-IN" b="0" i="0" dirty="0" err="1">
                <a:solidFill>
                  <a:schemeClr val="tx1"/>
                </a:solidFill>
                <a:effectLst/>
                <a:latin typeface="Söhne"/>
              </a:rPr>
              <a:t>VisualDetect</a:t>
            </a:r>
            <a:r>
              <a:rPr lang="en-IN" b="0" i="0" dirty="0">
                <a:solidFill>
                  <a:schemeClr val="tx1"/>
                </a:solidFill>
                <a:effectLst/>
                <a:latin typeface="Söhne"/>
              </a:rPr>
              <a:t>.
4. Cursor Control: Transformed detected gestures into corresponding cursor actions through </a:t>
            </a:r>
            <a:r>
              <a:rPr lang="en-IN" b="0" i="0" dirty="0" err="1">
                <a:solidFill>
                  <a:schemeClr val="tx1"/>
                </a:solidFill>
                <a:effectLst/>
                <a:latin typeface="Söhne"/>
              </a:rPr>
              <a:t>AutoClicker</a:t>
            </a:r>
            <a:r>
              <a:rPr lang="en-IN" b="0" i="0" dirty="0">
                <a:solidFill>
                  <a:schemeClr val="tx1"/>
                </a:solidFill>
                <a:effectLst/>
                <a:latin typeface="Söhne"/>
              </a:rPr>
              <a:t>.
5. Integration with UI: Seamlessly integrated the virtual mouse functionality with the computer interface.
6. Quality Assurance and Enhancement: Conducted thorough testing across diverse scenarios and refined system performance through optimization measures.</a:t>
            </a:r>
            <a:endParaRPr lang="en-US" b="0" i="0" dirty="0">
              <a:solidFill>
                <a:schemeClr val="tx1"/>
              </a:solidFill>
              <a:effectLs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6355" y="-138661"/>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494888" y="1059775"/>
            <a:ext cx="9649237" cy="5355312"/>
          </a:xfrm>
          <a:prstGeom prst="rect">
            <a:avLst/>
          </a:prstGeom>
          <a:noFill/>
        </p:spPr>
        <p:txBody>
          <a:bodyPr wrap="square">
            <a:spAutoFit/>
          </a:bodyPr>
          <a:lstStyle/>
          <a:p>
            <a:pPr algn="l"/>
            <a:r>
              <a:rPr lang="en-IN" dirty="0">
                <a:solidFill>
                  <a:schemeClr val="tx1"/>
                </a:solidFill>
                <a:latin typeface="Söhne"/>
              </a:rPr>
              <a:t>1. Accessibility Advocates: Empowering inclusivity for diverse user groups.
2. </a:t>
            </a:r>
            <a:r>
              <a:rPr lang="en-IN" dirty="0" err="1">
                <a:solidFill>
                  <a:schemeClr val="tx1"/>
                </a:solidFill>
                <a:latin typeface="Söhne"/>
              </a:rPr>
              <a:t>Esports</a:t>
            </a:r>
            <a:r>
              <a:rPr lang="en-IN" dirty="0">
                <a:solidFill>
                  <a:schemeClr val="tx1"/>
                </a:solidFill>
                <a:latin typeface="Söhne"/>
              </a:rPr>
              <a:t> Enthusiasts: Elevating gaming immersion, competitive edge.
3. Tech Enthusiasts: Streamlining digital workflows, ergonomic solutions.
4. Creative Artists: Enhancing artistic expression, precise digital manipulation.
5. Public Speakers: Elevating presentation dynamics, seamless delivery.
6. Healthcare Providers: Facilitating hands-free operation for sterile environments.
7. Educational Innovators: Fostering interactive learning experiences, student engagement.
8. Corporate Leaders: Driving efficiency gains, facilitating seamless multitasking.
9. Seniors: Simplifying digital interactions, promoting technological independence.
10. Young Learners: Facilitating intuitive digital literacy, promoting educational accessibility.</a:t>
            </a:r>
            <a:endParaRPr lang="en-US" b="0" i="0" dirty="0">
              <a:solidFill>
                <a:schemeClr val="tx1"/>
              </a:solidFill>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7941310" cy="6740307"/>
          </a:xfrm>
          <a:prstGeom prst="rect">
            <a:avLst/>
          </a:prstGeom>
          <a:noFill/>
        </p:spPr>
        <p:txBody>
          <a:bodyPr wrap="square">
            <a:spAutoFit/>
          </a:bodyPr>
          <a:lstStyle/>
          <a:p>
            <a:r>
              <a:rPr lang="en-IN" b="1" dirty="0"/>
              <a:t>Solution Overview:</a:t>
            </a:r>
          </a:p>
          <a:p>
            <a:r>
              <a:rPr lang="en-IN" dirty="0"/>
              <a:t>
Revolutionizing Workplace Efficiency: Introducing a cutting-edge virtual mouse solution powered by deep learning and computer vision, catering to users of all abilities.
</a:t>
            </a:r>
            <a:r>
              <a:rPr lang="en-IN" b="1" dirty="0"/>
              <a:t>Value Proposition:</a:t>
            </a:r>
          </a:p>
          <a:p>
            <a:r>
              <a:rPr lang="en-IN" dirty="0"/>
              <a:t>
Efficiency Elevated: Boosting productivity through seamless, hands-free computing interaction.
Inclusivity Championed: Breaking down barriers to accessibility, fostering a more inclusive digital landscape.
Integration Simplified: Seamlessly integrating advanced technologies for effortless user experience.
Forward-Thinking Approach: Leading the charge in advancing accessible computing solutions for the future.</a:t>
            </a:r>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lang="en-IN" sz="4250" spc="-10" dirty="0"/>
              <a:t>THE </a:t>
            </a:r>
            <a:r>
              <a:rPr sz="4250" spc="-10" dirty="0"/>
              <a:t>SOLUTION</a:t>
            </a:r>
            <a:r>
              <a:rPr lang="en-IN" sz="4250" spc="-10" dirty="0"/>
              <a:t>’S WOW FACTOR </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381250" y="1502688"/>
            <a:ext cx="8022908" cy="5355312"/>
          </a:xfrm>
          <a:prstGeom prst="rect">
            <a:avLst/>
          </a:prstGeom>
          <a:noFill/>
        </p:spPr>
        <p:txBody>
          <a:bodyPr wrap="square">
            <a:spAutoFit/>
          </a:bodyPr>
          <a:lstStyle/>
          <a:p>
            <a:r>
              <a:rPr lang="en-IN" dirty="0"/>
              <a:t>1. Empowering Accessibility: Revolutionizes accessibility through intuitive interaction methods.
2. Harmonious Technological Fusion: Integrates cutting-edge deep learning seamlessly into daily computing routines.
3. Precision and Productivity Enhancement: Real-time accuracy elevates operational efficiency.
4. Immersive User Engagement: Delivers dynamic, captivating user experiences.
5. Broad Spectrum of Application: Adaptable to diverse fields and industries.
6. Amplified Educational Impact: Enhances interactive learning environments for profound educational benefits.
7. Future-Ready Innovation: Redefines the landscape of human-computer interaction with avant-garde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3" name="Picture 12">
            <a:extLst>
              <a:ext uri="{FF2B5EF4-FFF2-40B4-BE49-F238E27FC236}">
                <a16:creationId xmlns:a16="http://schemas.microsoft.com/office/drawing/2014/main" id="{D347EC21-09CB-B294-ECB6-4A9077099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4530" y="609599"/>
            <a:ext cx="2957332" cy="2225425"/>
          </a:xfrm>
          <a:prstGeom prst="rect">
            <a:avLst/>
          </a:prstGeom>
        </p:spPr>
      </p:pic>
      <p:pic>
        <p:nvPicPr>
          <p:cNvPr id="17" name="Picture 16">
            <a:extLst>
              <a:ext uri="{FF2B5EF4-FFF2-40B4-BE49-F238E27FC236}">
                <a16:creationId xmlns:a16="http://schemas.microsoft.com/office/drawing/2014/main" id="{20CF78CF-7965-695B-F2B2-97F2B95A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737" y="3181350"/>
            <a:ext cx="2905125" cy="3238500"/>
          </a:xfrm>
          <a:prstGeom prst="rect">
            <a:avLst/>
          </a:prstGeom>
        </p:spPr>
      </p:pic>
      <p:pic>
        <p:nvPicPr>
          <p:cNvPr id="19" name="Picture 18">
            <a:extLst>
              <a:ext uri="{FF2B5EF4-FFF2-40B4-BE49-F238E27FC236}">
                <a16:creationId xmlns:a16="http://schemas.microsoft.com/office/drawing/2014/main" id="{81335964-A2E3-492B-2895-A9A7B2013F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774" y="2248409"/>
            <a:ext cx="4429079" cy="26283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710</Words>
  <Application>Microsoft Office PowerPoint</Application>
  <PresentationFormat>Widescreen</PresentationFormat>
  <Paragraphs>87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DEEP LEARNING BASED –REAL TIME VIRTUAL MOUSE USING COMPUTER VISION</vt:lpstr>
      <vt:lpstr>AGENDA</vt:lpstr>
      <vt:lpstr>PROBLEM STATEMENT</vt:lpstr>
      <vt:lpstr>PROJECT OVERVIEW</vt:lpstr>
      <vt:lpstr>WHO ARE THE END USERS?</vt:lpstr>
      <vt:lpstr>MY SOLUTION AND ITS VALUE PROPOSITION</vt:lpstr>
      <vt:lpstr>THE SOLUTION’S WOW FACTOR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kalvikarasi ravi</cp:lastModifiedBy>
  <cp:revision>4</cp:revision>
  <dcterms:created xsi:type="dcterms:W3CDTF">2024-04-03T04:02:09Z</dcterms:created>
  <dcterms:modified xsi:type="dcterms:W3CDTF">2024-04-24T03:06:59Z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