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8" r:id="rId3"/>
    <p:sldId id="260" r:id="rId4"/>
    <p:sldId id="262" r:id="rId5"/>
    <p:sldId id="292" r:id="rId6"/>
    <p:sldId id="294" r:id="rId7"/>
    <p:sldId id="263" r:id="rId8"/>
    <p:sldId id="266" r:id="rId9"/>
    <p:sldId id="268" r:id="rId10"/>
    <p:sldId id="269" r:id="rId11"/>
    <p:sldId id="295" r:id="rId12"/>
    <p:sldId id="296" r:id="rId13"/>
    <p:sldId id="273" r:id="rId14"/>
    <p:sldId id="299" r:id="rId15"/>
    <p:sldId id="281" r:id="rId16"/>
    <p:sldId id="270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10" r:id="rId27"/>
    <p:sldId id="309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27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5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443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7057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30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544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3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6679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2974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480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47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248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98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79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2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47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03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567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97CF-DB2A-47D9-8DBE-F2AF4E4B79F2}" type="datetimeFigureOut">
              <a:rPr lang="pl-PL" smtClean="0"/>
              <a:t>2018-03-12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A7A4-16EE-4A4A-8B2A-6900FB5F239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4960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Git_(oprogramowanie)#cite_note-4" TargetMode="External"/><Relationship Id="rId2" Type="http://schemas.openxmlformats.org/officeDocument/2006/relationships/hyperlink" Target="https://pl.wikipedia.org/wiki/Git_(oprogramowanie)#cite_note-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91278" y="2123311"/>
            <a:ext cx="7888195" cy="805909"/>
          </a:xfrm>
        </p:spPr>
        <p:txBody>
          <a:bodyPr>
            <a:normAutofit/>
          </a:bodyPr>
          <a:lstStyle/>
          <a:p>
            <a:r>
              <a:rPr lang="pl-PL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Systemy kontroli wersji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667482" y="4597758"/>
            <a:ext cx="2311991" cy="1678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pl-PL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Piotr Szpila</a:t>
            </a:r>
          </a:p>
          <a:p>
            <a:pPr algn="r"/>
            <a:r>
              <a:rPr lang="pl-PL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Sebastian Powroźnik</a:t>
            </a:r>
          </a:p>
          <a:p>
            <a:pPr algn="r"/>
            <a:r>
              <a:rPr lang="pl-PL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Patryk </a:t>
            </a:r>
            <a:r>
              <a:rPr lang="pl-PL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Sadok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pl-PL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Krystian </a:t>
            </a:r>
            <a:r>
              <a:rPr lang="pl-PL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Pinderski</a:t>
            </a:r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pl-PL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Maciej Piotrowski</a:t>
            </a:r>
          </a:p>
        </p:txBody>
      </p:sp>
    </p:spTree>
    <p:extLst>
      <p:ext uri="{BB962C8B-B14F-4D97-AF65-F5344CB8AC3E}">
        <p14:creationId xmlns:p14="http://schemas.microsoft.com/office/powerpoint/2010/main" val="288451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1776" y="195700"/>
            <a:ext cx="10346027" cy="1478570"/>
          </a:xfrm>
        </p:spPr>
        <p:txBody>
          <a:bodyPr>
            <a:normAutofit/>
          </a:bodyPr>
          <a:lstStyle/>
          <a:p>
            <a:r>
              <a:rPr lang="pl-PL" sz="4400" dirty="0"/>
              <a:t>Najpopularniejsze NAKŁADKI Graficzne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E8C9D759-A495-48AE-9E02-C89778035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58" y="4407893"/>
            <a:ext cx="4861432" cy="2552252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A34A600-C688-4565-B5CC-10730189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23" y="1674270"/>
            <a:ext cx="2978358" cy="297835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6BC5C50-A8E9-4A2B-AEAB-B804B284D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85" y="1919004"/>
            <a:ext cx="3123809" cy="24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8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360BCE-F450-465C-8C7F-BCB3D146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610" y="360940"/>
            <a:ext cx="9470779" cy="1478570"/>
          </a:xfrm>
        </p:spPr>
        <p:txBody>
          <a:bodyPr/>
          <a:lstStyle/>
          <a:p>
            <a:r>
              <a:rPr lang="pl-PL" dirty="0"/>
              <a:t>Możliwości</a:t>
            </a:r>
            <a:r>
              <a:rPr lang="en-US" dirty="0"/>
              <a:t> program</a:t>
            </a:r>
            <a:r>
              <a:rPr lang="pl-PL" dirty="0"/>
              <a:t>Ó</a:t>
            </a:r>
            <a:r>
              <a:rPr lang="en-US" dirty="0"/>
              <a:t>w do </a:t>
            </a:r>
            <a:r>
              <a:rPr lang="pl-PL" dirty="0"/>
              <a:t>obsługi gita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DC4270-774A-4FFC-B085-23535AE3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79" y="1839510"/>
            <a:ext cx="8337439" cy="370055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Add/Remove From Stage Area </a:t>
            </a:r>
            <a:r>
              <a:rPr lang="en-US" dirty="0"/>
              <a:t>– </a:t>
            </a:r>
            <a:r>
              <a:rPr lang="pl-PL" dirty="0"/>
              <a:t>zwykle w formie okien lub </a:t>
            </a:r>
            <a:r>
              <a:rPr lang="pl-PL" dirty="0" err="1"/>
              <a:t>checkboxów</a:t>
            </a:r>
            <a:r>
              <a:rPr lang="pl-PL" dirty="0"/>
              <a:t>, pozwala decydować które pliki znajdą się w </a:t>
            </a:r>
            <a:r>
              <a:rPr lang="pl-PL" dirty="0" err="1"/>
              <a:t>commicie</a:t>
            </a:r>
            <a:r>
              <a:rPr lang="pl-PL" dirty="0"/>
              <a:t>.</a:t>
            </a:r>
          </a:p>
          <a:p>
            <a:r>
              <a:rPr lang="en-US" b="1" dirty="0"/>
              <a:t>Commit</a:t>
            </a:r>
            <a:r>
              <a:rPr lang="en-US" dirty="0"/>
              <a:t> – </a:t>
            </a:r>
            <a:r>
              <a:rPr lang="pl-PL" dirty="0"/>
              <a:t>ostateczne zatwierdzenie tymczasowo dokonanych zmian</a:t>
            </a:r>
            <a:r>
              <a:rPr lang="en-US" dirty="0"/>
              <a:t> </a:t>
            </a:r>
            <a:r>
              <a:rPr lang="pl-PL" dirty="0"/>
              <a:t>na plikach </a:t>
            </a:r>
            <a:r>
              <a:rPr lang="en-US" dirty="0"/>
              <a:t>z Staged Area. </a:t>
            </a:r>
          </a:p>
          <a:p>
            <a:r>
              <a:rPr lang="en-US" b="1" dirty="0"/>
              <a:t>Push</a:t>
            </a:r>
            <a:r>
              <a:rPr lang="en-US" dirty="0"/>
              <a:t> – </a:t>
            </a:r>
            <a:r>
              <a:rPr lang="pl-PL" dirty="0"/>
              <a:t>wypchnięcie zmian lokalnych na serwer zdalny.</a:t>
            </a:r>
          </a:p>
          <a:p>
            <a:r>
              <a:rPr lang="en-US" b="1" dirty="0"/>
              <a:t>Pull</a:t>
            </a:r>
            <a:r>
              <a:rPr lang="en-US" dirty="0"/>
              <a:t> – </a:t>
            </a:r>
            <a:r>
              <a:rPr lang="pl-PL" dirty="0"/>
              <a:t>pobranie zmian z serwera zdalnego do repozytorium lokalnego oraz przyłączenie ich</a:t>
            </a:r>
            <a:r>
              <a:rPr lang="en-US" dirty="0"/>
              <a:t> do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93150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360BCE-F450-465C-8C7F-BCB3D146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33" y="515487"/>
            <a:ext cx="9728356" cy="1478570"/>
          </a:xfrm>
        </p:spPr>
        <p:txBody>
          <a:bodyPr/>
          <a:lstStyle/>
          <a:p>
            <a:r>
              <a:rPr lang="pl-PL" dirty="0"/>
              <a:t>Akcje</a:t>
            </a:r>
            <a:r>
              <a:rPr lang="en-US" dirty="0"/>
              <a:t> </a:t>
            </a:r>
            <a:r>
              <a:rPr lang="pl-PL" dirty="0"/>
              <a:t>Dostępne w Nakładkach Graficznych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DC4270-774A-4FFC-B085-23535AE3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94057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Fetch</a:t>
            </a:r>
            <a:r>
              <a:rPr lang="en-US" dirty="0"/>
              <a:t> – </a:t>
            </a:r>
            <a:r>
              <a:rPr lang="pl-PL" dirty="0"/>
              <a:t> pobierze zmiany</a:t>
            </a:r>
            <a:r>
              <a:rPr lang="en-US" dirty="0"/>
              <a:t> </a:t>
            </a:r>
            <a:r>
              <a:rPr lang="pl-PL" dirty="0"/>
              <a:t>jakie zostały dodane do serwera zdalnego od momentu sklonowania go przez</a:t>
            </a:r>
            <a:r>
              <a:rPr lang="en-US" dirty="0"/>
              <a:t> </a:t>
            </a:r>
            <a:r>
              <a:rPr lang="pl-PL" dirty="0"/>
              <a:t>użytkownika</a:t>
            </a:r>
            <a:r>
              <a:rPr lang="en-US" dirty="0"/>
              <a:t>.</a:t>
            </a:r>
          </a:p>
          <a:p>
            <a:r>
              <a:rPr lang="pl-PL" b="1" dirty="0" err="1"/>
              <a:t>Merge</a:t>
            </a:r>
            <a:r>
              <a:rPr lang="pl-PL" dirty="0"/>
              <a:t> – przyłącza zmiany pobrane za pomocą </a:t>
            </a:r>
            <a:r>
              <a:rPr lang="pl-PL" dirty="0" err="1"/>
              <a:t>fetcha</a:t>
            </a:r>
            <a:r>
              <a:rPr lang="pl-PL" dirty="0"/>
              <a:t> do </a:t>
            </a:r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directory</a:t>
            </a:r>
            <a:r>
              <a:rPr lang="pl-PL" dirty="0"/>
              <a:t>.</a:t>
            </a:r>
          </a:p>
          <a:p>
            <a:r>
              <a:rPr lang="pl-PL" b="1" dirty="0" err="1"/>
              <a:t>Stash</a:t>
            </a:r>
            <a:r>
              <a:rPr lang="pl-PL" dirty="0"/>
              <a:t> – dodanie dokonanych zmian do schowka.</a:t>
            </a:r>
          </a:p>
          <a:p>
            <a:r>
              <a:rPr lang="pl-PL" b="1" dirty="0" err="1"/>
              <a:t>Branch</a:t>
            </a:r>
            <a:r>
              <a:rPr lang="pl-PL" dirty="0"/>
              <a:t> – pozwala na zarzadzanie </a:t>
            </a:r>
            <a:r>
              <a:rPr lang="pl-PL" dirty="0" err="1"/>
              <a:t>branchami</a:t>
            </a:r>
            <a:r>
              <a:rPr lang="pl-PL" dirty="0"/>
              <a:t>, tworzenie, usuwanie, </a:t>
            </a:r>
            <a:r>
              <a:rPr lang="pl-PL" dirty="0" err="1"/>
              <a:t>mergowanie</a:t>
            </a:r>
            <a:r>
              <a:rPr lang="pl-PL" dirty="0"/>
              <a:t>.</a:t>
            </a:r>
          </a:p>
          <a:p>
            <a:r>
              <a:rPr lang="pl-PL" b="1" dirty="0" err="1"/>
              <a:t>Pull</a:t>
            </a:r>
            <a:r>
              <a:rPr lang="pl-PL" b="1" dirty="0"/>
              <a:t> </a:t>
            </a:r>
            <a:r>
              <a:rPr lang="pl-PL" b="1" dirty="0" err="1"/>
              <a:t>request</a:t>
            </a:r>
            <a:r>
              <a:rPr lang="pl-PL" b="1" dirty="0"/>
              <a:t> </a:t>
            </a:r>
            <a:r>
              <a:rPr lang="pl-PL" dirty="0"/>
              <a:t>– zapytanie o przyłączenie </a:t>
            </a:r>
            <a:r>
              <a:rPr lang="pl-PL" dirty="0" err="1"/>
              <a:t>brancha</a:t>
            </a:r>
            <a:r>
              <a:rPr lang="pl-PL" dirty="0"/>
              <a:t> do innego </a:t>
            </a:r>
            <a:r>
              <a:rPr lang="pl-PL" dirty="0" err="1"/>
              <a:t>brancha</a:t>
            </a:r>
            <a:r>
              <a:rPr lang="pl-PL" dirty="0"/>
              <a:t>. Otwiera dyskusję pomiędzy kolaborantami, w wyniku której </a:t>
            </a:r>
            <a:r>
              <a:rPr lang="pl-PL" dirty="0" err="1"/>
              <a:t>branch</a:t>
            </a:r>
            <a:r>
              <a:rPr lang="pl-PL" dirty="0"/>
              <a:t> może zostać </a:t>
            </a:r>
            <a:r>
              <a:rPr lang="pl-PL" dirty="0" err="1"/>
              <a:t>zmergowany</a:t>
            </a:r>
            <a:r>
              <a:rPr lang="pl-PL" dirty="0"/>
              <a:t> lub nie. </a:t>
            </a:r>
          </a:p>
        </p:txBody>
      </p:sp>
    </p:spTree>
    <p:extLst>
      <p:ext uri="{BB962C8B-B14F-4D97-AF65-F5344CB8AC3E}">
        <p14:creationId xmlns:p14="http://schemas.microsoft.com/office/powerpoint/2010/main" val="314911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21020" y="244639"/>
            <a:ext cx="4749960" cy="1478570"/>
          </a:xfrm>
        </p:spPr>
        <p:txBody>
          <a:bodyPr/>
          <a:lstStyle/>
          <a:p>
            <a:r>
              <a:rPr lang="pl-PL" dirty="0"/>
              <a:t>KONSOLA SYSTEMOWA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420F691-8AD8-4B5F-868C-48CB5AF2D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51" y="2051785"/>
            <a:ext cx="7174898" cy="37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4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84230" y="163799"/>
            <a:ext cx="8023538" cy="1478570"/>
          </a:xfrm>
        </p:spPr>
        <p:txBody>
          <a:bodyPr>
            <a:normAutofit/>
          </a:bodyPr>
          <a:lstStyle/>
          <a:p>
            <a:r>
              <a:rPr lang="pl-PL" dirty="0"/>
              <a:t>PODSTAWOWE Komendy Konsolowe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3A57A40B-BA3F-4CDC-9B09-1247DDE9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092" y="1390919"/>
            <a:ext cx="8525814" cy="4984124"/>
          </a:xfrm>
        </p:spPr>
        <p:txBody>
          <a:bodyPr>
            <a:normAutofit fontScale="85000" lnSpcReduction="10000"/>
          </a:bodyPr>
          <a:lstStyle/>
          <a:p>
            <a:r>
              <a:rPr lang="pl-PL" sz="1400" b="1" dirty="0"/>
              <a:t>g</a:t>
            </a:r>
            <a:r>
              <a:rPr lang="en-US" sz="1400" b="1" dirty="0"/>
              <a:t>it </a:t>
            </a:r>
            <a:r>
              <a:rPr lang="en-US" sz="1400" b="1" dirty="0" err="1"/>
              <a:t>init</a:t>
            </a:r>
            <a:r>
              <a:rPr lang="en-US" sz="1400" b="1" dirty="0"/>
              <a:t> [</a:t>
            </a:r>
            <a:r>
              <a:rPr lang="en-US" sz="1400" b="1" dirty="0" err="1"/>
              <a:t>nazwa</a:t>
            </a:r>
            <a:r>
              <a:rPr lang="en-US" sz="1400" b="1" dirty="0"/>
              <a:t>] </a:t>
            </a:r>
            <a:r>
              <a:rPr lang="en-US" sz="1400" dirty="0"/>
              <a:t>– </a:t>
            </a:r>
            <a:r>
              <a:rPr lang="pl-PL" sz="1400" dirty="0"/>
              <a:t>tworzy nowe repozytorium lokalne</a:t>
            </a:r>
            <a:r>
              <a:rPr lang="en-US" sz="1400" dirty="0"/>
              <a:t>.</a:t>
            </a:r>
          </a:p>
          <a:p>
            <a:r>
              <a:rPr lang="pl-PL" sz="1400" b="1" dirty="0"/>
              <a:t>g</a:t>
            </a:r>
            <a:r>
              <a:rPr lang="en-US" sz="1400" b="1" dirty="0"/>
              <a:t>it clone origin [link] </a:t>
            </a:r>
            <a:r>
              <a:rPr lang="en-US" sz="1400" dirty="0"/>
              <a:t>- </a:t>
            </a:r>
            <a:r>
              <a:rPr lang="pl-PL" sz="1400" dirty="0"/>
              <a:t>klonuje repozytorium z serwera zdalnego na komputer</a:t>
            </a:r>
            <a:r>
              <a:rPr lang="en-US" sz="1400" dirty="0"/>
              <a:t>.</a:t>
            </a:r>
          </a:p>
          <a:p>
            <a:r>
              <a:rPr lang="pl-PL" sz="1400" b="1" dirty="0"/>
              <a:t>g</a:t>
            </a:r>
            <a:r>
              <a:rPr lang="en-US" sz="1400" b="1" dirty="0"/>
              <a:t>it remote add origin [link] </a:t>
            </a:r>
            <a:r>
              <a:rPr lang="en-US" sz="1400" dirty="0"/>
              <a:t>– </a:t>
            </a:r>
            <a:r>
              <a:rPr lang="pl-PL" sz="1400" dirty="0"/>
              <a:t>dodaje repozytorium zdalne do repozytorium lokalnego</a:t>
            </a:r>
            <a:r>
              <a:rPr lang="en-US" sz="1400" dirty="0"/>
              <a:t>.</a:t>
            </a:r>
          </a:p>
          <a:p>
            <a:r>
              <a:rPr lang="pl-PL" sz="1400" b="1" dirty="0"/>
              <a:t>g</a:t>
            </a:r>
            <a:r>
              <a:rPr lang="en-US" sz="1400" b="1" dirty="0"/>
              <a:t>it add [</a:t>
            </a:r>
            <a:r>
              <a:rPr lang="en-US" sz="1400" b="1" dirty="0" err="1"/>
              <a:t>plik</a:t>
            </a:r>
            <a:r>
              <a:rPr lang="en-US" sz="1400" b="1" dirty="0"/>
              <a:t>] </a:t>
            </a:r>
            <a:r>
              <a:rPr lang="en-US" sz="1400" dirty="0"/>
              <a:t>– </a:t>
            </a:r>
            <a:r>
              <a:rPr lang="pl-PL" sz="1400" dirty="0"/>
              <a:t>dodaje wszystkie zmienione pliki </a:t>
            </a:r>
            <a:r>
              <a:rPr lang="en-US" sz="1400" dirty="0"/>
              <a:t>do staged area</a:t>
            </a:r>
            <a:r>
              <a:rPr lang="pl-PL" sz="1400" dirty="0"/>
              <a:t>.</a:t>
            </a:r>
            <a:endParaRPr lang="en-US" sz="1400" dirty="0"/>
          </a:p>
          <a:p>
            <a:r>
              <a:rPr lang="pl-PL" sz="1400" b="1" dirty="0"/>
              <a:t>g</a:t>
            </a:r>
            <a:r>
              <a:rPr lang="en-US" sz="1400" b="1" dirty="0"/>
              <a:t>it checkout -- .   </a:t>
            </a:r>
            <a:r>
              <a:rPr lang="en-US" sz="1400" dirty="0"/>
              <a:t>– </a:t>
            </a:r>
            <a:r>
              <a:rPr lang="pl-PL" sz="1400" dirty="0"/>
              <a:t>usuwa wszystkie pliki </a:t>
            </a:r>
            <a:r>
              <a:rPr lang="en-US" sz="1400" dirty="0"/>
              <a:t>z staged area.</a:t>
            </a:r>
          </a:p>
          <a:p>
            <a:r>
              <a:rPr lang="en-US" sz="1400" b="1" dirty="0"/>
              <a:t>Git branch [</a:t>
            </a:r>
            <a:r>
              <a:rPr lang="en-US" sz="1400" b="1" dirty="0" err="1"/>
              <a:t>nazwa</a:t>
            </a:r>
            <a:r>
              <a:rPr lang="en-US" sz="1400" b="1" dirty="0"/>
              <a:t>] </a:t>
            </a:r>
            <a:r>
              <a:rPr lang="pl-PL" sz="1400" dirty="0"/>
              <a:t>– tworzy nowy </a:t>
            </a:r>
            <a:r>
              <a:rPr lang="en-US" sz="1400" dirty="0"/>
              <a:t>branch</a:t>
            </a:r>
            <a:r>
              <a:rPr lang="pl-PL" sz="1400" dirty="0"/>
              <a:t>.</a:t>
            </a:r>
            <a:endParaRPr lang="pl-PL" sz="1400" b="1" dirty="0"/>
          </a:p>
          <a:p>
            <a:r>
              <a:rPr lang="pl-PL" sz="1400" b="1" dirty="0"/>
              <a:t>g</a:t>
            </a:r>
            <a:r>
              <a:rPr lang="en-US" sz="1400" b="1" dirty="0"/>
              <a:t>it fetch </a:t>
            </a:r>
            <a:r>
              <a:rPr lang="en-US" sz="1400" dirty="0"/>
              <a:t>– </a:t>
            </a:r>
            <a:r>
              <a:rPr lang="pl-PL" sz="1400" dirty="0"/>
              <a:t>pobiera zmiany z repozytorium zdalnego, ale nie przyłącza ich </a:t>
            </a:r>
            <a:r>
              <a:rPr lang="en-US" sz="1400" dirty="0"/>
              <a:t>do working directory.</a:t>
            </a:r>
          </a:p>
          <a:p>
            <a:r>
              <a:rPr lang="pl-PL" sz="1400" b="1" dirty="0"/>
              <a:t>g</a:t>
            </a:r>
            <a:r>
              <a:rPr lang="en-US" sz="1400" b="1" dirty="0"/>
              <a:t>it merge </a:t>
            </a:r>
            <a:r>
              <a:rPr lang="en-US" sz="1400" dirty="0"/>
              <a:t>– </a:t>
            </a:r>
            <a:r>
              <a:rPr lang="pl-PL" sz="1400" dirty="0"/>
              <a:t>łączy zmiany z dwóch różnych </a:t>
            </a:r>
            <a:r>
              <a:rPr lang="pl-PL" sz="1400" dirty="0" err="1"/>
              <a:t>branchy</a:t>
            </a:r>
            <a:r>
              <a:rPr lang="pl-PL" sz="1400" dirty="0"/>
              <a:t>, ścieżek, lub zmiany pobrane z repozytorium zdalnego za pomocą git </a:t>
            </a:r>
            <a:r>
              <a:rPr lang="pl-PL" sz="1400" dirty="0" err="1"/>
              <a:t>fetch</a:t>
            </a:r>
            <a:r>
              <a:rPr lang="pl-PL" sz="1400" dirty="0"/>
              <a:t>.</a:t>
            </a:r>
          </a:p>
          <a:p>
            <a:r>
              <a:rPr lang="pl-PL" sz="1400" b="1" dirty="0"/>
              <a:t>g</a:t>
            </a:r>
            <a:r>
              <a:rPr lang="en-US" sz="1400" b="1" dirty="0"/>
              <a:t>it stash save [</a:t>
            </a:r>
            <a:r>
              <a:rPr lang="en-US" sz="1400" b="1" dirty="0" err="1"/>
              <a:t>plik</a:t>
            </a:r>
            <a:r>
              <a:rPr lang="en-US" sz="1400" b="1" dirty="0"/>
              <a:t>] </a:t>
            </a:r>
            <a:r>
              <a:rPr lang="en-US" sz="1400" dirty="0"/>
              <a:t>– </a:t>
            </a:r>
            <a:r>
              <a:rPr lang="pl-PL" sz="1400" dirty="0"/>
              <a:t>dodaje zmieniony plik do schowka.</a:t>
            </a:r>
          </a:p>
          <a:p>
            <a:r>
              <a:rPr lang="pl-PL" sz="1400" b="1" dirty="0"/>
              <a:t>g</a:t>
            </a:r>
            <a:r>
              <a:rPr lang="en-US" sz="1400" b="1" dirty="0"/>
              <a:t>it stash apply </a:t>
            </a:r>
            <a:r>
              <a:rPr lang="en-US" sz="1400" dirty="0"/>
              <a:t>– </a:t>
            </a:r>
            <a:r>
              <a:rPr lang="pl-PL" sz="1400" dirty="0"/>
              <a:t>dodaje zmiany ze schowka do </a:t>
            </a:r>
            <a:r>
              <a:rPr lang="en-US" sz="1400" dirty="0"/>
              <a:t>working directory.</a:t>
            </a:r>
            <a:endParaRPr lang="pl-PL" sz="1400" dirty="0"/>
          </a:p>
          <a:p>
            <a:r>
              <a:rPr lang="pl-PL" sz="1400" b="1" dirty="0"/>
              <a:t>g</a:t>
            </a:r>
            <a:r>
              <a:rPr lang="en-US" sz="1400" b="1" dirty="0"/>
              <a:t>it checkout –b [</a:t>
            </a:r>
            <a:r>
              <a:rPr lang="en-US" sz="1400" b="1" dirty="0" err="1"/>
              <a:t>nazwa</a:t>
            </a:r>
            <a:r>
              <a:rPr lang="en-US" sz="1400" b="1" dirty="0"/>
              <a:t>] </a:t>
            </a:r>
            <a:r>
              <a:rPr lang="en-US" sz="1400" dirty="0"/>
              <a:t>– </a:t>
            </a:r>
            <a:r>
              <a:rPr lang="pl-PL" sz="1400" dirty="0"/>
              <a:t>tworzy</a:t>
            </a:r>
            <a:r>
              <a:rPr lang="en-US" sz="1400" dirty="0"/>
              <a:t> </a:t>
            </a:r>
            <a:r>
              <a:rPr lang="pl-PL" sz="1400" dirty="0"/>
              <a:t>nowy</a:t>
            </a:r>
            <a:r>
              <a:rPr lang="en-US" sz="1400" dirty="0"/>
              <a:t> branch </a:t>
            </a:r>
            <a:r>
              <a:rPr lang="pl-PL" sz="1400" dirty="0"/>
              <a:t>i</a:t>
            </a:r>
            <a:r>
              <a:rPr lang="en-US" sz="1400" dirty="0"/>
              <a:t> </a:t>
            </a:r>
            <a:r>
              <a:rPr lang="pl-PL" sz="1400" dirty="0"/>
              <a:t>ustawia</a:t>
            </a:r>
            <a:r>
              <a:rPr lang="en-US" sz="1400" dirty="0"/>
              <a:t> go </a:t>
            </a:r>
            <a:r>
              <a:rPr lang="pl-PL" sz="1400" dirty="0"/>
              <a:t>jako</a:t>
            </a:r>
            <a:r>
              <a:rPr lang="en-US" sz="1400" dirty="0"/>
              <a:t> </a:t>
            </a:r>
            <a:r>
              <a:rPr lang="pl-PL" sz="1400" dirty="0"/>
              <a:t>aktualny</a:t>
            </a:r>
            <a:r>
              <a:rPr lang="en-US" sz="1400" dirty="0"/>
              <a:t> branch.</a:t>
            </a:r>
          </a:p>
          <a:p>
            <a:r>
              <a:rPr lang="pl-PL" sz="1400" b="1" dirty="0"/>
              <a:t>g</a:t>
            </a:r>
            <a:r>
              <a:rPr lang="en-US" sz="1400" b="1" dirty="0"/>
              <a:t>it checkout [</a:t>
            </a:r>
            <a:r>
              <a:rPr lang="en-US" sz="1400" b="1" dirty="0" err="1"/>
              <a:t>nazwa</a:t>
            </a:r>
            <a:r>
              <a:rPr lang="en-US" sz="1400" b="1" dirty="0"/>
              <a:t>] </a:t>
            </a:r>
            <a:r>
              <a:rPr lang="en-US" sz="1400" dirty="0"/>
              <a:t>– </a:t>
            </a:r>
            <a:r>
              <a:rPr lang="pl-PL" sz="1400" dirty="0"/>
              <a:t>przełącza na wybrany </a:t>
            </a:r>
            <a:r>
              <a:rPr lang="pl-PL" sz="1400" dirty="0" err="1"/>
              <a:t>branch</a:t>
            </a:r>
            <a:r>
              <a:rPr lang="pl-PL" sz="1400" dirty="0"/>
              <a:t>.</a:t>
            </a:r>
          </a:p>
          <a:p>
            <a:r>
              <a:rPr lang="pl-PL" sz="1400" b="1" dirty="0"/>
              <a:t>g</a:t>
            </a:r>
            <a:r>
              <a:rPr lang="en-US" sz="1400" b="1" dirty="0"/>
              <a:t>it commit –m ‘</a:t>
            </a:r>
            <a:r>
              <a:rPr lang="en-US" sz="1400" b="1" dirty="0" err="1"/>
              <a:t>tytuł</a:t>
            </a:r>
            <a:r>
              <a:rPr lang="en-US" sz="1400" b="1" dirty="0"/>
              <a:t>’ –m ‘</a:t>
            </a:r>
            <a:r>
              <a:rPr lang="en-US" sz="1400" b="1" dirty="0" err="1"/>
              <a:t>opis</a:t>
            </a:r>
            <a:r>
              <a:rPr lang="en-US" sz="1400" b="1" dirty="0"/>
              <a:t>’ </a:t>
            </a:r>
            <a:r>
              <a:rPr lang="en-US" sz="1400" dirty="0"/>
              <a:t>– </a:t>
            </a:r>
            <a:r>
              <a:rPr lang="pl-PL" sz="1400" dirty="0"/>
              <a:t>tworzy </a:t>
            </a:r>
            <a:r>
              <a:rPr lang="pl-PL" sz="1400" dirty="0" err="1"/>
              <a:t>commit</a:t>
            </a:r>
            <a:r>
              <a:rPr lang="pl-PL" sz="1400" dirty="0"/>
              <a:t> z plików w </a:t>
            </a:r>
            <a:r>
              <a:rPr lang="pl-PL" sz="1400" dirty="0" err="1"/>
              <a:t>staged</a:t>
            </a:r>
            <a:r>
              <a:rPr lang="pl-PL" sz="1400" dirty="0"/>
              <a:t> </a:t>
            </a:r>
            <a:r>
              <a:rPr lang="pl-PL" sz="1400" dirty="0" err="1"/>
              <a:t>area</a:t>
            </a:r>
            <a:r>
              <a:rPr lang="pl-PL" sz="1400" dirty="0"/>
              <a:t> o wybranym tytule oraz opisie.</a:t>
            </a:r>
          </a:p>
          <a:p>
            <a:r>
              <a:rPr lang="pl-PL" sz="1400" b="1" dirty="0"/>
              <a:t>g</a:t>
            </a:r>
            <a:r>
              <a:rPr lang="en-US" sz="1400" b="1" dirty="0"/>
              <a:t>it push </a:t>
            </a:r>
            <a:r>
              <a:rPr lang="en-US" sz="1400" dirty="0"/>
              <a:t>– </a:t>
            </a:r>
            <a:r>
              <a:rPr lang="pl-PL" sz="1400" dirty="0"/>
              <a:t>wypycha zmiany lokalne na serwer zdalny.</a:t>
            </a:r>
          </a:p>
          <a:p>
            <a:r>
              <a:rPr lang="pl-PL" sz="1400" b="1" dirty="0"/>
              <a:t>g</a:t>
            </a:r>
            <a:r>
              <a:rPr lang="en-US" sz="1400" b="1" dirty="0"/>
              <a:t>it pull </a:t>
            </a:r>
            <a:r>
              <a:rPr lang="en-US" sz="1400" dirty="0"/>
              <a:t>– </a:t>
            </a:r>
            <a:r>
              <a:rPr lang="pl-PL" sz="1400" dirty="0"/>
              <a:t>zaciąga oraz przyłącza zmiany z serwera zdalnego na serwer lokalny.</a:t>
            </a:r>
          </a:p>
        </p:txBody>
      </p:sp>
    </p:spTree>
    <p:extLst>
      <p:ext uri="{BB962C8B-B14F-4D97-AF65-F5344CB8AC3E}">
        <p14:creationId xmlns:p14="http://schemas.microsoft.com/office/powerpoint/2010/main" val="79288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57958" y="342416"/>
            <a:ext cx="2076081" cy="1320800"/>
          </a:xfrm>
        </p:spPr>
        <p:txBody>
          <a:bodyPr/>
          <a:lstStyle/>
          <a:p>
            <a:r>
              <a:rPr lang="pl-PL" dirty="0"/>
              <a:t>GITFLOW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E12756E-F42C-4449-9524-D76DFD72C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57" y="1792005"/>
            <a:ext cx="6901681" cy="42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9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84023" y="305998"/>
            <a:ext cx="8623954" cy="1478570"/>
          </a:xfrm>
        </p:spPr>
        <p:txBody>
          <a:bodyPr/>
          <a:lstStyle/>
          <a:p>
            <a:r>
              <a:rPr lang="pl-PL" dirty="0"/>
              <a:t>DLACZEGO WARTO UŻYWAĆ SYTSEMU GIT?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B38AD54-1C60-45F1-8866-853337F7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267" y="1658143"/>
            <a:ext cx="8185466" cy="3541714"/>
          </a:xfrm>
        </p:spPr>
        <p:txBody>
          <a:bodyPr>
            <a:noAutofit/>
          </a:bodyPr>
          <a:lstStyle/>
          <a:p>
            <a:pPr algn="just"/>
            <a:r>
              <a:rPr lang="pl-PL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Dobre wsparcie dla rozgałęzionego procesu tworzenia oprogramowania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jest dostępnych kilka algorytmów łączenia zmian z dwóch gałęzi, a także możliwość dodawania własnych algorytmów</a:t>
            </a:r>
            <a:r>
              <a:rPr lang="pl-PL" sz="1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[1]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r>
              <a:rPr lang="pl-PL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Praca off-line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każdy programista posiada własną kopię repozytorium, do której może zapisywać zmiany bez połączenia z siecią; następnie zmiany mogą być wymieniane między lokalnymi repozytoriami.</a:t>
            </a:r>
          </a:p>
          <a:p>
            <a:pPr algn="just"/>
            <a:r>
              <a:rPr lang="pl-PL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Wsparcie dla istniejących protokołów sieciowych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dane można wymieniać przez HTTP(S), FTP, rsync, SSH.</a:t>
            </a:r>
          </a:p>
          <a:p>
            <a:pPr algn="just"/>
            <a:r>
              <a:rPr lang="pl-PL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Efektywna praca z dużymi projektami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system Git według zapewnień Torvaldsa, a także według testów fundacji Mozilla, jest o rzędy wielkości szybszy niż niektóre konkurencyjne rozwiązania.</a:t>
            </a:r>
          </a:p>
          <a:p>
            <a:pPr algn="just"/>
            <a:r>
              <a:rPr lang="pl-PL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Każda rewizja to obraz całego projektu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w przeciwieństwie do innych systemów kontroli wersji, Git nie zapamiętuje zmian między kolejnymi rewizjami, lecz kompletne obrazy. Z jednej strony wymaga to nieco więcej pracy aby porównać dwie rewizje, z drugiej jednak pozwala np. na automatyczną obsługę zmian nazw plików</a:t>
            </a:r>
            <a:r>
              <a:rPr lang="pl-PL" sz="1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[4]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3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84023" y="305998"/>
            <a:ext cx="8623954" cy="1478570"/>
          </a:xfrm>
        </p:spPr>
        <p:txBody>
          <a:bodyPr>
            <a:normAutofit/>
          </a:bodyPr>
          <a:lstStyle/>
          <a:p>
            <a:r>
              <a:rPr lang="pl-PL" sz="3400" dirty="0"/>
              <a:t>ŁĄCZENIE IDE NETBEANS Z REPOZYTORIUM GIT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B38AD54-1C60-45F1-8866-853337F7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267" y="1658143"/>
            <a:ext cx="8185466" cy="35417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Aby połączyć nasze IDE z repozytorium należy spełnić pewne wymogi:</a:t>
            </a:r>
          </a:p>
          <a:p>
            <a:pPr algn="just"/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Zainstalowane środowisko </a:t>
            </a:r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NetBeans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algn="just"/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Konto na platformie </a:t>
            </a:r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GIT’a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(np. </a:t>
            </a:r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),</a:t>
            </a:r>
          </a:p>
          <a:p>
            <a:pPr algn="just"/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Zalecane aktywne połączenie z </a:t>
            </a:r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internetem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6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84023" y="305998"/>
            <a:ext cx="8623954" cy="1478570"/>
          </a:xfrm>
        </p:spPr>
        <p:txBody>
          <a:bodyPr>
            <a:normAutofit/>
          </a:bodyPr>
          <a:lstStyle/>
          <a:p>
            <a:r>
              <a:rPr lang="pl-PL" sz="3400" dirty="0"/>
              <a:t>DOSTĘPNE FUNKCJONALNOŚCI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B38AD54-1C60-45F1-8866-853337F7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267" y="1658143"/>
            <a:ext cx="8185466" cy="35417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NetBeans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zapewnia dostęp do wszystkich niezbędnych funkcji związanych z </a:t>
            </a:r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GIT’em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takich jak:</a:t>
            </a:r>
          </a:p>
          <a:p>
            <a:pPr algn="just"/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</a:t>
            </a:r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Commit</a:t>
            </a:r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Push</a:t>
            </a:r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Pull</a:t>
            </a:r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Fetch</a:t>
            </a:r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Cherrypick</a:t>
            </a:r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Conflict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resolver</a:t>
            </a:r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Merge</a:t>
            </a:r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Branch</a:t>
            </a:r>
            <a:r>
              <a:rPr lang="pl-PL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l-PL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</a:t>
            </a:r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pl-PL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4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ROZPOCZĘCIE PRACY Z REPOZYTORIUM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2335" y="1671149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Po utworzeniu projektu, w celu rozpoczęcia pracy z repozytorium użytkownik powinien zainicjalizować swoje repozytorium.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następnym oknie wybieramy ścieżkę na naszym dysku, na którym powinno znajdować się repozytorium.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42" y="2189892"/>
            <a:ext cx="5753100" cy="218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69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36200" y="201365"/>
            <a:ext cx="6119597" cy="1471449"/>
          </a:xfrm>
        </p:spPr>
        <p:txBody>
          <a:bodyPr/>
          <a:lstStyle/>
          <a:p>
            <a:r>
              <a:rPr lang="pl-PL" dirty="0"/>
              <a:t>System kontroli wersji GIT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99998" y="1192122"/>
            <a:ext cx="5253049" cy="49827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9B927AE-24DA-4F56-A624-DC51A63C0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05" y="1672814"/>
            <a:ext cx="8449788" cy="41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110518"/>
            <a:ext cx="9905998" cy="1478570"/>
          </a:xfrm>
        </p:spPr>
        <p:txBody>
          <a:bodyPr/>
          <a:lstStyle/>
          <a:p>
            <a:r>
              <a:rPr lang="pl-PL" dirty="0"/>
              <a:t>PIERWSZY COMMIT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9812" y="108499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Utworzenie </a:t>
            </a:r>
            <a:r>
              <a:rPr lang="pl-PL" dirty="0" err="1"/>
              <a:t>commita</a:t>
            </a:r>
            <a:r>
              <a:rPr lang="pl-PL" dirty="0"/>
              <a:t> odbywa się poprzez </a:t>
            </a:r>
            <a:r>
              <a:rPr lang="pl-PL" i="1" dirty="0"/>
              <a:t>Team -&gt; </a:t>
            </a:r>
            <a:r>
              <a:rPr lang="pl-PL" i="1" dirty="0" err="1"/>
              <a:t>Commit</a:t>
            </a:r>
            <a:r>
              <a:rPr lang="pl-PL" i="1" dirty="0"/>
              <a:t>…</a:t>
            </a:r>
            <a:br>
              <a:rPr lang="pl-PL" dirty="0"/>
            </a:br>
            <a:r>
              <a:rPr lang="pl-PL" dirty="0"/>
              <a:t>Ukazuje nam się okno z opisem: treścią, listą zmodyfikowanych plików, obecnym użytkownikiem. Po uzupełnieniu danych należy użyć przycisku </a:t>
            </a:r>
            <a:r>
              <a:rPr lang="pl-PL" i="1" dirty="0" err="1"/>
              <a:t>Commit</a:t>
            </a:r>
            <a:r>
              <a:rPr lang="pl-PL" dirty="0"/>
              <a:t>.</a:t>
            </a:r>
            <a:br>
              <a:rPr lang="pl-PL" dirty="0"/>
            </a:b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14" y="2546786"/>
            <a:ext cx="898769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84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PUSH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8889" y="1788380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Aby wypchnąć nasze zmiany na serwer zdalny </a:t>
            </a:r>
            <a:br>
              <a:rPr lang="pl-PL" dirty="0"/>
            </a:br>
            <a:r>
              <a:rPr lang="pl-PL" dirty="0"/>
              <a:t>należy użyć opcji </a:t>
            </a:r>
            <a:r>
              <a:rPr lang="pl-PL" i="1" dirty="0"/>
              <a:t>Team -&gt; Remote -&gt; </a:t>
            </a:r>
            <a:r>
              <a:rPr lang="pl-PL" i="1" dirty="0" err="1"/>
              <a:t>Push</a:t>
            </a:r>
            <a:r>
              <a:rPr lang="pl-PL" i="1" dirty="0"/>
              <a:t>…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79" y="1066495"/>
            <a:ext cx="4151068" cy="542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64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PUSH – cz. II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61145" y="1764934"/>
            <a:ext cx="10704024" cy="354171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Pojawia się okno, w którym musimy podać dane naszego konta repozytorium oraz link: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56" y="2391995"/>
            <a:ext cx="6504475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3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PUSH – cz. III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61145" y="1764934"/>
            <a:ext cx="10704024" cy="354171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Następnie wybieramy nasz lokalny </a:t>
            </a:r>
            <a:r>
              <a:rPr lang="pl-PL" dirty="0" err="1"/>
              <a:t>branch</a:t>
            </a:r>
            <a:r>
              <a:rPr lang="pl-PL" dirty="0"/>
              <a:t>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2302853"/>
            <a:ext cx="6832721" cy="455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83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PUSH – cz. IV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61145" y="1764934"/>
            <a:ext cx="10704024" cy="354171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Wybieramy </a:t>
            </a:r>
            <a:r>
              <a:rPr lang="pl-PL" dirty="0" err="1"/>
              <a:t>branch</a:t>
            </a:r>
            <a:r>
              <a:rPr lang="pl-PL" dirty="0"/>
              <a:t> zdalny oraz klikamy </a:t>
            </a:r>
            <a:r>
              <a:rPr lang="pl-PL" i="1" dirty="0" err="1"/>
              <a:t>Finish</a:t>
            </a:r>
            <a:r>
              <a:rPr lang="pl-PL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89" y="2323872"/>
            <a:ext cx="6774962" cy="4534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Operacja na </a:t>
            </a:r>
            <a:r>
              <a:rPr lang="pl-PL" dirty="0" err="1"/>
              <a:t>Branchach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Wszystkie niezbędne opcje dot. </a:t>
            </a:r>
            <a:r>
              <a:rPr lang="pl-PL" dirty="0" err="1"/>
              <a:t>branchy</a:t>
            </a:r>
            <a:r>
              <a:rPr lang="pl-PL" dirty="0"/>
              <a:t> umieszczone są </a:t>
            </a:r>
            <a:br>
              <a:rPr lang="pl-PL" dirty="0"/>
            </a:br>
            <a:r>
              <a:rPr lang="pl-PL" dirty="0"/>
              <a:t>w menu </a:t>
            </a:r>
            <a:r>
              <a:rPr lang="pl-PL" i="1" dirty="0"/>
              <a:t>Team -&gt; </a:t>
            </a:r>
            <a:r>
              <a:rPr lang="pl-PL" i="1" dirty="0" err="1"/>
              <a:t>Branch</a:t>
            </a:r>
            <a:r>
              <a:rPr lang="pl-PL" i="1" dirty="0"/>
              <a:t>/Tag:</a:t>
            </a:r>
          </a:p>
          <a:p>
            <a:r>
              <a:rPr lang="pl-PL" i="1" dirty="0" err="1"/>
              <a:t>Create</a:t>
            </a:r>
            <a:r>
              <a:rPr lang="pl-PL" i="1" dirty="0"/>
              <a:t> </a:t>
            </a:r>
            <a:r>
              <a:rPr lang="pl-PL" i="1" dirty="0" err="1"/>
              <a:t>Branch</a:t>
            </a:r>
            <a:r>
              <a:rPr lang="pl-PL" i="1" dirty="0"/>
              <a:t>…</a:t>
            </a:r>
            <a:r>
              <a:rPr lang="pl-PL" dirty="0"/>
              <a:t> - tworzy nowego </a:t>
            </a:r>
            <a:r>
              <a:rPr lang="pl-PL" dirty="0" err="1"/>
              <a:t>brancha</a:t>
            </a:r>
            <a:r>
              <a:rPr lang="pl-PL" dirty="0"/>
              <a:t>,</a:t>
            </a:r>
          </a:p>
          <a:p>
            <a:r>
              <a:rPr lang="pl-PL" i="1" dirty="0"/>
              <a:t>Switch To </a:t>
            </a:r>
            <a:r>
              <a:rPr lang="pl-PL" i="1" dirty="0" err="1"/>
              <a:t>Branch</a:t>
            </a:r>
            <a:r>
              <a:rPr lang="pl-PL" i="1" dirty="0"/>
              <a:t>…</a:t>
            </a:r>
            <a:r>
              <a:rPr lang="pl-PL" dirty="0"/>
              <a:t> - zmieniamy </a:t>
            </a:r>
            <a:r>
              <a:rPr lang="pl-PL" dirty="0" err="1"/>
              <a:t>branch</a:t>
            </a:r>
            <a:r>
              <a:rPr lang="pl-PL" dirty="0"/>
              <a:t> roboczy,</a:t>
            </a:r>
          </a:p>
          <a:p>
            <a:r>
              <a:rPr lang="pl-PL" i="1" dirty="0"/>
              <a:t>Set </a:t>
            </a:r>
            <a:r>
              <a:rPr lang="pl-PL" i="1" dirty="0" err="1"/>
              <a:t>Tracked</a:t>
            </a:r>
            <a:r>
              <a:rPr lang="pl-PL" i="1" dirty="0"/>
              <a:t> </a:t>
            </a:r>
            <a:r>
              <a:rPr lang="pl-PL" i="1" dirty="0" err="1"/>
              <a:t>Branch</a:t>
            </a:r>
            <a:r>
              <a:rPr lang="pl-PL" i="1" dirty="0"/>
              <a:t>… </a:t>
            </a:r>
            <a:r>
              <a:rPr lang="pl-PL" dirty="0"/>
              <a:t>- wybieramy śledzonego </a:t>
            </a:r>
            <a:r>
              <a:rPr lang="pl-PL" dirty="0" err="1"/>
              <a:t>brancha</a:t>
            </a:r>
            <a:r>
              <a:rPr lang="pl-PL" dirty="0"/>
              <a:t>. </a:t>
            </a:r>
            <a:endParaRPr lang="pl-PL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318" y="2047629"/>
            <a:ext cx="2701285" cy="386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30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merge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Merge</a:t>
            </a:r>
            <a:r>
              <a:rPr lang="pl-PL" dirty="0"/>
              <a:t> wywoływany jest w menu pod opcjami </a:t>
            </a:r>
            <a:br>
              <a:rPr lang="pl-PL" dirty="0"/>
            </a:br>
            <a:r>
              <a:rPr lang="pl-PL" i="1" dirty="0"/>
              <a:t>Team -&gt; </a:t>
            </a:r>
            <a:r>
              <a:rPr lang="pl-PL" i="1" dirty="0" err="1"/>
              <a:t>Branch</a:t>
            </a:r>
            <a:r>
              <a:rPr lang="pl-PL" i="1" dirty="0"/>
              <a:t>/Tag -&gt; </a:t>
            </a:r>
            <a:r>
              <a:rPr lang="pl-PL" i="1" dirty="0" err="1"/>
              <a:t>Merge</a:t>
            </a:r>
            <a:r>
              <a:rPr lang="pl-PL" i="1" dirty="0"/>
              <a:t> </a:t>
            </a:r>
            <a:r>
              <a:rPr lang="pl-PL" i="1" dirty="0" err="1"/>
              <a:t>Revision</a:t>
            </a:r>
            <a:r>
              <a:rPr lang="pl-PL" i="1" dirty="0"/>
              <a:t>…</a:t>
            </a:r>
            <a:br>
              <a:rPr lang="pl-PL" i="1" dirty="0"/>
            </a:br>
            <a:r>
              <a:rPr lang="pl-PL" dirty="0"/>
              <a:t>Wybieramy tam </a:t>
            </a:r>
            <a:r>
              <a:rPr lang="pl-PL" dirty="0" err="1"/>
              <a:t>brancha</a:t>
            </a:r>
            <a:r>
              <a:rPr lang="pl-PL" dirty="0"/>
              <a:t>, z którym chcemy się scalić: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262304"/>
            <a:ext cx="35433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48" y="3728915"/>
            <a:ext cx="3759280" cy="299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649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rozwiązywanie konfliktów oraz </a:t>
            </a:r>
            <a:r>
              <a:rPr lang="pl-PL" dirty="0" err="1"/>
              <a:t>merge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Podczas pracy w zespole często można napotkać różne konflikty. </a:t>
            </a:r>
            <a:r>
              <a:rPr lang="pl-PL" dirty="0" err="1"/>
              <a:t>NetBeans</a:t>
            </a:r>
            <a:r>
              <a:rPr lang="pl-PL" dirty="0"/>
              <a:t> pozwala rozwiązywać je za pomocą wygodnego interfejsu graficznego.</a:t>
            </a:r>
          </a:p>
          <a:p>
            <a:pPr marL="0" indent="0">
              <a:buNone/>
            </a:pPr>
            <a:r>
              <a:rPr lang="pl-PL" dirty="0"/>
              <a:t>Konflikty powstają wtedy, gdy dwa </a:t>
            </a:r>
            <a:r>
              <a:rPr lang="pl-PL" dirty="0" err="1"/>
              <a:t>branche</a:t>
            </a:r>
            <a:r>
              <a:rPr lang="pl-PL" dirty="0"/>
              <a:t>, które chcemy </a:t>
            </a:r>
            <a:r>
              <a:rPr lang="pl-PL" dirty="0" err="1"/>
              <a:t>zmergować</a:t>
            </a:r>
            <a:r>
              <a:rPr lang="pl-PL" dirty="0"/>
              <a:t> posiadają specyficzne różnice (różne wartości tych samych pól </a:t>
            </a:r>
            <a:r>
              <a:rPr lang="pl-PL" dirty="0" err="1"/>
              <a:t>etc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02813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Konflikt?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Jeżeli pojawi podczas </a:t>
            </a:r>
            <a:r>
              <a:rPr lang="pl-PL" dirty="0" err="1"/>
              <a:t>merge’a</a:t>
            </a:r>
            <a:r>
              <a:rPr lang="pl-PL" dirty="0"/>
              <a:t> nam się konflikt, wyświetli się następujące okno: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pl-PL" dirty="0"/>
              <a:t>Nie należy się go obawiać. </a:t>
            </a:r>
            <a:r>
              <a:rPr lang="pl-PL" dirty="0" err="1"/>
              <a:t>NetBeans</a:t>
            </a:r>
            <a:r>
              <a:rPr lang="pl-PL" dirty="0"/>
              <a:t> pozwala rozwiązywać konflikty pod menu </a:t>
            </a:r>
            <a:r>
              <a:rPr lang="pl-PL" i="1" dirty="0"/>
              <a:t>Team -&gt; </a:t>
            </a:r>
            <a:r>
              <a:rPr lang="pl-PL" i="1" dirty="0" err="1"/>
              <a:t>Resolve</a:t>
            </a:r>
            <a:r>
              <a:rPr lang="pl-PL" i="1" dirty="0"/>
              <a:t> </a:t>
            </a:r>
            <a:r>
              <a:rPr lang="pl-PL" i="1" dirty="0" err="1"/>
              <a:t>Conflicts</a:t>
            </a:r>
            <a:r>
              <a:rPr lang="pl-PL" i="1" dirty="0"/>
              <a:t>.</a:t>
            </a:r>
            <a:endParaRPr lang="pl-PL" dirty="0"/>
          </a:p>
        </p:txBody>
      </p:sp>
      <p:pic>
        <p:nvPicPr>
          <p:cNvPr id="5" name="Obraz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340" y="2760052"/>
            <a:ext cx="4467225" cy="161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866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Tagi</a:t>
            </a:r>
            <a:r>
              <a:rPr lang="pl-PL" dirty="0"/>
              <a:t> konfliktów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Okno </a:t>
            </a:r>
            <a:r>
              <a:rPr lang="pl-PL" dirty="0" err="1"/>
              <a:t>resolvera</a:t>
            </a:r>
            <a:r>
              <a:rPr lang="pl-PL" dirty="0"/>
              <a:t> </a:t>
            </a:r>
            <a:r>
              <a:rPr lang="pl-PL" dirty="0" err="1"/>
              <a:t>konfilktów</a:t>
            </a:r>
            <a:r>
              <a:rPr lang="pl-PL" dirty="0"/>
              <a:t> powoduje odczytanie </a:t>
            </a:r>
            <a:r>
              <a:rPr lang="pl-PL" dirty="0" err="1"/>
              <a:t>tagów</a:t>
            </a:r>
            <a:r>
              <a:rPr lang="pl-PL" dirty="0"/>
              <a:t>, które utworzyły się w trakcie nieudanej próby </a:t>
            </a:r>
            <a:r>
              <a:rPr lang="pl-PL" dirty="0" err="1"/>
              <a:t>merge’a</a:t>
            </a:r>
            <a:r>
              <a:rPr lang="pl-PL" dirty="0"/>
              <a:t> i wyświetlaniu ich w sposób przystępny użytkownikowi.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Przykładowe </a:t>
            </a:r>
            <a:r>
              <a:rPr lang="pl-PL" dirty="0" err="1"/>
              <a:t>tagi</a:t>
            </a:r>
            <a:r>
              <a:rPr lang="pl-PL" dirty="0"/>
              <a:t> konfliktu:</a:t>
            </a:r>
            <a:br>
              <a:rPr lang="pl-PL" dirty="0"/>
            </a:b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13" y="3573585"/>
            <a:ext cx="450532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0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25230" y="195797"/>
            <a:ext cx="8341536" cy="1478570"/>
          </a:xfrm>
        </p:spPr>
        <p:txBody>
          <a:bodyPr/>
          <a:lstStyle/>
          <a:p>
            <a:r>
              <a:rPr lang="pl-PL" dirty="0"/>
              <a:t>Czym jest Git?</a:t>
            </a:r>
            <a:br>
              <a:rPr lang="pl-PL" dirty="0"/>
            </a:br>
            <a:r>
              <a:rPr lang="pl-PL" dirty="0"/>
              <a:t>Linus Torvalds – TWÓRCA SYSTEMU GIT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D833F017-544A-412A-AF4B-33A91F68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092" y="1687359"/>
            <a:ext cx="8843812" cy="35092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1500" b="1" dirty="0"/>
              <a:t>Git</a:t>
            </a:r>
            <a:r>
              <a:rPr lang="pl-PL" sz="1500" dirty="0"/>
              <a:t> jest rozproszonym systemem kontroli wersji. Stanowi wolne oprogramowanie i został opublikowany na licencji GNU GPL w wersji 2. Pierwsza wersja narzędzia Git została wydana 7 kwietnia 2005 roku.</a:t>
            </a:r>
            <a:br>
              <a:rPr lang="pl-PL" sz="1500" dirty="0"/>
            </a:br>
            <a:br>
              <a:rPr lang="pl-PL" sz="1500" dirty="0"/>
            </a:br>
            <a:r>
              <a:rPr lang="pl-PL" sz="1500" dirty="0"/>
              <a:t>Najważniejsze cechy:</a:t>
            </a:r>
          </a:p>
          <a:p>
            <a:r>
              <a:rPr lang="pl-PL" sz="1500" b="1" dirty="0"/>
              <a:t>Dobre wsparcie dla rozgałęzionego procesu tworzenia oprogramowania</a:t>
            </a:r>
            <a:r>
              <a:rPr lang="pl-PL" sz="1500" dirty="0"/>
              <a:t>: algorytmy łączenia zmian z dwóch gałęzi, dodawanie własnych algorytmów;</a:t>
            </a:r>
          </a:p>
          <a:p>
            <a:r>
              <a:rPr lang="pl-PL" sz="1500" b="1" dirty="0"/>
              <a:t>Praca off-</a:t>
            </a:r>
            <a:r>
              <a:rPr lang="pl-PL" sz="1500" b="1" dirty="0" err="1"/>
              <a:t>line</a:t>
            </a:r>
            <a:r>
              <a:rPr lang="pl-PL" sz="1500" dirty="0"/>
              <a:t>: każdy programista posiada własną kopię repozytorium lokalnie, gdzie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l-PL" sz="1500" dirty="0"/>
              <a:t>     może zapisywać zamiany na bieżąco;</a:t>
            </a:r>
          </a:p>
          <a:p>
            <a:r>
              <a:rPr lang="pl-PL" sz="1500" b="1" dirty="0"/>
              <a:t>Wsparcie dla istniejących protokołów sieciowych</a:t>
            </a:r>
            <a:r>
              <a:rPr lang="pl-PL" sz="1500" dirty="0"/>
              <a:t>:  HTTP(S), FTP, </a:t>
            </a:r>
            <a:r>
              <a:rPr lang="pl-PL" sz="1500" dirty="0" err="1"/>
              <a:t>rsync</a:t>
            </a:r>
            <a:r>
              <a:rPr lang="pl-PL" sz="1500" dirty="0"/>
              <a:t>, SSH;</a:t>
            </a:r>
          </a:p>
          <a:p>
            <a:r>
              <a:rPr lang="pl-PL" sz="1500" b="1" dirty="0"/>
              <a:t>Efektywna praca z dużymi projektami</a:t>
            </a:r>
            <a:r>
              <a:rPr lang="pl-PL" sz="1500" dirty="0"/>
              <a:t>: praca na </a:t>
            </a:r>
            <a:r>
              <a:rPr lang="pl-PL" sz="1500" dirty="0" err="1"/>
              <a:t>branchach</a:t>
            </a:r>
            <a:r>
              <a:rPr lang="pl-PL" sz="1500" dirty="0"/>
              <a:t>;</a:t>
            </a:r>
          </a:p>
          <a:p>
            <a:r>
              <a:rPr lang="pl-PL" sz="1500" b="1" dirty="0"/>
              <a:t>Adresowanie przez zawartość </a:t>
            </a:r>
            <a:r>
              <a:rPr lang="pl-PL" sz="1500" dirty="0"/>
              <a:t>(SHA-1).</a:t>
            </a:r>
          </a:p>
          <a:p>
            <a:pPr marL="0" indent="0" algn="just">
              <a:buNone/>
            </a:pPr>
            <a:endParaRPr lang="pl-PL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pl-PL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3151BFC-F3D0-4696-B6CB-D1EAC3FA7E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83" y="3441992"/>
            <a:ext cx="1756700" cy="2444009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56874845-8BCB-4FBE-A733-12272EC9ACCB}"/>
              </a:ext>
            </a:extLst>
          </p:cNvPr>
          <p:cNvSpPr/>
          <p:nvPr/>
        </p:nvSpPr>
        <p:spPr>
          <a:xfrm>
            <a:off x="1674092" y="5170641"/>
            <a:ext cx="60959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1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System ten stworzył Linus </a:t>
            </a:r>
            <a:r>
              <a:rPr lang="pl-PL" sz="1400" dirty="0" err="1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Torvalds</a:t>
            </a:r>
            <a:r>
              <a:rPr lang="pl-PL" sz="1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jako narzędzie wspomagające rozwój jądra </a:t>
            </a:r>
            <a:r>
              <a:rPr lang="pl-PL" sz="1400" dirty="0" err="1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Linux’a</a:t>
            </a:r>
            <a:r>
              <a:rPr lang="pl-PL" sz="1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, po zakończonych fiaskiem poszukiwaniach idealnego systemu kontroli wersji dla rozwoju systemu Linux. </a:t>
            </a:r>
          </a:p>
          <a:p>
            <a:pPr algn="just"/>
            <a:endParaRPr lang="pl-PL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0192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Rozwiązywanie konfliktu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42887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 użyciu opcji </a:t>
            </a:r>
            <a:r>
              <a:rPr lang="pl-PL" i="1" dirty="0" err="1"/>
              <a:t>Resolve</a:t>
            </a:r>
            <a:r>
              <a:rPr lang="pl-PL" i="1" dirty="0"/>
              <a:t> </a:t>
            </a:r>
            <a:r>
              <a:rPr lang="pl-PL" i="1" dirty="0" err="1"/>
              <a:t>Conflict</a:t>
            </a:r>
            <a:r>
              <a:rPr lang="pl-PL" dirty="0"/>
              <a:t> pojawia się menu, w którym możemy wybrać jedną z 3 opcji rozwiązania konfliktu, należy wybrać jedną z nich:</a:t>
            </a:r>
            <a:br>
              <a:rPr lang="pl-PL" dirty="0"/>
            </a:br>
            <a:r>
              <a:rPr lang="pl-PL" dirty="0"/>
              <a:t>- strona lewa,</a:t>
            </a:r>
            <a:br>
              <a:rPr lang="pl-PL" dirty="0"/>
            </a:br>
            <a:r>
              <a:rPr lang="pl-PL" dirty="0"/>
              <a:t>- strona prawa,</a:t>
            </a:r>
            <a:br>
              <a:rPr lang="pl-PL" dirty="0"/>
            </a:br>
            <a:r>
              <a:rPr lang="pl-PL" dirty="0"/>
              <a:t>- obydwie strony (konsekwencją mogą być błędy kompilacji kodu).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10" y="3747232"/>
            <a:ext cx="5762625" cy="211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744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1" y="282082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&gt; Git w konsoli</a:t>
            </a:r>
          </a:p>
        </p:txBody>
      </p:sp>
    </p:spTree>
    <p:extLst>
      <p:ext uri="{BB962C8B-B14F-4D97-AF65-F5344CB8AC3E}">
        <p14:creationId xmlns:p14="http://schemas.microsoft.com/office/powerpoint/2010/main" val="1351968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Tworzenie repozytorium zdalnego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428871"/>
            <a:ext cx="9905999" cy="13825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Nie posiadając serwera git możemy stworzyć lokalnie zdalne repozytorium przy pomocy polecenia </a:t>
            </a:r>
            <a:r>
              <a:rPr lang="pl-PL" dirty="0">
                <a:solidFill>
                  <a:srgbClr val="FF0000"/>
                </a:solidFill>
              </a:rPr>
              <a:t>„git </a:t>
            </a:r>
            <a:r>
              <a:rPr lang="pl-PL" dirty="0" err="1">
                <a:solidFill>
                  <a:srgbClr val="FF0000"/>
                </a:solidFill>
              </a:rPr>
              <a:t>init</a:t>
            </a:r>
            <a:r>
              <a:rPr lang="pl-PL" dirty="0">
                <a:solidFill>
                  <a:srgbClr val="FF0000"/>
                </a:solidFill>
              </a:rPr>
              <a:t> --</a:t>
            </a:r>
            <a:r>
              <a:rPr lang="pl-PL" dirty="0" err="1">
                <a:solidFill>
                  <a:srgbClr val="FF0000"/>
                </a:solidFill>
              </a:rPr>
              <a:t>bare</a:t>
            </a:r>
            <a:r>
              <a:rPr lang="pl-PL" dirty="0">
                <a:solidFill>
                  <a:srgbClr val="FF0000"/>
                </a:solidFill>
              </a:rPr>
              <a:t>”</a:t>
            </a:r>
            <a:r>
              <a:rPr lang="pl-PL" dirty="0"/>
              <a:t>. Repozytorium zdalne służy nam w tym przykładzie jako serwer na który możemy wypychać kolejne wersje za pomocą komendy </a:t>
            </a:r>
            <a:r>
              <a:rPr lang="pl-PL" dirty="0">
                <a:solidFill>
                  <a:srgbClr val="FF0000"/>
                </a:solidFill>
              </a:rPr>
              <a:t>„git </a:t>
            </a:r>
            <a:r>
              <a:rPr lang="pl-PL" dirty="0" err="1">
                <a:solidFill>
                  <a:srgbClr val="FF0000"/>
                </a:solidFill>
              </a:rPr>
              <a:t>push</a:t>
            </a:r>
            <a:r>
              <a:rPr lang="pl-PL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143D8EC-FFC3-4EE5-9280-EFC62C28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38" y="2907441"/>
            <a:ext cx="7067550" cy="3514725"/>
          </a:xfrm>
          <a:prstGeom prst="rect">
            <a:avLst/>
          </a:prstGeom>
        </p:spPr>
      </p:pic>
      <p:sp>
        <p:nvSpPr>
          <p:cNvPr id="7" name="Symbol zastępczy zawartości 2" descr="Struktura plików w repozytorium zdalnym&#10;&#10;&#10;">
            <a:extLst>
              <a:ext uri="{FF2B5EF4-FFF2-40B4-BE49-F238E27FC236}">
                <a16:creationId xmlns:a16="http://schemas.microsoft.com/office/drawing/2014/main" id="{FEE861DA-FB22-4156-A7B5-70269B58B485}"/>
              </a:ext>
            </a:extLst>
          </p:cNvPr>
          <p:cNvSpPr txBox="1">
            <a:spLocks/>
          </p:cNvSpPr>
          <p:nvPr/>
        </p:nvSpPr>
        <p:spPr>
          <a:xfrm>
            <a:off x="922580" y="3698543"/>
            <a:ext cx="2898793" cy="124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Struktura plików w repozytorium zdalnym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1994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Tworzenie repozytorium Lokalnego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428871"/>
            <a:ext cx="9905999" cy="1614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Repozytorium lokalne tworzymy za pomocą komendy </a:t>
            </a:r>
            <a:r>
              <a:rPr lang="pl-PL" dirty="0">
                <a:solidFill>
                  <a:srgbClr val="FF0000"/>
                </a:solidFill>
              </a:rPr>
              <a:t>„git </a:t>
            </a:r>
            <a:r>
              <a:rPr lang="pl-PL" dirty="0" err="1">
                <a:solidFill>
                  <a:srgbClr val="FF0000"/>
                </a:solidFill>
              </a:rPr>
              <a:t>init</a:t>
            </a:r>
            <a:r>
              <a:rPr lang="pl-PL" dirty="0">
                <a:solidFill>
                  <a:srgbClr val="FF0000"/>
                </a:solidFill>
              </a:rPr>
              <a:t>”</a:t>
            </a:r>
            <a:r>
              <a:rPr lang="pl-PL" dirty="0">
                <a:solidFill>
                  <a:schemeClr val="tx2"/>
                </a:solidFill>
              </a:rPr>
              <a:t>, będzie nam ono służyć do wprowadzania zmian, zapisywania ich oraz wysyłania na wcześniej stworzone repozytorium zdalne.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Symbol zastępczy zawartości 2" descr="Struktura plików w repozytorium zdalnym&#10;&#10;&#10;">
            <a:extLst>
              <a:ext uri="{FF2B5EF4-FFF2-40B4-BE49-F238E27FC236}">
                <a16:creationId xmlns:a16="http://schemas.microsoft.com/office/drawing/2014/main" id="{FEE861DA-FB22-4156-A7B5-70269B58B485}"/>
              </a:ext>
            </a:extLst>
          </p:cNvPr>
          <p:cNvSpPr txBox="1">
            <a:spLocks/>
          </p:cNvSpPr>
          <p:nvPr/>
        </p:nvSpPr>
        <p:spPr>
          <a:xfrm>
            <a:off x="922580" y="4299045"/>
            <a:ext cx="2434770" cy="1241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l-PL" dirty="0"/>
              <a:t>Struktura plików w repozytorium lokalnym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4A0194F-3DD2-40F4-A976-969ACB1C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59" y="4012561"/>
            <a:ext cx="76104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02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Status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109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Polecenie </a:t>
            </a:r>
            <a:r>
              <a:rPr lang="pl-PL" dirty="0">
                <a:solidFill>
                  <a:srgbClr val="FF0000"/>
                </a:solidFill>
              </a:rPr>
              <a:t>„git status” </a:t>
            </a:r>
            <a:r>
              <a:rPr lang="pl-PL" dirty="0">
                <a:solidFill>
                  <a:schemeClr val="tx2"/>
                </a:solidFill>
              </a:rPr>
              <a:t>służy do sprawdzania stanu plików w naszym repozytorium. 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8071CB7-22DD-4B74-A75F-A29E673C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15" y="2364497"/>
            <a:ext cx="6181725" cy="2228850"/>
          </a:xfrm>
          <a:prstGeom prst="rect">
            <a:avLst/>
          </a:prstGeom>
        </p:spPr>
      </p:pic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07D6F208-36D4-404D-8ABD-6742080A12CF}"/>
              </a:ext>
            </a:extLst>
          </p:cNvPr>
          <p:cNvSpPr txBox="1">
            <a:spLocks/>
          </p:cNvSpPr>
          <p:nvPr/>
        </p:nvSpPr>
        <p:spPr>
          <a:xfrm>
            <a:off x="922579" y="4696394"/>
            <a:ext cx="9905999" cy="1936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Na czerwono konsola pokazuje pliki które nie znajdują się jeszcze na scenie. Scena to miejsce z których pliki mogą zostać zapisane w repozytorium, jeśli nie dodamy ich tam za pomocą polecenia </a:t>
            </a:r>
            <a:r>
              <a:rPr lang="pl-PL" dirty="0">
                <a:solidFill>
                  <a:srgbClr val="FF0000"/>
                </a:solidFill>
              </a:rPr>
              <a:t>„git </a:t>
            </a:r>
            <a:r>
              <a:rPr lang="pl-PL" dirty="0" err="1">
                <a:solidFill>
                  <a:srgbClr val="FF0000"/>
                </a:solidFill>
              </a:rPr>
              <a:t>add</a:t>
            </a:r>
            <a:r>
              <a:rPr lang="pl-PL" dirty="0">
                <a:solidFill>
                  <a:srgbClr val="FF0000"/>
                </a:solidFill>
              </a:rPr>
              <a:t> &lt;</a:t>
            </a:r>
            <a:r>
              <a:rPr lang="pl-PL" dirty="0" err="1">
                <a:solidFill>
                  <a:srgbClr val="FF0000"/>
                </a:solidFill>
              </a:rPr>
              <a:t>filename</a:t>
            </a:r>
            <a:r>
              <a:rPr lang="pl-PL" dirty="0">
                <a:solidFill>
                  <a:srgbClr val="FF0000"/>
                </a:solidFill>
              </a:rPr>
              <a:t>&gt;” </a:t>
            </a:r>
            <a:r>
              <a:rPr lang="pl-PL" dirty="0"/>
              <a:t>nie zostaną one zapisane na scenę.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Jeśli chcemy na scenę dodać wszystkie pliki które jeszcze się na niej nie znajdują wystarczy wykonać polecenie </a:t>
            </a:r>
            <a:r>
              <a:rPr lang="pl-PL" dirty="0">
                <a:solidFill>
                  <a:srgbClr val="FF0000"/>
                </a:solidFill>
              </a:rPr>
              <a:t>„git </a:t>
            </a:r>
            <a:r>
              <a:rPr lang="pl-PL" dirty="0" err="1">
                <a:solidFill>
                  <a:srgbClr val="FF0000"/>
                </a:solidFill>
              </a:rPr>
              <a:t>add</a:t>
            </a:r>
            <a:r>
              <a:rPr lang="pl-PL" dirty="0">
                <a:solidFill>
                  <a:srgbClr val="FF0000"/>
                </a:solidFill>
              </a:rPr>
              <a:t> .”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1822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Commit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4610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Zapisywanie plików, najprawdopodobniej najsławniejsza komenda gita, a brzmi ona </a:t>
            </a:r>
            <a:r>
              <a:rPr lang="pl-PL" dirty="0">
                <a:solidFill>
                  <a:srgbClr val="FF0000"/>
                </a:solidFill>
              </a:rPr>
              <a:t>„git </a:t>
            </a:r>
            <a:r>
              <a:rPr lang="pl-PL" dirty="0" err="1">
                <a:solidFill>
                  <a:srgbClr val="FF0000"/>
                </a:solidFill>
              </a:rPr>
              <a:t>commit</a:t>
            </a:r>
            <a:r>
              <a:rPr lang="pl-PL" dirty="0">
                <a:solidFill>
                  <a:srgbClr val="FF0000"/>
                </a:solidFill>
              </a:rPr>
              <a:t>”</a:t>
            </a:r>
            <a:r>
              <a:rPr lang="pl-PL" dirty="0"/>
              <a:t>. Bezpośrednie wywołanie komendy </a:t>
            </a:r>
            <a:r>
              <a:rPr lang="pl-PL" dirty="0">
                <a:solidFill>
                  <a:srgbClr val="FF0000"/>
                </a:solidFill>
              </a:rPr>
              <a:t>„git </a:t>
            </a:r>
            <a:r>
              <a:rPr lang="pl-PL" dirty="0" err="1">
                <a:solidFill>
                  <a:srgbClr val="FF0000"/>
                </a:solidFill>
              </a:rPr>
              <a:t>commit</a:t>
            </a:r>
            <a:r>
              <a:rPr lang="pl-PL" dirty="0">
                <a:solidFill>
                  <a:srgbClr val="FF0000"/>
                </a:solidFill>
              </a:rPr>
              <a:t>” </a:t>
            </a:r>
            <a:r>
              <a:rPr lang="pl-PL" dirty="0"/>
              <a:t>w konsoli pokaże nam edytor </a:t>
            </a:r>
            <a:r>
              <a:rPr lang="pl-PL" dirty="0" err="1"/>
              <a:t>vim</a:t>
            </a:r>
            <a:r>
              <a:rPr lang="pl-PL" dirty="0"/>
              <a:t> aby podać dokładną nazwę </a:t>
            </a:r>
            <a:r>
              <a:rPr lang="pl-PL" dirty="0" err="1"/>
              <a:t>commita</a:t>
            </a:r>
            <a:r>
              <a:rPr lang="pl-PL" dirty="0"/>
              <a:t>. Jeśli nie chcemy ustawiać nazwy </a:t>
            </a:r>
            <a:r>
              <a:rPr lang="pl-PL" dirty="0" err="1"/>
              <a:t>commita</a:t>
            </a:r>
            <a:r>
              <a:rPr lang="pl-PL" dirty="0"/>
              <a:t> w konsoli możemy wykonać zapis podając parametr „-m” po którym w apostrofach podamy nazwę </a:t>
            </a:r>
            <a:r>
              <a:rPr lang="pl-PL" dirty="0" err="1"/>
              <a:t>commita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5A8884E-4AC0-4882-A8C2-F3861BB8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19" y="2948624"/>
            <a:ext cx="8750961" cy="15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40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Commit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4610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Zapisywanie plików, najprawdopodobniej najsławniejsza komenda gita, a brzmi ona </a:t>
            </a:r>
            <a:r>
              <a:rPr lang="pl-PL" dirty="0">
                <a:solidFill>
                  <a:srgbClr val="FF0000"/>
                </a:solidFill>
              </a:rPr>
              <a:t>„git </a:t>
            </a:r>
            <a:r>
              <a:rPr lang="pl-PL" dirty="0" err="1">
                <a:solidFill>
                  <a:srgbClr val="FF0000"/>
                </a:solidFill>
              </a:rPr>
              <a:t>commit</a:t>
            </a:r>
            <a:r>
              <a:rPr lang="pl-PL" dirty="0">
                <a:solidFill>
                  <a:srgbClr val="FF0000"/>
                </a:solidFill>
              </a:rPr>
              <a:t>”</a:t>
            </a:r>
            <a:r>
              <a:rPr lang="pl-PL" dirty="0"/>
              <a:t>. Bezpośrednie wywołanie komendy </a:t>
            </a:r>
            <a:r>
              <a:rPr lang="pl-PL" dirty="0">
                <a:solidFill>
                  <a:srgbClr val="FF0000"/>
                </a:solidFill>
              </a:rPr>
              <a:t>„git </a:t>
            </a:r>
            <a:r>
              <a:rPr lang="pl-PL" dirty="0" err="1">
                <a:solidFill>
                  <a:srgbClr val="FF0000"/>
                </a:solidFill>
              </a:rPr>
              <a:t>commit</a:t>
            </a:r>
            <a:r>
              <a:rPr lang="pl-PL" dirty="0">
                <a:solidFill>
                  <a:srgbClr val="FF0000"/>
                </a:solidFill>
              </a:rPr>
              <a:t>” </a:t>
            </a:r>
            <a:r>
              <a:rPr lang="pl-PL" dirty="0"/>
              <a:t>w konsoli pokaże nam edytor </a:t>
            </a:r>
            <a:r>
              <a:rPr lang="pl-PL" dirty="0" err="1"/>
              <a:t>vim</a:t>
            </a:r>
            <a:r>
              <a:rPr lang="pl-PL" dirty="0"/>
              <a:t> aby podać dokładną nazwę </a:t>
            </a:r>
            <a:r>
              <a:rPr lang="pl-PL" dirty="0" err="1"/>
              <a:t>commita</a:t>
            </a:r>
            <a:r>
              <a:rPr lang="pl-PL" dirty="0"/>
              <a:t>. Jeśli nie chcemy ustawiać nazwy </a:t>
            </a:r>
            <a:r>
              <a:rPr lang="pl-PL" dirty="0" err="1"/>
              <a:t>commita</a:t>
            </a:r>
            <a:r>
              <a:rPr lang="pl-PL" dirty="0"/>
              <a:t> w konsoli możemy wykonać zapis podając parametr „-m” po którym w apostrofach podamy nazwę </a:t>
            </a:r>
            <a:r>
              <a:rPr lang="pl-PL" dirty="0" err="1"/>
              <a:t>commita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5A8884E-4AC0-4882-A8C2-F3861BB8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19" y="2948624"/>
            <a:ext cx="8750961" cy="1588827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A8EE4976-D059-4859-831A-8256F874EFCF}"/>
              </a:ext>
            </a:extLst>
          </p:cNvPr>
          <p:cNvSpPr txBox="1">
            <a:spLocks/>
          </p:cNvSpPr>
          <p:nvPr/>
        </p:nvSpPr>
        <p:spPr>
          <a:xfrm>
            <a:off x="922579" y="4770172"/>
            <a:ext cx="9905999" cy="1671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chemeClr val="tx2"/>
                </a:solidFill>
              </a:rPr>
              <a:t>Pierwszy </a:t>
            </a:r>
            <a:r>
              <a:rPr lang="pl-PL" dirty="0" err="1">
                <a:solidFill>
                  <a:schemeClr val="tx2"/>
                </a:solidFill>
              </a:rPr>
              <a:t>commit</a:t>
            </a:r>
            <a:r>
              <a:rPr lang="pl-PL" dirty="0">
                <a:solidFill>
                  <a:schemeClr val="tx2"/>
                </a:solidFill>
              </a:rPr>
              <a:t> do repozytorium powinien nosić nazwę „</a:t>
            </a:r>
            <a:r>
              <a:rPr lang="pl-PL" dirty="0" err="1">
                <a:solidFill>
                  <a:schemeClr val="tx2"/>
                </a:solidFill>
              </a:rPr>
              <a:t>initial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commit</a:t>
            </a:r>
            <a:r>
              <a:rPr lang="pl-PL" dirty="0">
                <a:solidFill>
                  <a:schemeClr val="tx2"/>
                </a:solidFill>
              </a:rPr>
              <a:t>” jak w przykładzie powyżej. Warto wspomnieć o komentarzu jaki dostaliśmy zaraz po dokonaniu komendy git </a:t>
            </a:r>
            <a:r>
              <a:rPr lang="pl-PL" dirty="0" err="1">
                <a:solidFill>
                  <a:schemeClr val="tx2"/>
                </a:solidFill>
              </a:rPr>
              <a:t>commit</a:t>
            </a:r>
            <a:r>
              <a:rPr lang="pl-PL" dirty="0">
                <a:solidFill>
                  <a:schemeClr val="tx2"/>
                </a:solidFill>
              </a:rPr>
              <a:t>. W pierwszej linii dostajemy informacje o gałęzi (</a:t>
            </a:r>
            <a:r>
              <a:rPr lang="pl-PL" dirty="0" err="1">
                <a:solidFill>
                  <a:schemeClr val="tx2"/>
                </a:solidFill>
              </a:rPr>
              <a:t>branch</a:t>
            </a:r>
            <a:r>
              <a:rPr lang="pl-PL" dirty="0">
                <a:solidFill>
                  <a:schemeClr val="tx2"/>
                </a:solidFill>
              </a:rPr>
              <a:t>) na której pracujemy. </a:t>
            </a:r>
            <a:r>
              <a:rPr lang="pl-PL" dirty="0" err="1">
                <a:solidFill>
                  <a:schemeClr val="tx2"/>
                </a:solidFill>
              </a:rPr>
              <a:t>Branche</a:t>
            </a:r>
            <a:r>
              <a:rPr lang="pl-PL" dirty="0">
                <a:solidFill>
                  <a:schemeClr val="tx2"/>
                </a:solidFill>
              </a:rPr>
              <a:t> w gicie to rzecz która tak idealnie pozwala na pracę wielu programistów w jednym projekcie, o nich więcej w następnym slajdzie.</a:t>
            </a:r>
            <a:endParaRPr lang="pl-PL" dirty="0"/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552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Branch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583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Gałęzie w gicie to osobne byty repozytorium każdy z nich może posiadać całkowicie inna wersje repozytorium. Aby utworzyć nowy </a:t>
            </a:r>
            <a:r>
              <a:rPr lang="pl-PL" dirty="0" err="1">
                <a:solidFill>
                  <a:schemeClr val="tx2"/>
                </a:solidFill>
              </a:rPr>
              <a:t>branch</a:t>
            </a:r>
            <a:r>
              <a:rPr lang="pl-PL" dirty="0">
                <a:solidFill>
                  <a:schemeClr val="tx2"/>
                </a:solidFill>
              </a:rPr>
              <a:t> musimy wykonać polecenie </a:t>
            </a:r>
            <a:r>
              <a:rPr lang="pl-PL" dirty="0">
                <a:solidFill>
                  <a:srgbClr val="FF0000"/>
                </a:solidFill>
              </a:rPr>
              <a:t>„git </a:t>
            </a:r>
            <a:r>
              <a:rPr lang="pl-PL" dirty="0" err="1">
                <a:solidFill>
                  <a:srgbClr val="FF0000"/>
                </a:solidFill>
              </a:rPr>
              <a:t>branch</a:t>
            </a:r>
            <a:r>
              <a:rPr lang="pl-PL" dirty="0">
                <a:solidFill>
                  <a:srgbClr val="FF0000"/>
                </a:solidFill>
              </a:rPr>
              <a:t>”</a:t>
            </a:r>
            <a:r>
              <a:rPr lang="pl-PL" dirty="0"/>
              <a:t>. Utworzenie </a:t>
            </a:r>
            <a:r>
              <a:rPr lang="pl-PL" dirty="0" err="1"/>
              <a:t>brancha</a:t>
            </a:r>
            <a:r>
              <a:rPr lang="pl-PL" dirty="0"/>
              <a:t> nie oznacza pracy na nim, po jego stworzeniu możemy się na niego przełączyć poleceniem „</a:t>
            </a:r>
            <a:r>
              <a:rPr lang="pl-PL" dirty="0">
                <a:solidFill>
                  <a:srgbClr val="FF0000"/>
                </a:solidFill>
              </a:rPr>
              <a:t>git </a:t>
            </a:r>
            <a:r>
              <a:rPr lang="pl-PL" dirty="0" err="1">
                <a:solidFill>
                  <a:srgbClr val="FF0000"/>
                </a:solidFill>
              </a:rPr>
              <a:t>checkout</a:t>
            </a:r>
            <a:r>
              <a:rPr lang="pl-PL" dirty="0">
                <a:solidFill>
                  <a:srgbClr val="FF0000"/>
                </a:solidFill>
              </a:rPr>
              <a:t> &lt;nazwa gałęzi&gt;”</a:t>
            </a:r>
            <a:r>
              <a:rPr lang="pl-PL" dirty="0"/>
              <a:t>. Wytworzenie gałęzi oraz jednoczesne przełączenie na </a:t>
            </a:r>
            <a:r>
              <a:rPr lang="pl-PL" dirty="0" err="1"/>
              <a:t>owy</a:t>
            </a:r>
            <a:r>
              <a:rPr lang="pl-PL" dirty="0"/>
              <a:t> </a:t>
            </a:r>
            <a:r>
              <a:rPr lang="pl-PL" dirty="0" err="1"/>
              <a:t>branch</a:t>
            </a:r>
            <a:r>
              <a:rPr lang="pl-PL" dirty="0"/>
              <a:t> można wykonać krócej poleceniem „</a:t>
            </a:r>
            <a:r>
              <a:rPr lang="pl-PL" dirty="0">
                <a:solidFill>
                  <a:srgbClr val="FF0000"/>
                </a:solidFill>
              </a:rPr>
              <a:t>git </a:t>
            </a:r>
            <a:r>
              <a:rPr lang="pl-PL" dirty="0" err="1">
                <a:solidFill>
                  <a:srgbClr val="FF0000"/>
                </a:solidFill>
              </a:rPr>
              <a:t>checkout</a:t>
            </a:r>
            <a:r>
              <a:rPr lang="pl-PL" dirty="0">
                <a:solidFill>
                  <a:srgbClr val="FF0000"/>
                </a:solidFill>
              </a:rPr>
              <a:t> –b &lt;nazwa </a:t>
            </a:r>
            <a:r>
              <a:rPr lang="pl-PL" dirty="0" err="1">
                <a:solidFill>
                  <a:srgbClr val="FF0000"/>
                </a:solidFill>
              </a:rPr>
              <a:t>brancha</a:t>
            </a:r>
            <a:r>
              <a:rPr lang="pl-PL" dirty="0">
                <a:solidFill>
                  <a:srgbClr val="FF0000"/>
                </a:solidFill>
              </a:rPr>
              <a:t>&gt;”</a:t>
            </a:r>
            <a:r>
              <a:rPr lang="pl-PL" dirty="0"/>
              <a:t>.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A665231-900F-41BC-A116-5B3977B3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62" y="2958292"/>
            <a:ext cx="8529854" cy="1815153"/>
          </a:xfrm>
          <a:prstGeom prst="rect">
            <a:avLst/>
          </a:prstGeom>
        </p:spPr>
      </p:pic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0C02C91-45F6-4307-8C8C-6F697E745E61}"/>
              </a:ext>
            </a:extLst>
          </p:cNvPr>
          <p:cNvSpPr txBox="1">
            <a:spLocks/>
          </p:cNvSpPr>
          <p:nvPr/>
        </p:nvSpPr>
        <p:spPr>
          <a:xfrm>
            <a:off x="922580" y="4893003"/>
            <a:ext cx="9905999" cy="749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chemeClr val="tx2"/>
                </a:solidFill>
              </a:rPr>
              <a:t>Polecenie </a:t>
            </a:r>
            <a:r>
              <a:rPr lang="pl-PL" dirty="0">
                <a:solidFill>
                  <a:srgbClr val="FF0000"/>
                </a:solidFill>
              </a:rPr>
              <a:t>„git </a:t>
            </a:r>
            <a:r>
              <a:rPr lang="pl-PL" dirty="0" err="1">
                <a:solidFill>
                  <a:srgbClr val="FF0000"/>
                </a:solidFill>
              </a:rPr>
              <a:t>branch</a:t>
            </a:r>
            <a:r>
              <a:rPr lang="pl-PL" dirty="0">
                <a:solidFill>
                  <a:srgbClr val="FF0000"/>
                </a:solidFill>
              </a:rPr>
              <a:t>” </a:t>
            </a:r>
            <a:r>
              <a:rPr lang="pl-PL" dirty="0">
                <a:solidFill>
                  <a:schemeClr val="tx2"/>
                </a:solidFill>
              </a:rPr>
              <a:t>pokazuję listę </a:t>
            </a:r>
            <a:r>
              <a:rPr lang="pl-PL" dirty="0" err="1">
                <a:solidFill>
                  <a:schemeClr val="tx2"/>
                </a:solidFill>
              </a:rPr>
              <a:t>branchy</a:t>
            </a:r>
            <a:r>
              <a:rPr lang="pl-PL" dirty="0">
                <a:solidFill>
                  <a:schemeClr val="tx2"/>
                </a:solidFill>
              </a:rPr>
              <a:t> w repozytorium oraz wskazuje na jakim właśnie pracujemy.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3431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.</a:t>
            </a:r>
            <a:r>
              <a:rPr lang="pl-PL" dirty="0" err="1"/>
              <a:t>gitignore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583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Często podczas tworzenia projektów kompilator wytwarza pliki potrzebne tylko do kompilacji projektu, takie pliki są zbędne dla projektu dlatego też często chcemy pomijać te pliki podczas zapisywania, w gicie z pomocą przychodzi nam plik .</a:t>
            </a:r>
            <a:r>
              <a:rPr lang="pl-PL" dirty="0" err="1">
                <a:solidFill>
                  <a:schemeClr val="tx2"/>
                </a:solidFill>
              </a:rPr>
              <a:t>gitignore</a:t>
            </a:r>
            <a:r>
              <a:rPr lang="pl-PL" dirty="0">
                <a:solidFill>
                  <a:schemeClr val="tx2"/>
                </a:solidFill>
              </a:rPr>
              <a:t>. Plik  .</a:t>
            </a:r>
            <a:r>
              <a:rPr lang="pl-PL" dirty="0" err="1">
                <a:solidFill>
                  <a:schemeClr val="tx2"/>
                </a:solidFill>
              </a:rPr>
              <a:t>gitignore</a:t>
            </a:r>
            <a:r>
              <a:rPr lang="pl-PL" dirty="0">
                <a:solidFill>
                  <a:schemeClr val="tx2"/>
                </a:solidFill>
              </a:rPr>
              <a:t> zawiera ścieżki do plików które chcemy ignorować. Zamiast podawania ścieżek możemy wpisywać do niego ścieżki względne na bazie wyrażeń regularnych. Plik .</a:t>
            </a:r>
            <a:r>
              <a:rPr lang="pl-PL" dirty="0" err="1">
                <a:solidFill>
                  <a:schemeClr val="tx2"/>
                </a:solidFill>
              </a:rPr>
              <a:t>gitignore</a:t>
            </a:r>
            <a:r>
              <a:rPr lang="pl-PL" dirty="0">
                <a:solidFill>
                  <a:schemeClr val="tx2"/>
                </a:solidFill>
              </a:rPr>
              <a:t> tworzymy poleceniem </a:t>
            </a:r>
            <a:r>
              <a:rPr lang="pl-PL" dirty="0">
                <a:solidFill>
                  <a:srgbClr val="FF0000"/>
                </a:solidFill>
              </a:rPr>
              <a:t>„ echo &gt; .</a:t>
            </a:r>
            <a:r>
              <a:rPr lang="pl-PL" dirty="0" err="1">
                <a:solidFill>
                  <a:srgbClr val="FF0000"/>
                </a:solidFill>
              </a:rPr>
              <a:t>gitignore</a:t>
            </a:r>
            <a:r>
              <a:rPr lang="pl-PL" dirty="0">
                <a:solidFill>
                  <a:srgbClr val="FF0000"/>
                </a:solidFill>
              </a:rPr>
              <a:t>”</a:t>
            </a:r>
            <a:r>
              <a:rPr lang="pl-PL" dirty="0"/>
              <a:t>.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0C02C91-45F6-4307-8C8C-6F697E745E61}"/>
              </a:ext>
            </a:extLst>
          </p:cNvPr>
          <p:cNvSpPr txBox="1">
            <a:spLocks/>
          </p:cNvSpPr>
          <p:nvPr/>
        </p:nvSpPr>
        <p:spPr>
          <a:xfrm>
            <a:off x="922580" y="4893003"/>
            <a:ext cx="9905999" cy="74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FC93132F-13E2-41DE-A4D5-1158525FE4B4}"/>
              </a:ext>
            </a:extLst>
          </p:cNvPr>
          <p:cNvSpPr txBox="1">
            <a:spLocks/>
          </p:cNvSpPr>
          <p:nvPr/>
        </p:nvSpPr>
        <p:spPr>
          <a:xfrm>
            <a:off x="922579" y="2838734"/>
            <a:ext cx="3370021" cy="3779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Jak widzimy podczas tworzenia pliku </a:t>
            </a:r>
            <a:r>
              <a:rPr lang="pl-PL" dirty="0" err="1"/>
              <a:t>gitignore</a:t>
            </a:r>
            <a:r>
              <a:rPr lang="pl-PL" dirty="0"/>
              <a:t> została do niego wpisana linia </a:t>
            </a:r>
            <a:r>
              <a:rPr lang="pl-PL" dirty="0">
                <a:solidFill>
                  <a:srgbClr val="FF0000"/>
                </a:solidFill>
              </a:rPr>
              <a:t>„*.</a:t>
            </a:r>
            <a:r>
              <a:rPr lang="pl-PL" dirty="0" err="1">
                <a:solidFill>
                  <a:srgbClr val="FF0000"/>
                </a:solidFill>
              </a:rPr>
              <a:t>docx</a:t>
            </a:r>
            <a:r>
              <a:rPr lang="pl-PL" dirty="0">
                <a:solidFill>
                  <a:srgbClr val="FF0000"/>
                </a:solidFill>
              </a:rPr>
              <a:t>”</a:t>
            </a:r>
            <a:r>
              <a:rPr lang="pl-PL" dirty="0"/>
              <a:t>, </a:t>
            </a:r>
            <a:r>
              <a:rPr lang="pl-PL" dirty="0" err="1"/>
              <a:t>gitignore</a:t>
            </a:r>
            <a:r>
              <a:rPr lang="pl-PL" dirty="0"/>
              <a:t> będzie dzięki niej wiedzieć że ma ignorować wszystkie pliki(</a:t>
            </a:r>
            <a:r>
              <a:rPr lang="pl-PL" dirty="0">
                <a:solidFill>
                  <a:srgbClr val="FF0000"/>
                </a:solidFill>
              </a:rPr>
              <a:t>*</a:t>
            </a:r>
            <a:r>
              <a:rPr lang="pl-PL" dirty="0"/>
              <a:t>) o rozszerzeniu </a:t>
            </a:r>
            <a:r>
              <a:rPr lang="pl-PL" dirty="0" err="1"/>
              <a:t>docx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(.</a:t>
            </a:r>
            <a:r>
              <a:rPr lang="pl-PL" dirty="0" err="1">
                <a:solidFill>
                  <a:srgbClr val="FF0000"/>
                </a:solidFill>
              </a:rPr>
              <a:t>docx</a:t>
            </a:r>
            <a:r>
              <a:rPr lang="pl-PL" dirty="0"/>
              <a:t>). Prace </a:t>
            </a:r>
            <a:r>
              <a:rPr lang="pl-PL" dirty="0" err="1"/>
              <a:t>gitignora</a:t>
            </a:r>
            <a:r>
              <a:rPr lang="pl-PL" dirty="0"/>
              <a:t> możemy nadzorować przez polecenie git status i tak jak widać obok przed utworzeniem plik ignored.docx był na scenie po utworzeniu .</a:t>
            </a:r>
            <a:r>
              <a:rPr lang="pl-PL" dirty="0" err="1"/>
              <a:t>gitignore</a:t>
            </a:r>
            <a:r>
              <a:rPr lang="pl-PL" dirty="0"/>
              <a:t> został zignorowany i na scenie znajduję się tylko plik .</a:t>
            </a:r>
            <a:r>
              <a:rPr lang="pl-PL" dirty="0" err="1"/>
              <a:t>gitignore</a:t>
            </a:r>
            <a:r>
              <a:rPr lang="pl-PL" dirty="0"/>
              <a:t>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FD6B3EF-772C-479B-9A12-1AB8B1E6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0" y="2838734"/>
            <a:ext cx="7543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10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.</a:t>
            </a:r>
            <a:r>
              <a:rPr lang="pl-PL" dirty="0" err="1"/>
              <a:t>gitignore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583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Często podczas tworzenia projektów kompilator wytwarza pliki potrzebne tylko do kompilacji projektu, takie pliki są zbędne dla projektu dlatego też często chcemy pomijać te pliki podczas zapisywania, w gicie z pomocą przychodzi nam plik .</a:t>
            </a:r>
            <a:r>
              <a:rPr lang="pl-PL" dirty="0" err="1">
                <a:solidFill>
                  <a:schemeClr val="tx2"/>
                </a:solidFill>
              </a:rPr>
              <a:t>gitignore</a:t>
            </a:r>
            <a:r>
              <a:rPr lang="pl-PL" dirty="0">
                <a:solidFill>
                  <a:schemeClr val="tx2"/>
                </a:solidFill>
              </a:rPr>
              <a:t>. Plik  .</a:t>
            </a:r>
            <a:r>
              <a:rPr lang="pl-PL" dirty="0" err="1">
                <a:solidFill>
                  <a:schemeClr val="tx2"/>
                </a:solidFill>
              </a:rPr>
              <a:t>gitignore</a:t>
            </a:r>
            <a:r>
              <a:rPr lang="pl-PL" dirty="0">
                <a:solidFill>
                  <a:schemeClr val="tx2"/>
                </a:solidFill>
              </a:rPr>
              <a:t> zawiera ścieżki do plików które chcemy ignorować. Zamiast podawania ścieżek możemy wpisywać do niego ścieżki względne na bazie wyrażeń regularnych. Plik .</a:t>
            </a:r>
            <a:r>
              <a:rPr lang="pl-PL" dirty="0" err="1">
                <a:solidFill>
                  <a:schemeClr val="tx2"/>
                </a:solidFill>
              </a:rPr>
              <a:t>gitignore</a:t>
            </a:r>
            <a:r>
              <a:rPr lang="pl-PL" dirty="0">
                <a:solidFill>
                  <a:schemeClr val="tx2"/>
                </a:solidFill>
              </a:rPr>
              <a:t> tworzymy poleceniem </a:t>
            </a:r>
            <a:r>
              <a:rPr lang="pl-PL" dirty="0">
                <a:solidFill>
                  <a:srgbClr val="FF0000"/>
                </a:solidFill>
              </a:rPr>
              <a:t>„ echo &gt; .</a:t>
            </a:r>
            <a:r>
              <a:rPr lang="pl-PL" dirty="0" err="1">
                <a:solidFill>
                  <a:srgbClr val="FF0000"/>
                </a:solidFill>
              </a:rPr>
              <a:t>gitignore</a:t>
            </a:r>
            <a:r>
              <a:rPr lang="pl-PL" dirty="0">
                <a:solidFill>
                  <a:srgbClr val="FF0000"/>
                </a:solidFill>
              </a:rPr>
              <a:t>”</a:t>
            </a:r>
            <a:r>
              <a:rPr lang="pl-PL" dirty="0"/>
              <a:t>.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0C02C91-45F6-4307-8C8C-6F697E745E61}"/>
              </a:ext>
            </a:extLst>
          </p:cNvPr>
          <p:cNvSpPr txBox="1">
            <a:spLocks/>
          </p:cNvSpPr>
          <p:nvPr/>
        </p:nvSpPr>
        <p:spPr>
          <a:xfrm>
            <a:off x="922580" y="4893003"/>
            <a:ext cx="9905999" cy="74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FC93132F-13E2-41DE-A4D5-1158525FE4B4}"/>
              </a:ext>
            </a:extLst>
          </p:cNvPr>
          <p:cNvSpPr txBox="1">
            <a:spLocks/>
          </p:cNvSpPr>
          <p:nvPr/>
        </p:nvSpPr>
        <p:spPr>
          <a:xfrm>
            <a:off x="922579" y="2838734"/>
            <a:ext cx="3370021" cy="3779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Jak widzimy podczas tworzenia pliku </a:t>
            </a:r>
            <a:r>
              <a:rPr lang="pl-PL" dirty="0" err="1"/>
              <a:t>gitignore</a:t>
            </a:r>
            <a:r>
              <a:rPr lang="pl-PL" dirty="0"/>
              <a:t> została do niego wpisana linia </a:t>
            </a:r>
            <a:r>
              <a:rPr lang="pl-PL" dirty="0">
                <a:solidFill>
                  <a:srgbClr val="FF0000"/>
                </a:solidFill>
              </a:rPr>
              <a:t>„*.</a:t>
            </a:r>
            <a:r>
              <a:rPr lang="pl-PL" dirty="0" err="1">
                <a:solidFill>
                  <a:srgbClr val="FF0000"/>
                </a:solidFill>
              </a:rPr>
              <a:t>docx</a:t>
            </a:r>
            <a:r>
              <a:rPr lang="pl-PL" dirty="0">
                <a:solidFill>
                  <a:srgbClr val="FF0000"/>
                </a:solidFill>
              </a:rPr>
              <a:t>”</a:t>
            </a:r>
            <a:r>
              <a:rPr lang="pl-PL" dirty="0"/>
              <a:t>, </a:t>
            </a:r>
            <a:r>
              <a:rPr lang="pl-PL" dirty="0" err="1"/>
              <a:t>gitignore</a:t>
            </a:r>
            <a:r>
              <a:rPr lang="pl-PL" dirty="0"/>
              <a:t> będzie dzięki niej wiedzieć że ma ignorować wszystkie pliki(</a:t>
            </a:r>
            <a:r>
              <a:rPr lang="pl-PL" dirty="0">
                <a:solidFill>
                  <a:srgbClr val="FF0000"/>
                </a:solidFill>
              </a:rPr>
              <a:t>*</a:t>
            </a:r>
            <a:r>
              <a:rPr lang="pl-PL" dirty="0"/>
              <a:t>) o rozszerzeniu </a:t>
            </a:r>
            <a:r>
              <a:rPr lang="pl-PL" dirty="0" err="1"/>
              <a:t>docx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(.</a:t>
            </a:r>
            <a:r>
              <a:rPr lang="pl-PL" dirty="0" err="1">
                <a:solidFill>
                  <a:srgbClr val="FF0000"/>
                </a:solidFill>
              </a:rPr>
              <a:t>docx</a:t>
            </a:r>
            <a:r>
              <a:rPr lang="pl-PL" dirty="0"/>
              <a:t>). Prace </a:t>
            </a:r>
            <a:r>
              <a:rPr lang="pl-PL" dirty="0" err="1"/>
              <a:t>gitignora</a:t>
            </a:r>
            <a:r>
              <a:rPr lang="pl-PL" dirty="0"/>
              <a:t> możemy nadzorować przez polecenie git status i tak jak widać obok przed utworzeniem plik ignored.docx był na scenie po utworzeniu .</a:t>
            </a:r>
            <a:r>
              <a:rPr lang="pl-PL" dirty="0" err="1"/>
              <a:t>gitignore</a:t>
            </a:r>
            <a:r>
              <a:rPr lang="pl-PL" dirty="0"/>
              <a:t> został zignorowany i na scenie znajduję się tylko plik .</a:t>
            </a:r>
            <a:r>
              <a:rPr lang="pl-PL" dirty="0" err="1"/>
              <a:t>gitignore</a:t>
            </a:r>
            <a:r>
              <a:rPr lang="pl-PL" dirty="0"/>
              <a:t>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FD6B3EF-772C-479B-9A12-1AB8B1E6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0" y="2838734"/>
            <a:ext cx="7543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5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65791" y="425183"/>
            <a:ext cx="4660416" cy="1478570"/>
          </a:xfrm>
        </p:spPr>
        <p:txBody>
          <a:bodyPr/>
          <a:lstStyle/>
          <a:p>
            <a:r>
              <a:rPr lang="pl-PL" dirty="0"/>
              <a:t>Do czego służy GIT?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293A59D-8482-4888-870E-88DDDE0B1B19}"/>
              </a:ext>
            </a:extLst>
          </p:cNvPr>
          <p:cNvSpPr/>
          <p:nvPr/>
        </p:nvSpPr>
        <p:spPr>
          <a:xfrm>
            <a:off x="1916804" y="2090172"/>
            <a:ext cx="83583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System ten ma za zadanie przechowywać w zdalnych repozytoriach uprzednio dodany kod i umożliwia na bieżąco aktualizację tegoż kodu do nowszych wersji.</a:t>
            </a:r>
          </a:p>
          <a:p>
            <a:endParaRPr lang="pl-PL" sz="16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16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 repozytoriach można dodawać kod zdalnie. Po co nam to?</a:t>
            </a:r>
          </a:p>
          <a:p>
            <a:endParaRPr lang="pl-PL" sz="16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16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Otóż po to, aby praca w zespole szła sprawniej. Dzięki systemowi kontroli wersji wszystkie osoby pracujące nad kodem pracują nad najnowszą wersją kodu. </a:t>
            </a:r>
          </a:p>
          <a:p>
            <a:endParaRPr lang="pl-PL" sz="16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16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Jeśli jedna osoba z zespołu zrobi jakaś zmianę w kodzie i zrobi "pusha", to w zdalnym repozytorium pojawią się zmiany.</a:t>
            </a:r>
          </a:p>
          <a:p>
            <a:endParaRPr lang="pl-PL" sz="16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16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 tym momencie wystarczy, że inna osoba z teamu zrobi "pulla i ma już aktualną wersję kodu. </a:t>
            </a:r>
          </a:p>
          <a:p>
            <a:endParaRPr lang="pl-PL" sz="16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l-PL" sz="16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Nie musi nic ręcznie pobierać, rozpakowywać, wystarczy jedna komenda w konsoli GIT’a, lub jedno kliknięcie w graficznym interfejsie i gotowe.</a:t>
            </a:r>
          </a:p>
        </p:txBody>
      </p:sp>
    </p:spTree>
    <p:extLst>
      <p:ext uri="{BB962C8B-B14F-4D97-AF65-F5344CB8AC3E}">
        <p14:creationId xmlns:p14="http://schemas.microsoft.com/office/powerpoint/2010/main" val="3652952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REmote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3"/>
            <a:ext cx="9905999" cy="2025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Dotychczasowe pliki zapisywane były tylko do repozytorium lokalnego, aby móc zapisywać je do repozytorium zdalnego które z reguły znajduję się na serwerach typu: GitHub, </a:t>
            </a:r>
            <a:r>
              <a:rPr lang="pl-PL" sz="1800" dirty="0" err="1">
                <a:solidFill>
                  <a:schemeClr val="tx2"/>
                </a:solidFill>
              </a:rPr>
              <a:t>Bitbucket</a:t>
            </a:r>
            <a:r>
              <a:rPr lang="pl-PL" sz="1800" dirty="0">
                <a:solidFill>
                  <a:schemeClr val="tx2"/>
                </a:solidFill>
              </a:rPr>
              <a:t> musimy wykonać polecenie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push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  <a:r>
              <a:rPr lang="pl-PL" sz="1800" dirty="0" err="1">
                <a:solidFill>
                  <a:srgbClr val="FF0000"/>
                </a:solidFill>
              </a:rPr>
              <a:t>origin</a:t>
            </a:r>
            <a:r>
              <a:rPr lang="pl-PL" sz="1800" dirty="0">
                <a:solidFill>
                  <a:srgbClr val="FF0000"/>
                </a:solidFill>
              </a:rPr>
              <a:t> &lt;nazwa obecnej </a:t>
            </a:r>
            <a:r>
              <a:rPr lang="pl-PL" sz="1800" dirty="0" err="1">
                <a:solidFill>
                  <a:srgbClr val="FF0000"/>
                </a:solidFill>
              </a:rPr>
              <a:t>gałęźi</a:t>
            </a:r>
            <a:r>
              <a:rPr lang="pl-PL" sz="1800" dirty="0">
                <a:solidFill>
                  <a:srgbClr val="FF0000"/>
                </a:solidFill>
              </a:rPr>
              <a:t>&gt;”</a:t>
            </a:r>
            <a:r>
              <a:rPr lang="pl-PL" sz="1800" dirty="0"/>
              <a:t>. Zanim jednak tego dokonamy musimy wskazać gdzie znajduję się nasze repozytorium zdalne. Wcześniej utworzyliśmy repozytorium zdalne lokalnie za pomocą polecenia „</a:t>
            </a:r>
            <a:r>
              <a:rPr lang="pl-PL" sz="1800" dirty="0">
                <a:solidFill>
                  <a:srgbClr val="FF0000"/>
                </a:solidFill>
              </a:rPr>
              <a:t>git </a:t>
            </a:r>
            <a:r>
              <a:rPr lang="pl-PL" sz="1800" dirty="0" err="1">
                <a:solidFill>
                  <a:srgbClr val="FF0000"/>
                </a:solidFill>
              </a:rPr>
              <a:t>init</a:t>
            </a:r>
            <a:r>
              <a:rPr lang="pl-PL" sz="1800" dirty="0">
                <a:solidFill>
                  <a:srgbClr val="FF0000"/>
                </a:solidFill>
              </a:rPr>
              <a:t> --</a:t>
            </a:r>
            <a:r>
              <a:rPr lang="pl-PL" sz="1800" dirty="0" err="1">
                <a:solidFill>
                  <a:srgbClr val="FF0000"/>
                </a:solidFill>
              </a:rPr>
              <a:t>bare</a:t>
            </a:r>
            <a:r>
              <a:rPr lang="pl-PL" sz="1800" dirty="0">
                <a:solidFill>
                  <a:srgbClr val="FF0000"/>
                </a:solidFill>
              </a:rPr>
              <a:t>”  </a:t>
            </a:r>
            <a:r>
              <a:rPr lang="pl-PL" sz="1800" dirty="0"/>
              <a:t>i to właśnie teraz ono będzie naszym </a:t>
            </a:r>
            <a:r>
              <a:rPr lang="pl-PL" sz="1800" dirty="0" err="1"/>
              <a:t>remotem</a:t>
            </a:r>
            <a:r>
              <a:rPr lang="pl-PL" sz="1800" dirty="0"/>
              <a:t>. </a:t>
            </a:r>
          </a:p>
          <a:p>
            <a:pPr marL="0" indent="0">
              <a:buNone/>
            </a:pPr>
            <a:r>
              <a:rPr lang="pl-PL" sz="1800" dirty="0"/>
              <a:t>Aby wskazać </a:t>
            </a:r>
            <a:r>
              <a:rPr lang="pl-PL" sz="1800" dirty="0" err="1"/>
              <a:t>remote</a:t>
            </a:r>
            <a:r>
              <a:rPr lang="pl-PL" sz="1800" dirty="0"/>
              <a:t> czyli ścieżkę do naszego repozytorium zdalnego użyjemy </a:t>
            </a:r>
            <a:r>
              <a:rPr lang="pl-PL" sz="1800" dirty="0" err="1"/>
              <a:t>polecena</a:t>
            </a:r>
            <a:r>
              <a:rPr lang="pl-PL" sz="1800" dirty="0"/>
              <a:t>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remote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  <a:r>
              <a:rPr lang="pl-PL" sz="1800" dirty="0" err="1">
                <a:solidFill>
                  <a:srgbClr val="FF0000"/>
                </a:solidFill>
              </a:rPr>
              <a:t>add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  <a:r>
              <a:rPr lang="pl-PL" sz="1800" dirty="0" err="1">
                <a:solidFill>
                  <a:srgbClr val="FF0000"/>
                </a:solidFill>
              </a:rPr>
              <a:t>origin</a:t>
            </a:r>
            <a:r>
              <a:rPr lang="pl-PL" sz="1800" dirty="0">
                <a:solidFill>
                  <a:srgbClr val="FF0000"/>
                </a:solidFill>
              </a:rPr>
              <a:t> &lt;</a:t>
            </a:r>
            <a:r>
              <a:rPr lang="pl-PL" sz="1800" dirty="0" err="1">
                <a:solidFill>
                  <a:srgbClr val="FF0000"/>
                </a:solidFill>
              </a:rPr>
              <a:t>scieżka</a:t>
            </a:r>
            <a:r>
              <a:rPr lang="pl-PL" sz="1800" dirty="0">
                <a:solidFill>
                  <a:srgbClr val="FF0000"/>
                </a:solidFill>
              </a:rPr>
              <a:t>&gt;”</a:t>
            </a:r>
            <a:r>
              <a:rPr lang="pl-PL" sz="1800" dirty="0"/>
              <a:t>. Poleceniem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remote</a:t>
            </a:r>
            <a:r>
              <a:rPr lang="pl-PL" sz="1800" dirty="0">
                <a:solidFill>
                  <a:srgbClr val="FF0000"/>
                </a:solidFill>
              </a:rPr>
              <a:t> –v” </a:t>
            </a:r>
            <a:r>
              <a:rPr lang="pl-PL" sz="1800" dirty="0"/>
              <a:t>możemy sprawdzić gdzie znajduję się aktualnie nasze repozytorium zdalne. Teraz możemy śmiało zapisywać zmiany do repozytorium zdalnego przez polecenie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push</a:t>
            </a:r>
            <a:r>
              <a:rPr lang="pl-PL" sz="18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0C02C91-45F6-4307-8C8C-6F697E745E61}"/>
              </a:ext>
            </a:extLst>
          </p:cNvPr>
          <p:cNvSpPr txBox="1">
            <a:spLocks/>
          </p:cNvSpPr>
          <p:nvPr/>
        </p:nvSpPr>
        <p:spPr>
          <a:xfrm>
            <a:off x="922580" y="4893003"/>
            <a:ext cx="9905999" cy="74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9A89A5C-7AA0-4165-A038-977F3A9F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90" y="4592652"/>
            <a:ext cx="9809902" cy="15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93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Push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215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Czas wrzucić wszystkie nasze pliku do repozytorium zdalnego, możemy to wykonać poleceniem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push</a:t>
            </a:r>
            <a:r>
              <a:rPr lang="pl-PL" sz="1800" dirty="0">
                <a:solidFill>
                  <a:srgbClr val="FF0000"/>
                </a:solidFill>
              </a:rPr>
              <a:t>” </a:t>
            </a:r>
            <a:r>
              <a:rPr lang="pl-PL" sz="1800" dirty="0">
                <a:solidFill>
                  <a:schemeClr val="tx2"/>
                </a:solidFill>
              </a:rPr>
              <a:t>ważne jest także aby </a:t>
            </a:r>
            <a:r>
              <a:rPr lang="pl-PL" sz="1800" dirty="0" err="1">
                <a:solidFill>
                  <a:schemeClr val="tx2"/>
                </a:solidFill>
              </a:rPr>
              <a:t>dodac</a:t>
            </a:r>
            <a:r>
              <a:rPr lang="pl-PL" sz="1800" dirty="0">
                <a:solidFill>
                  <a:schemeClr val="tx2"/>
                </a:solidFill>
              </a:rPr>
              <a:t> do tego polecenia na jaka gałąź chcemy wrzucić nasze pliki, domyślnie wpisuje tą na jakiej właśnie pracujemy. Istotne jest także słowo </a:t>
            </a:r>
            <a:r>
              <a:rPr lang="pl-PL" sz="1800" dirty="0" err="1">
                <a:solidFill>
                  <a:schemeClr val="tx2"/>
                </a:solidFill>
              </a:rPr>
              <a:t>origin</a:t>
            </a:r>
            <a:endParaRPr lang="pl-PL" sz="1800" dirty="0">
              <a:solidFill>
                <a:srgbClr val="FF0000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0C02C91-45F6-4307-8C8C-6F697E745E61}"/>
              </a:ext>
            </a:extLst>
          </p:cNvPr>
          <p:cNvSpPr txBox="1">
            <a:spLocks/>
          </p:cNvSpPr>
          <p:nvPr/>
        </p:nvSpPr>
        <p:spPr>
          <a:xfrm>
            <a:off x="922580" y="4893003"/>
            <a:ext cx="9905999" cy="74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0CE3250-588F-42D6-A59C-2FDE2D7C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85" y="2733454"/>
            <a:ext cx="8047630" cy="241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5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checkout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215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2"/>
                </a:solidFill>
              </a:rPr>
              <a:t>Wcześniej używaliśmy polecenia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checkout</a:t>
            </a:r>
            <a:r>
              <a:rPr lang="pl-PL" sz="1800" dirty="0">
                <a:solidFill>
                  <a:srgbClr val="FF0000"/>
                </a:solidFill>
              </a:rPr>
              <a:t>” </a:t>
            </a:r>
            <a:r>
              <a:rPr lang="pl-PL" sz="1800" dirty="0">
                <a:solidFill>
                  <a:schemeClr val="tx2"/>
                </a:solidFill>
              </a:rPr>
              <a:t>by zmieniać </a:t>
            </a:r>
            <a:r>
              <a:rPr lang="pl-PL" sz="1800" dirty="0" err="1">
                <a:solidFill>
                  <a:schemeClr val="tx2"/>
                </a:solidFill>
              </a:rPr>
              <a:t>branche</a:t>
            </a:r>
            <a:r>
              <a:rPr lang="pl-PL" sz="1800" dirty="0">
                <a:solidFill>
                  <a:schemeClr val="tx2"/>
                </a:solidFill>
              </a:rPr>
              <a:t>, teraz pokaże wam inne zastosowanie tej komendy. Za pomocą „git </a:t>
            </a:r>
            <a:r>
              <a:rPr lang="pl-PL" sz="1800" dirty="0" err="1">
                <a:solidFill>
                  <a:schemeClr val="tx2"/>
                </a:solidFill>
              </a:rPr>
              <a:t>checkout</a:t>
            </a:r>
            <a:r>
              <a:rPr lang="pl-PL" sz="1800" dirty="0">
                <a:solidFill>
                  <a:schemeClr val="tx2"/>
                </a:solidFill>
              </a:rPr>
              <a:t>” możemy cofnąć stan wybranych plików do stanu w którym były podczas ostatniego </a:t>
            </a:r>
            <a:r>
              <a:rPr lang="pl-PL" sz="1800" dirty="0" err="1">
                <a:solidFill>
                  <a:schemeClr val="tx2"/>
                </a:solidFill>
              </a:rPr>
              <a:t>commitu</a:t>
            </a:r>
            <a:r>
              <a:rPr lang="pl-PL" sz="1800" dirty="0">
                <a:solidFill>
                  <a:schemeClr val="tx2"/>
                </a:solidFill>
              </a:rPr>
              <a:t>. Taką operacje przeprowadzamy komendą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checkout</a:t>
            </a:r>
            <a:r>
              <a:rPr lang="pl-PL" sz="1800" dirty="0">
                <a:solidFill>
                  <a:srgbClr val="FF0000"/>
                </a:solidFill>
              </a:rPr>
              <a:t> -- &lt;</a:t>
            </a:r>
            <a:r>
              <a:rPr lang="pl-PL" sz="1800" dirty="0" err="1">
                <a:solidFill>
                  <a:srgbClr val="FF0000"/>
                </a:solidFill>
              </a:rPr>
              <a:t>filename</a:t>
            </a:r>
            <a:r>
              <a:rPr lang="pl-PL" sz="1800" dirty="0">
                <a:solidFill>
                  <a:srgbClr val="FF0000"/>
                </a:solidFill>
              </a:rPr>
              <a:t>&gt;”</a:t>
            </a:r>
            <a:r>
              <a:rPr lang="pl-PL" sz="1800" dirty="0"/>
              <a:t>.</a:t>
            </a:r>
            <a:endParaRPr lang="pl-PL" sz="1800" dirty="0">
              <a:solidFill>
                <a:srgbClr val="FF0000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0C02C91-45F6-4307-8C8C-6F697E745E61}"/>
              </a:ext>
            </a:extLst>
          </p:cNvPr>
          <p:cNvSpPr txBox="1">
            <a:spLocks/>
          </p:cNvSpPr>
          <p:nvPr/>
        </p:nvSpPr>
        <p:spPr>
          <a:xfrm>
            <a:off x="922580" y="4893003"/>
            <a:ext cx="9905999" cy="74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5022CF-2099-49E9-AA51-6B0477D3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05" y="2395812"/>
            <a:ext cx="8320768" cy="3111832"/>
          </a:xfrm>
          <a:prstGeom prst="rect">
            <a:avLst/>
          </a:prstGeom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67E144C2-B23B-4797-AC62-450AC130B64B}"/>
              </a:ext>
            </a:extLst>
          </p:cNvPr>
          <p:cNvSpPr txBox="1">
            <a:spLocks/>
          </p:cNvSpPr>
          <p:nvPr/>
        </p:nvSpPr>
        <p:spPr>
          <a:xfrm>
            <a:off x="922580" y="5589456"/>
            <a:ext cx="9905999" cy="1215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800" dirty="0">
                <a:solidFill>
                  <a:schemeClr val="tx2"/>
                </a:solidFill>
              </a:rPr>
              <a:t>Jak widać zmodyfikowaliśmy plik first.txt a później poleceniem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checkout</a:t>
            </a:r>
            <a:r>
              <a:rPr lang="pl-PL" sz="1800" dirty="0">
                <a:solidFill>
                  <a:srgbClr val="FF0000"/>
                </a:solidFill>
              </a:rPr>
              <a:t> -- first.txt” </a:t>
            </a:r>
            <a:r>
              <a:rPr lang="pl-PL" sz="1800" dirty="0">
                <a:solidFill>
                  <a:schemeClr val="tx2"/>
                </a:solidFill>
              </a:rPr>
              <a:t>cofnęliśmy jego stan w którym był zaraz po ostatnim </a:t>
            </a:r>
            <a:r>
              <a:rPr lang="pl-PL" sz="1800" dirty="0" err="1">
                <a:solidFill>
                  <a:schemeClr val="tx2"/>
                </a:solidFill>
              </a:rPr>
              <a:t>commicie</a:t>
            </a:r>
            <a:r>
              <a:rPr lang="pl-PL" sz="1800" dirty="0">
                <a:solidFill>
                  <a:schemeClr val="tx2"/>
                </a:solidFill>
              </a:rPr>
              <a:t>”</a:t>
            </a:r>
            <a:endParaRPr lang="pl-PL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07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log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215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/>
              <a:t>W następnych przykładach będziemy musieli przeglądać historie ostatnich </a:t>
            </a:r>
            <a:r>
              <a:rPr lang="pl-PL" sz="1800" dirty="0" err="1"/>
              <a:t>commitów</a:t>
            </a:r>
            <a:r>
              <a:rPr lang="pl-PL" sz="1800" dirty="0"/>
              <a:t>, a to możemy zrobić dzięki poleceniu „git log”. Polecenie to posiada wiele parametrów ja często używam „git log --</a:t>
            </a:r>
            <a:r>
              <a:rPr lang="pl-PL" sz="1800" dirty="0" err="1"/>
              <a:t>oneline</a:t>
            </a:r>
            <a:r>
              <a:rPr lang="pl-PL" sz="1800" dirty="0"/>
              <a:t>”, ponieważ zwięźle pokazuję klucze </a:t>
            </a:r>
            <a:r>
              <a:rPr lang="pl-PL" sz="1800" dirty="0" err="1"/>
              <a:t>commitów</a:t>
            </a:r>
            <a:r>
              <a:rPr lang="pl-PL" sz="1800" dirty="0"/>
              <a:t>, </a:t>
            </a:r>
            <a:r>
              <a:rPr lang="pl-PL" sz="1800" dirty="0" err="1"/>
              <a:t>branche</a:t>
            </a:r>
            <a:r>
              <a:rPr lang="pl-PL" sz="1800" dirty="0"/>
              <a:t> oraz nazwy. W celu szczegółowego przeglądania </a:t>
            </a:r>
            <a:r>
              <a:rPr lang="pl-PL" sz="1800" dirty="0" err="1"/>
              <a:t>commitów</a:t>
            </a:r>
            <a:r>
              <a:rPr lang="pl-PL" sz="1800" dirty="0"/>
              <a:t> użyj samej komendy „git log”. Komenda ta bez parametrów zawiera także informacje o użytkowniku oraz dacie zapisu. Na potrzeby prezentacji pokaże historie wraz z grafem </a:t>
            </a:r>
            <a:r>
              <a:rPr lang="pl-PL" sz="1800" dirty="0" err="1"/>
              <a:t>branchy</a:t>
            </a:r>
            <a:r>
              <a:rPr lang="pl-PL" sz="1800" dirty="0"/>
              <a:t>.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0C02C91-45F6-4307-8C8C-6F697E745E61}"/>
              </a:ext>
            </a:extLst>
          </p:cNvPr>
          <p:cNvSpPr txBox="1">
            <a:spLocks/>
          </p:cNvSpPr>
          <p:nvPr/>
        </p:nvSpPr>
        <p:spPr>
          <a:xfrm>
            <a:off x="922580" y="4893003"/>
            <a:ext cx="9905999" cy="74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4405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stash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215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/>
              <a:t>Są sytuacje w których nie chcemy zapisywać niektórych plików ale plik chcemy zachować w celu późniejszego zapisania. Taką możliwość udostępnia nam komenda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stash</a:t>
            </a:r>
            <a:r>
              <a:rPr lang="pl-PL" sz="1800" dirty="0">
                <a:solidFill>
                  <a:srgbClr val="FF0000"/>
                </a:solidFill>
              </a:rPr>
              <a:t>”</a:t>
            </a:r>
            <a:r>
              <a:rPr lang="pl-PL" sz="1800" dirty="0"/>
              <a:t>. Przeglądanie listy </a:t>
            </a:r>
            <a:r>
              <a:rPr lang="pl-PL" sz="1800" dirty="0" err="1"/>
              <a:t>stashy</a:t>
            </a:r>
            <a:r>
              <a:rPr lang="pl-PL" sz="1800" dirty="0"/>
              <a:t> możemy wykonać za pomocą polecenia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stash</a:t>
            </a:r>
            <a:r>
              <a:rPr lang="pl-PL" sz="1800" dirty="0">
                <a:solidFill>
                  <a:srgbClr val="FF0000"/>
                </a:solidFill>
              </a:rPr>
              <a:t> list”</a:t>
            </a:r>
            <a:r>
              <a:rPr lang="pl-PL" sz="1800" dirty="0"/>
              <a:t>, dodanie na ta </a:t>
            </a:r>
            <a:r>
              <a:rPr lang="pl-PL" sz="1800" dirty="0" err="1"/>
              <a:t>liste</a:t>
            </a:r>
            <a:r>
              <a:rPr lang="pl-PL" sz="1800" dirty="0"/>
              <a:t> wykonujemy poleceniem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stash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  <a:r>
              <a:rPr lang="pl-PL" sz="1800" dirty="0" err="1">
                <a:solidFill>
                  <a:srgbClr val="FF0000"/>
                </a:solidFill>
              </a:rPr>
              <a:t>save</a:t>
            </a:r>
            <a:r>
              <a:rPr lang="pl-PL" sz="1800" dirty="0">
                <a:solidFill>
                  <a:srgbClr val="FF0000"/>
                </a:solidFill>
              </a:rPr>
              <a:t> &lt;nazwa pliku&gt;”</a:t>
            </a:r>
            <a:r>
              <a:rPr lang="pl-PL" sz="1800" dirty="0"/>
              <a:t>. Wyciągniecie pliku ze </a:t>
            </a:r>
            <a:r>
              <a:rPr lang="pl-PL" sz="1800" dirty="0" err="1"/>
              <a:t>stasha</a:t>
            </a:r>
            <a:r>
              <a:rPr lang="pl-PL" sz="1800" dirty="0"/>
              <a:t> wykonujemy poleceniem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stash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  <a:r>
              <a:rPr lang="pl-PL" sz="1800" dirty="0" err="1">
                <a:solidFill>
                  <a:srgbClr val="FF0000"/>
                </a:solidFill>
              </a:rPr>
              <a:t>apply</a:t>
            </a:r>
            <a:r>
              <a:rPr lang="pl-PL" sz="1800" dirty="0">
                <a:solidFill>
                  <a:srgbClr val="FF0000"/>
                </a:solidFill>
              </a:rPr>
              <a:t> &lt;identyfikator”</a:t>
            </a:r>
            <a:r>
              <a:rPr lang="pl-PL" sz="1800" dirty="0"/>
              <a:t>, a usunięcie z listy możemy wykonać </a:t>
            </a:r>
            <a:r>
              <a:rPr lang="pl-PL" sz="1800" dirty="0" err="1"/>
              <a:t>polecenem</a:t>
            </a:r>
            <a:r>
              <a:rPr lang="pl-PL" sz="1800" dirty="0"/>
              <a:t>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stash</a:t>
            </a:r>
            <a:r>
              <a:rPr lang="pl-PL" sz="1800" dirty="0">
                <a:solidFill>
                  <a:srgbClr val="FF0000"/>
                </a:solidFill>
              </a:rPr>
              <a:t> drop &lt;identyfikator&gt;”</a:t>
            </a:r>
            <a:r>
              <a:rPr lang="pl-PL" sz="1800" dirty="0"/>
              <a:t>.</a:t>
            </a:r>
          </a:p>
          <a:p>
            <a:pPr marL="0" indent="0">
              <a:buNone/>
            </a:pPr>
            <a:r>
              <a:rPr lang="pl-PL" sz="1800" dirty="0"/>
              <a:t>Identyfikatory znajdują się po lewej stronie listy </a:t>
            </a:r>
            <a:r>
              <a:rPr lang="pl-PL" sz="1800" dirty="0" err="1"/>
              <a:t>stashy</a:t>
            </a:r>
            <a:r>
              <a:rPr lang="pl-PL" sz="1800"/>
              <a:t>.</a:t>
            </a:r>
            <a:endParaRPr lang="pl-PL" sz="1800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0C02C91-45F6-4307-8C8C-6F697E745E61}"/>
              </a:ext>
            </a:extLst>
          </p:cNvPr>
          <p:cNvSpPr txBox="1">
            <a:spLocks/>
          </p:cNvSpPr>
          <p:nvPr/>
        </p:nvSpPr>
        <p:spPr>
          <a:xfrm>
            <a:off x="922580" y="4893003"/>
            <a:ext cx="9905999" cy="74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796848D-784E-4D6C-A4DC-8DF5C5B7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33" y="3429000"/>
            <a:ext cx="5584991" cy="26860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8E43357-944A-4751-82F1-C9AE9F50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9" y="3429000"/>
            <a:ext cx="5923246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60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Revert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215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/>
              <a:t>Bardzo przydatną rzeczą w gicie może być także odwracanie zmian wprowadzonych przez odpowiednie </a:t>
            </a:r>
            <a:r>
              <a:rPr lang="pl-PL" sz="1800" dirty="0" err="1"/>
              <a:t>commity</a:t>
            </a:r>
            <a:r>
              <a:rPr lang="pl-PL" sz="1800" dirty="0"/>
              <a:t>. Odwrócenie zmian wprowadzonych przez </a:t>
            </a:r>
            <a:r>
              <a:rPr lang="pl-PL" sz="1800" dirty="0" err="1"/>
              <a:t>commity</a:t>
            </a:r>
            <a:r>
              <a:rPr lang="pl-PL" sz="1800" dirty="0"/>
              <a:t> możemy dokonać za pomocą komendy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revert</a:t>
            </a:r>
            <a:r>
              <a:rPr lang="pl-PL" sz="1800" dirty="0">
                <a:solidFill>
                  <a:srgbClr val="FF0000"/>
                </a:solidFill>
              </a:rPr>
              <a:t> &lt;identyfikator&gt;”</a:t>
            </a:r>
            <a:r>
              <a:rPr lang="pl-PL" sz="1800" dirty="0"/>
              <a:t>,</a:t>
            </a:r>
            <a:r>
              <a:rPr lang="pl-PL" sz="1800" dirty="0">
                <a:solidFill>
                  <a:srgbClr val="FF0000"/>
                </a:solidFill>
              </a:rPr>
              <a:t> </a:t>
            </a:r>
            <a:r>
              <a:rPr lang="pl-PL" sz="1800" dirty="0"/>
              <a:t>gdzie identyfikator to pobrany z git </a:t>
            </a:r>
            <a:r>
              <a:rPr lang="pl-PL" sz="1800" dirty="0" err="1"/>
              <a:t>loga</a:t>
            </a:r>
            <a:r>
              <a:rPr lang="pl-PL" sz="1800" dirty="0"/>
              <a:t> klucz dla </a:t>
            </a:r>
            <a:r>
              <a:rPr lang="pl-PL" sz="1800" dirty="0" err="1"/>
              <a:t>commita</a:t>
            </a:r>
            <a:r>
              <a:rPr lang="pl-PL" sz="1800" dirty="0"/>
              <a:t>.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0C02C91-45F6-4307-8C8C-6F697E745E61}"/>
              </a:ext>
            </a:extLst>
          </p:cNvPr>
          <p:cNvSpPr txBox="1">
            <a:spLocks/>
          </p:cNvSpPr>
          <p:nvPr/>
        </p:nvSpPr>
        <p:spPr>
          <a:xfrm>
            <a:off x="922580" y="4893003"/>
            <a:ext cx="9905999" cy="74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DCD9CC-9297-4E09-8388-AD65ACF8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29" y="2432715"/>
            <a:ext cx="58293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7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Merge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215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/>
              <a:t>Często po skończonej pracy na gałęzi przychodzi nam ją scalić z główną gałęzią master, dokonać to możemy za pomocą polecenia </a:t>
            </a:r>
            <a:r>
              <a:rPr lang="pl-PL" sz="1800" dirty="0">
                <a:solidFill>
                  <a:srgbClr val="FF0000"/>
                </a:solidFill>
              </a:rPr>
              <a:t>„git </a:t>
            </a:r>
            <a:r>
              <a:rPr lang="pl-PL" sz="1800" dirty="0" err="1">
                <a:solidFill>
                  <a:srgbClr val="FF0000"/>
                </a:solidFill>
              </a:rPr>
              <a:t>merge</a:t>
            </a:r>
            <a:r>
              <a:rPr lang="pl-PL" sz="1800" dirty="0">
                <a:solidFill>
                  <a:srgbClr val="FF0000"/>
                </a:solidFill>
              </a:rPr>
              <a:t> &lt;nazwa gałęzi&gt;”</a:t>
            </a:r>
            <a:r>
              <a:rPr lang="pl-PL" sz="1800" dirty="0"/>
              <a:t>. Jeśli na dwóch gałęziach istnieją różnice w plikach może wystąpić konflikt. Podczas konfliktu plików git zapisuje nam w danym pliku dwie wersje podpisując je gałęziami z jakich pochodzą. Aby rozwiązać konflikt wybieramy wersje jaka nam pasuje i zapisujemy plik po czym dodajemy na scenę i </a:t>
            </a:r>
            <a:r>
              <a:rPr lang="pl-PL" sz="1800" dirty="0" err="1"/>
              <a:t>komitujemy</a:t>
            </a:r>
            <a:r>
              <a:rPr lang="pl-PL" sz="1800" dirty="0"/>
              <a:t>.</a:t>
            </a:r>
            <a:endParaRPr lang="pl-PL" sz="1800" dirty="0">
              <a:solidFill>
                <a:srgbClr val="FF0000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0C02C91-45F6-4307-8C8C-6F697E745E61}"/>
              </a:ext>
            </a:extLst>
          </p:cNvPr>
          <p:cNvSpPr txBox="1">
            <a:spLocks/>
          </p:cNvSpPr>
          <p:nvPr/>
        </p:nvSpPr>
        <p:spPr>
          <a:xfrm>
            <a:off x="922580" y="4893003"/>
            <a:ext cx="9905999" cy="74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563F923-7FDD-4BD3-8D1F-53F799BB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25" y="2993978"/>
            <a:ext cx="6364363" cy="3670390"/>
          </a:xfrm>
          <a:prstGeom prst="rect">
            <a:avLst/>
          </a:prstGeom>
        </p:spPr>
      </p:pic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DA7ECA13-71FC-43BE-A7D5-FBD691CD88B4}"/>
              </a:ext>
            </a:extLst>
          </p:cNvPr>
          <p:cNvSpPr txBox="1">
            <a:spLocks/>
          </p:cNvSpPr>
          <p:nvPr/>
        </p:nvSpPr>
        <p:spPr>
          <a:xfrm>
            <a:off x="922579" y="3153908"/>
            <a:ext cx="3663069" cy="3510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800" dirty="0"/>
              <a:t>Jak widzimy </a:t>
            </a:r>
            <a:r>
              <a:rPr lang="pl-PL" sz="1800" dirty="0" err="1"/>
              <a:t>merge</a:t>
            </a:r>
            <a:r>
              <a:rPr lang="pl-PL" sz="1800" dirty="0"/>
              <a:t> spowodował konflikt a zawartość pliku posiada dwie wersje z </a:t>
            </a:r>
            <a:r>
              <a:rPr lang="pl-PL" sz="1800" dirty="0" err="1"/>
              <a:t>brancha</a:t>
            </a:r>
            <a:r>
              <a:rPr lang="pl-PL" sz="1800" dirty="0"/>
              <a:t> master oraz konflikt teraz wystarczy tak edytować plik jak nam pasuje i przeprowadzić normalną instrukcje zapisu oraz wypchania wersji na repozytorium zdalne.</a:t>
            </a:r>
            <a:endParaRPr lang="pl-PL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53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0490" y="227749"/>
            <a:ext cx="9905998" cy="1478570"/>
          </a:xfrm>
        </p:spPr>
        <p:txBody>
          <a:bodyPr/>
          <a:lstStyle/>
          <a:p>
            <a:r>
              <a:rPr lang="pl-PL" dirty="0"/>
              <a:t>Git Log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22580" y="1254884"/>
            <a:ext cx="9905999" cy="1215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/>
              <a:t>O przeglądaniu historii </a:t>
            </a:r>
            <a:r>
              <a:rPr lang="pl-PL" sz="1800" dirty="0" err="1"/>
              <a:t>commitó</a:t>
            </a:r>
            <a:r>
              <a:rPr lang="pl-PL" sz="1800" dirty="0"/>
              <a:t> już wspominałem ale </a:t>
            </a:r>
            <a:r>
              <a:rPr lang="pl-PL" sz="1800" dirty="0" err="1"/>
              <a:t>taraz</a:t>
            </a:r>
            <a:r>
              <a:rPr lang="pl-PL" sz="1800" dirty="0"/>
              <a:t> chciałbym przedstawić jak dokładnie ona wygląda i pokazać 3 parametry dla komendy „git log” które urozmaicą wypisana historie na konsoli o informacje zawierające nazwy </a:t>
            </a:r>
            <a:r>
              <a:rPr lang="pl-PL" sz="1800" dirty="0" err="1"/>
              <a:t>branchów</a:t>
            </a:r>
            <a:r>
              <a:rPr lang="pl-PL" sz="1800" dirty="0"/>
              <a:t> oraz reprezentująca scalenia.</a:t>
            </a:r>
            <a:endParaRPr lang="pl-PL" sz="1800" dirty="0">
              <a:solidFill>
                <a:srgbClr val="FF0000"/>
              </a:solidFill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E0C02C91-45F6-4307-8C8C-6F697E745E61}"/>
              </a:ext>
            </a:extLst>
          </p:cNvPr>
          <p:cNvSpPr txBox="1">
            <a:spLocks/>
          </p:cNvSpPr>
          <p:nvPr/>
        </p:nvSpPr>
        <p:spPr>
          <a:xfrm>
            <a:off x="922580" y="4893003"/>
            <a:ext cx="9905999" cy="74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C0E3F25-226A-4482-B4F7-EB2035AE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66" y="2470246"/>
            <a:ext cx="9137844" cy="32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0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01732" y="2689715"/>
            <a:ext cx="4954587" cy="1478570"/>
          </a:xfrm>
        </p:spPr>
        <p:txBody>
          <a:bodyPr/>
          <a:lstStyle/>
          <a:p>
            <a:r>
              <a:rPr lang="pl-PL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115575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69269" y="327514"/>
            <a:ext cx="3250283" cy="1478570"/>
          </a:xfrm>
        </p:spPr>
        <p:txBody>
          <a:bodyPr/>
          <a:lstStyle/>
          <a:p>
            <a:r>
              <a:rPr lang="pl-PL" dirty="0"/>
              <a:t>Terminologia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87809" y="1532585"/>
            <a:ext cx="9213202" cy="4790941"/>
          </a:xfrm>
        </p:spPr>
        <p:txBody>
          <a:bodyPr>
            <a:normAutofit/>
          </a:bodyPr>
          <a:lstStyle/>
          <a:p>
            <a:r>
              <a:rPr lang="pl-PL" sz="1800" b="1" dirty="0"/>
              <a:t>Branch</a:t>
            </a:r>
            <a:r>
              <a:rPr lang="pl-PL" sz="1800" dirty="0"/>
              <a:t> -  równoległa gałąź projektu rozwijana oddzielnie od głównej.</a:t>
            </a:r>
          </a:p>
          <a:p>
            <a:r>
              <a:rPr lang="pl-PL" sz="1800" b="1" dirty="0"/>
              <a:t>Tag</a:t>
            </a:r>
            <a:r>
              <a:rPr lang="pl-PL" sz="1800" dirty="0"/>
              <a:t> – marker konkretnej wersji (rewizja w SVN’ie) projektu.</a:t>
            </a:r>
          </a:p>
          <a:p>
            <a:r>
              <a:rPr lang="pl-PL" sz="1800" b="1" dirty="0"/>
              <a:t>Working Dir </a:t>
            </a:r>
            <a:r>
              <a:rPr lang="pl-PL" sz="1800" dirty="0"/>
              <a:t>– katalog roboczy na którym pracujemy.</a:t>
            </a:r>
          </a:p>
          <a:p>
            <a:r>
              <a:rPr lang="pl-PL" sz="1800" b="1" dirty="0"/>
              <a:t>Index</a:t>
            </a:r>
            <a:r>
              <a:rPr lang="pl-PL" sz="1800" dirty="0"/>
              <a:t> – rodzaj „cache”, czyli miejsca gdzie trzymane są zmiany do </a:t>
            </a:r>
            <a:r>
              <a:rPr lang="pl-PL" sz="1800" dirty="0" err="1"/>
              <a:t>commita</a:t>
            </a:r>
            <a:r>
              <a:rPr lang="pl-PL" sz="1800" dirty="0"/>
              <a:t>.</a:t>
            </a:r>
          </a:p>
          <a:p>
            <a:r>
              <a:rPr lang="pl-PL" sz="1800" b="1" dirty="0"/>
              <a:t>Master Branch </a:t>
            </a:r>
            <a:r>
              <a:rPr lang="pl-PL" sz="1800" dirty="0"/>
              <a:t>– główny branch z którym łączymy (merge) nasze zmiany przed wysłaniem do zdalnego repozytorium.</a:t>
            </a:r>
          </a:p>
          <a:p>
            <a:r>
              <a:rPr lang="en-US" sz="1800" b="1" dirty="0"/>
              <a:t>Development</a:t>
            </a:r>
            <a:r>
              <a:rPr lang="pl-PL" sz="1800" b="1" dirty="0"/>
              <a:t> </a:t>
            </a:r>
            <a:r>
              <a:rPr lang="pl-PL" sz="1800" b="1" dirty="0" err="1"/>
              <a:t>Branch</a:t>
            </a:r>
            <a:r>
              <a:rPr lang="pl-PL" sz="1800" b="1" dirty="0"/>
              <a:t> </a:t>
            </a:r>
            <a:r>
              <a:rPr lang="pl-PL" sz="1800" dirty="0"/>
              <a:t>– gałąź</a:t>
            </a:r>
            <a:r>
              <a:rPr lang="en-US" sz="1800" dirty="0"/>
              <a:t> </a:t>
            </a:r>
            <a:r>
              <a:rPr lang="pl-PL" sz="1800" dirty="0"/>
              <a:t>na</a:t>
            </a:r>
            <a:r>
              <a:rPr lang="en-US" sz="1800" dirty="0"/>
              <a:t> </a:t>
            </a:r>
            <a:r>
              <a:rPr lang="pl-PL" sz="1800" dirty="0"/>
              <a:t>której</a:t>
            </a:r>
            <a:r>
              <a:rPr lang="en-US" sz="1800" dirty="0"/>
              <a:t> </a:t>
            </a:r>
            <a:r>
              <a:rPr lang="pl-PL" sz="1800" dirty="0"/>
              <a:t>łączone</a:t>
            </a:r>
            <a:r>
              <a:rPr lang="en-US" sz="1800" dirty="0"/>
              <a:t> </a:t>
            </a:r>
            <a:r>
              <a:rPr lang="pl-PL" sz="1800" dirty="0"/>
              <a:t>są</a:t>
            </a:r>
            <a:r>
              <a:rPr lang="en-US" sz="1800" dirty="0"/>
              <a:t> </a:t>
            </a:r>
            <a:r>
              <a:rPr lang="pl-PL" sz="1800" dirty="0"/>
              <a:t>gałęzie</a:t>
            </a:r>
            <a:r>
              <a:rPr lang="en-US" sz="1800" dirty="0"/>
              <a:t> feature. </a:t>
            </a:r>
            <a:r>
              <a:rPr lang="pl-PL" sz="1800" dirty="0"/>
              <a:t>Przy wyjściu kolejnej wersji </a:t>
            </a:r>
            <a:r>
              <a:rPr lang="pl-PL" sz="1800" dirty="0" err="1"/>
              <a:t>mergowany</a:t>
            </a:r>
            <a:r>
              <a:rPr lang="pl-PL" sz="1800" dirty="0"/>
              <a:t> </a:t>
            </a:r>
            <a:r>
              <a:rPr lang="en-US" sz="1800" dirty="0"/>
              <a:t>jest z Master </a:t>
            </a:r>
            <a:r>
              <a:rPr lang="en-US" sz="1800" dirty="0" err="1"/>
              <a:t>Branchem</a:t>
            </a:r>
            <a:r>
              <a:rPr lang="en-US" sz="1800" dirty="0"/>
              <a:t>.</a:t>
            </a:r>
          </a:p>
          <a:p>
            <a:r>
              <a:rPr lang="en-US" sz="1800" b="1" dirty="0"/>
              <a:t>Feature Branch </a:t>
            </a:r>
            <a:r>
              <a:rPr lang="en-US" sz="1800" dirty="0"/>
              <a:t>– </a:t>
            </a:r>
            <a:r>
              <a:rPr lang="pl-PL" sz="1800" dirty="0"/>
              <a:t>gałąź na której rozwijane jest konkretne narzędzie bądź dodatek do głównego projektu.</a:t>
            </a:r>
          </a:p>
          <a:p>
            <a:r>
              <a:rPr lang="en-US" sz="1800" b="1" dirty="0" err="1"/>
              <a:t>HotFix</a:t>
            </a:r>
            <a:r>
              <a:rPr lang="en-US" sz="1800" dirty="0"/>
              <a:t> – branch </a:t>
            </a:r>
            <a:r>
              <a:rPr lang="pl-PL" sz="1800" dirty="0"/>
              <a:t>tworzony</a:t>
            </a:r>
            <a:r>
              <a:rPr lang="en-US" sz="1800" dirty="0"/>
              <a:t> </a:t>
            </a:r>
            <a:r>
              <a:rPr lang="pl-PL" sz="1800" dirty="0"/>
              <a:t>na potrzeby szybkich poprawek, naprawienia niezgodności lub </a:t>
            </a:r>
            <a:r>
              <a:rPr lang="pl-PL" sz="1800" dirty="0" err="1"/>
              <a:t>bugu</a:t>
            </a:r>
            <a:r>
              <a:rPr lang="en-US" sz="1800" dirty="0"/>
              <a:t>.</a:t>
            </a:r>
            <a:endParaRPr lang="pl-PL" sz="18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602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23815" y="443424"/>
            <a:ext cx="2941190" cy="1478570"/>
          </a:xfrm>
        </p:spPr>
        <p:txBody>
          <a:bodyPr/>
          <a:lstStyle/>
          <a:p>
            <a:r>
              <a:rPr lang="pl-PL" dirty="0"/>
              <a:t>Obiekty </a:t>
            </a:r>
            <a:r>
              <a:rPr lang="pl-PL" dirty="0" err="1"/>
              <a:t>Git’a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0" y="2069183"/>
            <a:ext cx="9905999" cy="3541714"/>
          </a:xfrm>
        </p:spPr>
        <p:txBody>
          <a:bodyPr/>
          <a:lstStyle/>
          <a:p>
            <a:r>
              <a:rPr lang="pl-PL" b="1" dirty="0" err="1"/>
              <a:t>Commit</a:t>
            </a:r>
            <a:r>
              <a:rPr lang="pl-PL" dirty="0"/>
              <a:t> – wskazuje na </a:t>
            </a:r>
            <a:r>
              <a:rPr lang="pl-PL" dirty="0" err="1"/>
              <a:t>tree</a:t>
            </a:r>
            <a:r>
              <a:rPr lang="pl-PL" dirty="0"/>
              <a:t> oraz ojca, zawiera przykładowo takie informacje jak autor, data i treść wiadomości.</a:t>
            </a:r>
          </a:p>
          <a:p>
            <a:r>
              <a:rPr lang="pl-PL" b="1" dirty="0" err="1"/>
              <a:t>Tree</a:t>
            </a:r>
            <a:r>
              <a:rPr lang="pl-PL" dirty="0"/>
              <a:t> – reprezentuje stan pojedynczego katalogu (lista obiektów </a:t>
            </a:r>
            <a:r>
              <a:rPr lang="pl-PL" dirty="0" err="1"/>
              <a:t>blob</a:t>
            </a:r>
            <a:r>
              <a:rPr lang="pl-PL" dirty="0"/>
              <a:t> oraz zagnieżdżonych obiektów </a:t>
            </a:r>
            <a:r>
              <a:rPr lang="pl-PL" dirty="0" err="1"/>
              <a:t>tree</a:t>
            </a:r>
            <a:r>
              <a:rPr lang="pl-PL" dirty="0"/>
              <a:t>).</a:t>
            </a:r>
          </a:p>
          <a:p>
            <a:r>
              <a:rPr lang="pl-PL" b="1" dirty="0" err="1"/>
              <a:t>Blob</a:t>
            </a:r>
            <a:r>
              <a:rPr lang="pl-PL" dirty="0"/>
              <a:t> – zawiera zawartość pliku bez żadnej dodatkowej struktury.</a:t>
            </a:r>
          </a:p>
          <a:p>
            <a:r>
              <a:rPr lang="pl-PL" b="1" dirty="0"/>
              <a:t>Tag</a:t>
            </a:r>
            <a:r>
              <a:rPr lang="pl-PL" dirty="0"/>
              <a:t> – wskazuje na konkretny </a:t>
            </a:r>
            <a:r>
              <a:rPr lang="pl-PL" dirty="0" err="1"/>
              <a:t>commit</a:t>
            </a:r>
            <a:r>
              <a:rPr lang="pl-PL" dirty="0"/>
              <a:t> oraz zawiera opis </a:t>
            </a:r>
            <a:r>
              <a:rPr lang="pl-PL" dirty="0" err="1"/>
              <a:t>taga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75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15238" y="500488"/>
            <a:ext cx="7561523" cy="1478570"/>
          </a:xfrm>
        </p:spPr>
        <p:txBody>
          <a:bodyPr/>
          <a:lstStyle/>
          <a:p>
            <a:r>
              <a:rPr lang="pl-PL" dirty="0"/>
              <a:t>SERWERY ZDALNYCH REPOZYTORIÓW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F8F5524-03E1-4C88-BA44-BBFC542142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08" y="1979058"/>
            <a:ext cx="3911711" cy="144994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E5884B2-241D-4E04-A592-411F14BEE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77" y="1979058"/>
            <a:ext cx="4752447" cy="168954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7B44301-5E34-48B2-BC80-9E947185FC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96" y="3867137"/>
            <a:ext cx="4367605" cy="22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8569" y="813886"/>
            <a:ext cx="8034861" cy="1478570"/>
          </a:xfrm>
        </p:spPr>
        <p:txBody>
          <a:bodyPr>
            <a:normAutofit/>
          </a:bodyPr>
          <a:lstStyle/>
          <a:p>
            <a:pPr algn="ctr"/>
            <a:r>
              <a:rPr lang="pl-PL" sz="4800" dirty="0"/>
              <a:t>Narzędzia do używania systemu GIT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33C77F5-1F28-4207-A780-3ED70F7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84" y="2850123"/>
            <a:ext cx="1231746" cy="2387301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C5329C4A-23C3-4509-9201-B91BB711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66" y="2782717"/>
            <a:ext cx="2522112" cy="252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5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201607" y="384530"/>
            <a:ext cx="1788786" cy="1320800"/>
          </a:xfrm>
        </p:spPr>
        <p:txBody>
          <a:bodyPr/>
          <a:lstStyle/>
          <a:p>
            <a:r>
              <a:rPr lang="pl-PL" dirty="0"/>
              <a:t>GIT GUI</a:t>
            </a: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B7EF8567-04E6-4F45-98BE-44467C99C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02" y="1911301"/>
            <a:ext cx="1231746" cy="2387301"/>
          </a:xfrm>
          <a:prstGeom prst="rect">
            <a:avLst/>
          </a:prstGeom>
        </p:spPr>
      </p:pic>
      <p:sp>
        <p:nvSpPr>
          <p:cNvPr id="25" name="Prostokąt 24">
            <a:extLst>
              <a:ext uri="{FF2B5EF4-FFF2-40B4-BE49-F238E27FC236}">
                <a16:creationId xmlns:a16="http://schemas.microsoft.com/office/drawing/2014/main" id="{8549B122-257D-44E2-8132-4F1041279100}"/>
              </a:ext>
            </a:extLst>
          </p:cNvPr>
          <p:cNvSpPr/>
          <p:nvPr/>
        </p:nvSpPr>
        <p:spPr>
          <a:xfrm>
            <a:off x="2065601" y="1911301"/>
            <a:ext cx="62720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Git jest dostarczany z wbudowanymi narzędziami GUI do zatwierdzania i przeglądania zmian w repozytorium. Jest to stosunkowo prymitywne narzędzie zapewniające podstawowe funkcjonalności. </a:t>
            </a:r>
          </a:p>
          <a:p>
            <a:pPr algn="just"/>
            <a:endParaRPr lang="pl-PL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l-PL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Istnieje kilka narzędzi innych firm dla użytkowników szukających specyficznych dla platformy doświadczeń, które będą w dalszej części.</a:t>
            </a:r>
          </a:p>
        </p:txBody>
      </p:sp>
    </p:spTree>
    <p:extLst>
      <p:ext uri="{BB962C8B-B14F-4D97-AF65-F5344CB8AC3E}">
        <p14:creationId xmlns:p14="http://schemas.microsoft.com/office/powerpoint/2010/main" val="2475322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Niestandardowy 2">
      <a:dk1>
        <a:srgbClr val="F8F8F8"/>
      </a:dk1>
      <a:lt1>
        <a:srgbClr val="000000"/>
      </a:lt1>
      <a:dk2>
        <a:srgbClr val="F8F8F8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bwód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917</TotalTime>
  <Words>2563</Words>
  <Application>Microsoft Office PowerPoint</Application>
  <PresentationFormat>Panoramiczny</PresentationFormat>
  <Paragraphs>183</Paragraphs>
  <Slides>48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48</vt:i4>
      </vt:variant>
    </vt:vector>
  </HeadingPairs>
  <TitlesOfParts>
    <vt:vector size="53" baseType="lpstr">
      <vt:lpstr>Arial</vt:lpstr>
      <vt:lpstr>Segoe UI</vt:lpstr>
      <vt:lpstr>Trebuchet MS</vt:lpstr>
      <vt:lpstr>Tw Cen MT</vt:lpstr>
      <vt:lpstr>Obwód</vt:lpstr>
      <vt:lpstr>Systemy kontroli wersji</vt:lpstr>
      <vt:lpstr>System kontroli wersji GIT</vt:lpstr>
      <vt:lpstr>Czym jest Git? Linus Torvalds – TWÓRCA SYSTEMU GIT</vt:lpstr>
      <vt:lpstr>Do czego służy GIT?</vt:lpstr>
      <vt:lpstr>Terminologia</vt:lpstr>
      <vt:lpstr>Obiekty Git’a</vt:lpstr>
      <vt:lpstr>SERWERY ZDALNYCH REPOZYTORIÓW</vt:lpstr>
      <vt:lpstr>Narzędzia do używania systemu GIT</vt:lpstr>
      <vt:lpstr>GIT GUI</vt:lpstr>
      <vt:lpstr>Najpopularniejsze NAKŁADKI Graficzne</vt:lpstr>
      <vt:lpstr>Możliwości programÓw do obsługi gita</vt:lpstr>
      <vt:lpstr>Akcje Dostępne w Nakładkach Graficznych</vt:lpstr>
      <vt:lpstr>KONSOLA SYSTEMOWA</vt:lpstr>
      <vt:lpstr>PODSTAWOWE Komendy Konsolowe</vt:lpstr>
      <vt:lpstr>GITFLOW</vt:lpstr>
      <vt:lpstr>DLACZEGO WARTO UŻYWAĆ SYTSEMU GIT?</vt:lpstr>
      <vt:lpstr>ŁĄCZENIE IDE NETBEANS Z REPOZYTORIUM GIT</vt:lpstr>
      <vt:lpstr>DOSTĘPNE FUNKCJONALNOŚCI</vt:lpstr>
      <vt:lpstr>ROZPOCZĘCIE PRACY Z REPOZYTORIUM</vt:lpstr>
      <vt:lpstr>PIERWSZY COMMIT</vt:lpstr>
      <vt:lpstr>PUSH</vt:lpstr>
      <vt:lpstr>PUSH – cz. II</vt:lpstr>
      <vt:lpstr>PUSH – cz. III</vt:lpstr>
      <vt:lpstr>PUSH – cz. IV</vt:lpstr>
      <vt:lpstr>Operacja na Branchach</vt:lpstr>
      <vt:lpstr>merge</vt:lpstr>
      <vt:lpstr>rozwiązywanie konfliktów oraz merge</vt:lpstr>
      <vt:lpstr>Konflikt?</vt:lpstr>
      <vt:lpstr>Tagi konfliktów</vt:lpstr>
      <vt:lpstr>Rozwiązywanie konfliktu</vt:lpstr>
      <vt:lpstr>&gt; Git w konsoli</vt:lpstr>
      <vt:lpstr>Tworzenie repozytorium zdalnego</vt:lpstr>
      <vt:lpstr>Tworzenie repozytorium Lokalnego</vt:lpstr>
      <vt:lpstr>Git Status</vt:lpstr>
      <vt:lpstr>Git Commit</vt:lpstr>
      <vt:lpstr>Git Commit</vt:lpstr>
      <vt:lpstr>Git Branch</vt:lpstr>
      <vt:lpstr>.gitignore</vt:lpstr>
      <vt:lpstr>.gitignore</vt:lpstr>
      <vt:lpstr>Git REmote</vt:lpstr>
      <vt:lpstr>Git Push</vt:lpstr>
      <vt:lpstr>Git checkout</vt:lpstr>
      <vt:lpstr>Git log</vt:lpstr>
      <vt:lpstr>Git stash</vt:lpstr>
      <vt:lpstr>Git Revert</vt:lpstr>
      <vt:lpstr>Git Merge</vt:lpstr>
      <vt:lpstr>Git Log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kontroli wersji GIT</dc:title>
  <dc:creator>Użytkownik systemu Windows</dc:creator>
  <cp:lastModifiedBy>Sebastian Powroźnik</cp:lastModifiedBy>
  <cp:revision>150</cp:revision>
  <dcterms:created xsi:type="dcterms:W3CDTF">2017-11-16T17:27:22Z</dcterms:created>
  <dcterms:modified xsi:type="dcterms:W3CDTF">2018-03-12T11:36:14Z</dcterms:modified>
</cp:coreProperties>
</file>