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 id="2147483906" r:id="rId5"/>
    <p:sldMasterId id="2147483990" r:id="rId6"/>
  </p:sldMasterIdLst>
  <p:notesMasterIdLst>
    <p:notesMasterId r:id="rId20"/>
  </p:notesMasterIdLst>
  <p:sldIdLst>
    <p:sldId id="266" r:id="rId7"/>
    <p:sldId id="267" r:id="rId8"/>
    <p:sldId id="293" r:id="rId9"/>
    <p:sldId id="292" r:id="rId10"/>
    <p:sldId id="290" r:id="rId11"/>
    <p:sldId id="289" r:id="rId12"/>
    <p:sldId id="268" r:id="rId13"/>
    <p:sldId id="271" r:id="rId14"/>
    <p:sldId id="270" r:id="rId15"/>
    <p:sldId id="291" r:id="rId16"/>
    <p:sldId id="297" r:id="rId17"/>
    <p:sldId id="296" r:id="rId18"/>
    <p:sldId id="29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525CF0-EEE7-4DD3-9E1B-0A4AA78B75DA}" v="134" dt="2024-09-11T20:24:55.011"/>
    <p1510:client id="{CCE14476-5E47-4F61-9DD0-36FFF594CD94}" v="77" dt="2024-09-12T03:57:41.7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3D173F-B2CB-439C-B7A1-B7453BC3AAE7}"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IN"/>
        </a:p>
      </dgm:t>
    </dgm:pt>
    <dgm:pt modelId="{A45DCA62-EB01-4BA6-80DA-24AC5407A867}">
      <dgm:prSet/>
      <dgm:spPr/>
      <dgm:t>
        <a:bodyPr/>
        <a:lstStyle/>
        <a:p>
          <a:r>
            <a:rPr lang="en-US" b="1" baseline="0"/>
            <a:t>.➱Access to essential medicines in public areas like airports ,railway stations, and malls is often limited especially during emergencies or odd hours .Traditional pharmacies may not be open 24/7,causing inconvenience for travelers and the public needing quick remedies for sudden health issues. Long queues and distant locations add to the difficulty . A medicine ATM could provide immediate ,safe and convenient access to over the counter medicines and basic health supplies anytime ,anywhere</a:t>
          </a:r>
          <a:endParaRPr lang="en-IN"/>
        </a:p>
      </dgm:t>
    </dgm:pt>
    <dgm:pt modelId="{154FF454-B8AE-460C-97C1-185240A6A85D}" type="parTrans" cxnId="{37AA334B-C329-4705-8EC4-0D990FD53928}">
      <dgm:prSet/>
      <dgm:spPr/>
      <dgm:t>
        <a:bodyPr/>
        <a:lstStyle/>
        <a:p>
          <a:endParaRPr lang="en-IN"/>
        </a:p>
      </dgm:t>
    </dgm:pt>
    <dgm:pt modelId="{FE032006-F3B9-4AF5-8618-9028D400B8E3}" type="sibTrans" cxnId="{37AA334B-C329-4705-8EC4-0D990FD53928}">
      <dgm:prSet/>
      <dgm:spPr/>
      <dgm:t>
        <a:bodyPr/>
        <a:lstStyle/>
        <a:p>
          <a:endParaRPr lang="en-IN"/>
        </a:p>
      </dgm:t>
    </dgm:pt>
    <dgm:pt modelId="{F829B349-7C32-42F9-BB4A-52230769F542}" type="pres">
      <dgm:prSet presAssocID="{513D173F-B2CB-439C-B7A1-B7453BC3AAE7}" presName="diagram" presStyleCnt="0">
        <dgm:presLayoutVars>
          <dgm:chPref val="1"/>
          <dgm:dir/>
          <dgm:animOne val="branch"/>
          <dgm:animLvl val="lvl"/>
          <dgm:resizeHandles/>
        </dgm:presLayoutVars>
      </dgm:prSet>
      <dgm:spPr/>
      <dgm:t>
        <a:bodyPr/>
        <a:lstStyle/>
        <a:p>
          <a:endParaRPr lang="en-US"/>
        </a:p>
      </dgm:t>
    </dgm:pt>
    <dgm:pt modelId="{F6AB2B6E-8EDF-4EE4-8BD7-B6BB8C6F0C4F}" type="pres">
      <dgm:prSet presAssocID="{A45DCA62-EB01-4BA6-80DA-24AC5407A867}" presName="root" presStyleCnt="0"/>
      <dgm:spPr/>
    </dgm:pt>
    <dgm:pt modelId="{E531F2EF-88D2-4401-957B-89F8F55F7FF0}" type="pres">
      <dgm:prSet presAssocID="{A45DCA62-EB01-4BA6-80DA-24AC5407A867}" presName="rootComposite" presStyleCnt="0"/>
      <dgm:spPr/>
    </dgm:pt>
    <dgm:pt modelId="{DB900D79-0793-450C-823F-981DFDA7A7DE}" type="pres">
      <dgm:prSet presAssocID="{A45DCA62-EB01-4BA6-80DA-24AC5407A867}" presName="rootText" presStyleLbl="node1" presStyleIdx="0" presStyleCnt="1" custLinFactNeighborX="-23130" custLinFactNeighborY="25157"/>
      <dgm:spPr/>
      <dgm:t>
        <a:bodyPr/>
        <a:lstStyle/>
        <a:p>
          <a:endParaRPr lang="en-US"/>
        </a:p>
      </dgm:t>
    </dgm:pt>
    <dgm:pt modelId="{5DFD6B60-1507-47F9-B54D-11D5E6E905E5}" type="pres">
      <dgm:prSet presAssocID="{A45DCA62-EB01-4BA6-80DA-24AC5407A867}" presName="rootConnector" presStyleLbl="node1" presStyleIdx="0" presStyleCnt="1"/>
      <dgm:spPr/>
      <dgm:t>
        <a:bodyPr/>
        <a:lstStyle/>
        <a:p>
          <a:endParaRPr lang="en-US"/>
        </a:p>
      </dgm:t>
    </dgm:pt>
    <dgm:pt modelId="{435AA51B-8CBB-4340-BA95-A7C8A56C5BEE}" type="pres">
      <dgm:prSet presAssocID="{A45DCA62-EB01-4BA6-80DA-24AC5407A867}" presName="childShape" presStyleCnt="0"/>
      <dgm:spPr/>
    </dgm:pt>
  </dgm:ptLst>
  <dgm:cxnLst>
    <dgm:cxn modelId="{37AA334B-C329-4705-8EC4-0D990FD53928}" srcId="{513D173F-B2CB-439C-B7A1-B7453BC3AAE7}" destId="{A45DCA62-EB01-4BA6-80DA-24AC5407A867}" srcOrd="0" destOrd="0" parTransId="{154FF454-B8AE-460C-97C1-185240A6A85D}" sibTransId="{FE032006-F3B9-4AF5-8618-9028D400B8E3}"/>
    <dgm:cxn modelId="{63B26140-AC90-4E08-B743-E7CBA9991F5C}" type="presOf" srcId="{A45DCA62-EB01-4BA6-80DA-24AC5407A867}" destId="{5DFD6B60-1507-47F9-B54D-11D5E6E905E5}" srcOrd="1" destOrd="0" presId="urn:microsoft.com/office/officeart/2005/8/layout/hierarchy3"/>
    <dgm:cxn modelId="{352B953D-77C4-49A9-A14B-1C7C3DAA99D5}" type="presOf" srcId="{A45DCA62-EB01-4BA6-80DA-24AC5407A867}" destId="{DB900D79-0793-450C-823F-981DFDA7A7DE}" srcOrd="0" destOrd="0" presId="urn:microsoft.com/office/officeart/2005/8/layout/hierarchy3"/>
    <dgm:cxn modelId="{3759E3FA-2F83-4119-B201-7E368832104D}" type="presOf" srcId="{513D173F-B2CB-439C-B7A1-B7453BC3AAE7}" destId="{F829B349-7C32-42F9-BB4A-52230769F542}" srcOrd="0" destOrd="0" presId="urn:microsoft.com/office/officeart/2005/8/layout/hierarchy3"/>
    <dgm:cxn modelId="{5D72CAFE-D104-4119-A2BF-0216537DEBAC}" type="presParOf" srcId="{F829B349-7C32-42F9-BB4A-52230769F542}" destId="{F6AB2B6E-8EDF-4EE4-8BD7-B6BB8C6F0C4F}" srcOrd="0" destOrd="0" presId="urn:microsoft.com/office/officeart/2005/8/layout/hierarchy3"/>
    <dgm:cxn modelId="{58D0C2BF-EE9C-47F2-8090-FF5AB8EE6CB9}" type="presParOf" srcId="{F6AB2B6E-8EDF-4EE4-8BD7-B6BB8C6F0C4F}" destId="{E531F2EF-88D2-4401-957B-89F8F55F7FF0}" srcOrd="0" destOrd="0" presId="urn:microsoft.com/office/officeart/2005/8/layout/hierarchy3"/>
    <dgm:cxn modelId="{7D7A4C8B-7BD2-4681-8A11-607272FE7FAB}" type="presParOf" srcId="{E531F2EF-88D2-4401-957B-89F8F55F7FF0}" destId="{DB900D79-0793-450C-823F-981DFDA7A7DE}" srcOrd="0" destOrd="0" presId="urn:microsoft.com/office/officeart/2005/8/layout/hierarchy3"/>
    <dgm:cxn modelId="{33A34DD9-D959-4D89-B131-281397069BEE}" type="presParOf" srcId="{E531F2EF-88D2-4401-957B-89F8F55F7FF0}" destId="{5DFD6B60-1507-47F9-B54D-11D5E6E905E5}" srcOrd="1" destOrd="0" presId="urn:microsoft.com/office/officeart/2005/8/layout/hierarchy3"/>
    <dgm:cxn modelId="{50866120-B80E-42CF-940D-47613AFD7614}" type="presParOf" srcId="{F6AB2B6E-8EDF-4EE4-8BD7-B6BB8C6F0C4F}" destId="{435AA51B-8CBB-4340-BA95-A7C8A56C5BEE}"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D81C89-AC0D-4BFF-9223-D3157C1DDC5B}" type="datetimeFigureOut">
              <a:rPr lang="en-US" smtClean="0"/>
              <a:t>12/7/2024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33D7A2-C585-48BF-BF8C-C21FDC051F77}" type="slidenum">
              <a:rPr lang="en-US" smtClean="0"/>
              <a:t>‹#›</a:t>
            </a:fld>
            <a:endParaRPr lang="en-US"/>
          </a:p>
        </p:txBody>
      </p:sp>
    </p:spTree>
    <p:extLst>
      <p:ext uri="{BB962C8B-B14F-4D97-AF65-F5344CB8AC3E}">
        <p14:creationId xmlns:p14="http://schemas.microsoft.com/office/powerpoint/2010/main" val="1372662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43A52079-6997-47B8-B262-4ED5D2EA2D74}" type="datetime1">
              <a:rPr lang="en-US" smtClean="0"/>
              <a:t>12/7/2024</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AC80CA-06EA-4D97-A1EC-F2A229B592C4}" type="datetime1">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A60CC4-6CA2-4A99-B83B-711E420D000E}" type="datetime1">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3A52079-6997-47B8-B262-4ED5D2EA2D74}" type="datetime1">
              <a:rPr lang="en-US" smtClean="0"/>
              <a:t>12/7/2024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804864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B41ED8-AC2E-4560-8CC9-E6292DDF25B6}" type="datetime1">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18142599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238998-10EA-455D-8FDC-3EBC7E198582}" type="datetime1">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8612821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5A4E9B6-2EC2-45E6-A437-DCC674AAC4AF}" type="datetime1">
              <a:rPr lang="en-US" smtClean="0"/>
              <a:t>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42092946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F2D4FF3-940D-4DDE-86D8-82D5A8663636}" type="datetime1">
              <a:rPr lang="en-US" smtClean="0"/>
              <a:t>12/7/2024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31988031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4955261-7117-41BB-BB79-8C1909625493}" type="datetime1">
              <a:rPr lang="en-US" smtClean="0"/>
              <a:t>12/7/2024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37285278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E204D7-DE7F-414C-8571-0012DE9EFCDB}" type="datetime1">
              <a:rPr lang="en-US" smtClean="0"/>
              <a:t>12/7/2024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13244330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378FF3-85EA-48E5-8D8C-1DB156807E49}" type="datetime1">
              <a:rPr lang="en-US" smtClean="0"/>
              <a:t>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022132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B41ED8-AC2E-4560-8CC9-E6292DDF25B6}" type="datetime1">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F94F13-1676-4B68-A383-661B657F6E63}" type="datetime1">
              <a:rPr lang="en-US" smtClean="0"/>
              <a:t>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1547641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B83234-995D-4149-8E1E-BC120E9070D5}" type="datetime1">
              <a:rPr lang="en-US" smtClean="0"/>
              <a:t>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685075495"/>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B83234-995D-4149-8E1E-BC120E9070D5}" type="datetime1">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035469597"/>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B83234-995D-4149-8E1E-BC120E9070D5}" type="datetime1">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098558933"/>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B83234-995D-4149-8E1E-BC120E9070D5}" type="datetime1">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231695712"/>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B83234-995D-4149-8E1E-BC120E9070D5}" type="datetime1">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776271655"/>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B83234-995D-4149-8E1E-BC120E9070D5}" type="datetime1">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1594685104"/>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AC80CA-06EA-4D97-A1EC-F2A229B592C4}" type="datetime1">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115256977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A60CC4-6CA2-4A99-B83B-711E420D000E}" type="datetime1">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336420969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3A52079-6997-47B8-B262-4ED5D2EA2D74}" type="datetime1">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887880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5238998-10EA-455D-8FDC-3EBC7E198582}" type="datetime1">
              <a:rPr lang="en-US" smtClean="0"/>
              <a:t>12/7/2024</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B41ED8-AC2E-4560-8CC9-E6292DDF25B6}" type="datetime1">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4289593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238998-10EA-455D-8FDC-3EBC7E198582}" type="datetime1">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172323951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5A4E9B6-2EC2-45E6-A437-DCC674AAC4AF}" type="datetime1">
              <a:rPr lang="en-US" smtClean="0"/>
              <a:t>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142118784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F2D4FF3-940D-4DDE-86D8-82D5A8663636}" type="datetime1">
              <a:rPr lang="en-US" smtClean="0"/>
              <a:t>12/7/2024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3759482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C4955261-7117-41BB-BB79-8C1909625493}" type="datetime1">
              <a:rPr lang="en-US" smtClean="0"/>
              <a:t>12/7/2024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4825652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1E204D7-DE7F-414C-8571-0012DE9EFCDB}" type="datetime1">
              <a:rPr lang="en-US" smtClean="0"/>
              <a:t>12/7/2024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88672922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E378FF3-85EA-48E5-8D8C-1DB156807E49}" type="datetime1">
              <a:rPr lang="en-US" smtClean="0"/>
              <a:t>12/7/2024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18903318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F94F13-1676-4B68-A383-661B657F6E63}" type="datetime1">
              <a:rPr lang="en-US" smtClean="0"/>
              <a:t>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65615704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B83234-995D-4149-8E1E-BC120E9070D5}" type="datetime1">
              <a:rPr lang="en-US" smtClean="0"/>
              <a:t>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715497799"/>
      </p:ext>
    </p:extLst>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CB83234-995D-4149-8E1E-BC120E9070D5}" type="datetime1">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13189287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5A4E9B6-2EC2-45E6-A437-DCC674AAC4AF}" type="datetime1">
              <a:rPr lang="en-US" smtClean="0"/>
              <a:t>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CB83234-995D-4149-8E1E-BC120E9070D5}" type="datetime1">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1310292446"/>
      </p:ext>
    </p:extLst>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B83234-995D-4149-8E1E-BC120E9070D5}" type="datetime1">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414560888"/>
      </p:ext>
    </p:extLst>
  </p:cSld>
  <p:clrMapOvr>
    <a:masterClrMapping/>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CB83234-995D-4149-8E1E-BC120E9070D5}" type="datetime1">
              <a:rPr lang="en-US" smtClean="0"/>
              <a:t>12/7/2024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4278129422"/>
      </p:ext>
    </p:extLst>
  </p:cSld>
  <p:clrMapOvr>
    <a:masterClrMapping/>
  </p:clrMapOvr>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CB83234-995D-4149-8E1E-BC120E9070D5}" type="datetime1">
              <a:rPr lang="en-US" smtClean="0"/>
              <a:t>12/7/2024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1926754756"/>
      </p:ext>
    </p:extLst>
  </p:cSld>
  <p:clrMapOvr>
    <a:masterClrMapping/>
  </p:clrMapOvr>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AC80CA-06EA-4D97-A1EC-F2A229B592C4}" type="datetime1">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31429129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A60CC4-6CA2-4A99-B83B-711E420D000E}" type="datetime1">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575980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F2D4FF3-940D-4DDE-86D8-82D5A8663636}" type="datetime1">
              <a:rPr lang="en-US" smtClean="0"/>
              <a:t>12/7/2024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4955261-7117-41BB-BB79-8C1909625493}" type="datetime1">
              <a:rPr lang="en-US" smtClean="0"/>
              <a:t>12/7/2024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E204D7-DE7F-414C-8571-0012DE9EFCDB}" type="datetime1">
              <a:rPr lang="en-US" smtClean="0"/>
              <a:t>12/7/2024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E378FF3-85EA-48E5-8D8C-1DB156807E49}" type="datetime1">
              <a:rPr lang="en-US" smtClean="0"/>
              <a:t>12/7/2024</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3F94F13-1676-4B68-A383-661B657F6E63}" type="datetime1">
              <a:rPr lang="en-US" smtClean="0"/>
              <a:t>12/7/2024</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theme" Target="../theme/theme3.xml"/><Relationship Id="rId3" Type="http://schemas.openxmlformats.org/officeDocument/2006/relationships/slideLayout" Target="../slideLayouts/slideLayout31.xml"/><Relationship Id="rId21" Type="http://schemas.openxmlformats.org/officeDocument/2006/relationships/image" Target="../media/image5.png"/><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image" Target="../media/image4.png"/><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19" Type="http://schemas.openxmlformats.org/officeDocument/2006/relationships/image" Target="../media/image3.png"/><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 Id="rId22"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5CB83234-995D-4149-8E1E-BC120E9070D5}" type="datetime1">
              <a:rPr lang="en-US" smtClean="0"/>
              <a:t>12/7/2024</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CB83234-995D-4149-8E1E-BC120E9070D5}" type="datetime1">
              <a:rPr lang="en-US" smtClean="0"/>
              <a:t>12/7/2024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a:p>
        </p:txBody>
      </p:sp>
    </p:spTree>
    <p:extLst>
      <p:ext uri="{BB962C8B-B14F-4D97-AF65-F5344CB8AC3E}">
        <p14:creationId xmlns:p14="http://schemas.microsoft.com/office/powerpoint/2010/main" val="3484920974"/>
      </p:ext>
    </p:extLst>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 id="2147483918" r:id="rId12"/>
    <p:sldLayoutId id="2147483919" r:id="rId13"/>
    <p:sldLayoutId id="2147483920" r:id="rId14"/>
    <p:sldLayoutId id="2147483921" r:id="rId15"/>
    <p:sldLayoutId id="2147483922" r:id="rId16"/>
    <p:sldLayoutId id="2147483923"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CB83234-995D-4149-8E1E-BC120E9070D5}" type="datetime1">
              <a:rPr lang="en-US" smtClean="0"/>
              <a:t>12/7/2024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9E57DC2-970A-4B3E-BB1C-7A09969E49DF}" type="slidenum">
              <a:rPr lang="en-US" smtClean="0"/>
              <a:pPr/>
              <a:t>‹#›</a:t>
            </a:fld>
            <a:endParaRPr lang="en-US"/>
          </a:p>
        </p:txBody>
      </p:sp>
    </p:spTree>
    <p:extLst>
      <p:ext uri="{BB962C8B-B14F-4D97-AF65-F5344CB8AC3E}">
        <p14:creationId xmlns:p14="http://schemas.microsoft.com/office/powerpoint/2010/main" val="3588872974"/>
      </p:ext>
    </p:extLst>
  </p:cSld>
  <p:clrMap bg1="dk1" tx1="lt1" bg2="dk2" tx2="lt2" accent1="accent1" accent2="accent2" accent3="accent3" accent4="accent4" accent5="accent5" accent6="accent6" hlink="hlink" folHlink="folHlink"/>
  <p:sldLayoutIdLst>
    <p:sldLayoutId id="2147483991" r:id="rId1"/>
    <p:sldLayoutId id="2147483992" r:id="rId2"/>
    <p:sldLayoutId id="2147483993" r:id="rId3"/>
    <p:sldLayoutId id="2147483994" r:id="rId4"/>
    <p:sldLayoutId id="2147483995" r:id="rId5"/>
    <p:sldLayoutId id="2147483996" r:id="rId6"/>
    <p:sldLayoutId id="2147483997" r:id="rId7"/>
    <p:sldLayoutId id="2147483998" r:id="rId8"/>
    <p:sldLayoutId id="2147483999" r:id="rId9"/>
    <p:sldLayoutId id="2147484000" r:id="rId10"/>
    <p:sldLayoutId id="2147484001" r:id="rId11"/>
    <p:sldLayoutId id="2147484002" r:id="rId12"/>
    <p:sldLayoutId id="2147484003" r:id="rId13"/>
    <p:sldLayoutId id="2147484004" r:id="rId14"/>
    <p:sldLayoutId id="2147484005" r:id="rId15"/>
    <p:sldLayoutId id="2147484006" r:id="rId16"/>
    <p:sldLayoutId id="2147484007"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xmlns="" id="{56C94072-1B34-48FB-9A9C-5A9A0FFC8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51">
            <a:extLst>
              <a:ext uri="{FF2B5EF4-FFF2-40B4-BE49-F238E27FC236}">
                <a16:creationId xmlns:a16="http://schemas.microsoft.com/office/drawing/2014/main" xmlns="" id="{A5019358-4900-4555-99FF-EF6AE90B8E3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H="1" flipV="1">
            <a:off x="5670146" y="3710250"/>
            <a:ext cx="2131466" cy="1830903"/>
          </a:xfrm>
          <a:custGeom>
            <a:avLst/>
            <a:gdLst>
              <a:gd name="connsiteX0" fmla="*/ 2308583 w 2308583"/>
              <a:gd name="connsiteY0" fmla="*/ 1983044 h 1983044"/>
              <a:gd name="connsiteX1" fmla="*/ 462 w 2308583"/>
              <a:gd name="connsiteY1" fmla="*/ 1983044 h 1983044"/>
              <a:gd name="connsiteX2" fmla="*/ 0 w 2308583"/>
              <a:gd name="connsiteY2" fmla="*/ 1711185 h 1983044"/>
              <a:gd name="connsiteX3" fmla="*/ 2022607 w 2308583"/>
              <a:gd name="connsiteY3" fmla="*/ 1712117 h 1983044"/>
              <a:gd name="connsiteX4" fmla="*/ 2022607 w 2308583"/>
              <a:gd name="connsiteY4" fmla="*/ 0 h 1983044"/>
              <a:gd name="connsiteX5" fmla="*/ 2308583 w 2308583"/>
              <a:gd name="connsiteY5" fmla="*/ 0 h 1983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8583" h="1983044">
                <a:moveTo>
                  <a:pt x="2308583" y="1983044"/>
                </a:moveTo>
                <a:lnTo>
                  <a:pt x="462" y="1983044"/>
                </a:lnTo>
                <a:cubicBezTo>
                  <a:pt x="-462" y="1889214"/>
                  <a:pt x="923" y="1805015"/>
                  <a:pt x="0" y="1711185"/>
                </a:cubicBezTo>
                <a:lnTo>
                  <a:pt x="2022607" y="1712117"/>
                </a:lnTo>
                <a:lnTo>
                  <a:pt x="2022607" y="0"/>
                </a:lnTo>
                <a:lnTo>
                  <a:pt x="2308583" y="0"/>
                </a:lnTo>
                <a:close/>
              </a:path>
            </a:pathLst>
          </a:custGeom>
          <a:solidFill>
            <a:srgbClr val="FFFFFF">
              <a:alpha val="70000"/>
            </a:srgbClr>
          </a:solidFill>
          <a:ln w="0">
            <a:noFill/>
            <a:prstDash val="solid"/>
            <a:round/>
            <a:headEnd/>
            <a:tailEnd/>
          </a:ln>
        </p:spPr>
      </p:sp>
      <p:sp>
        <p:nvSpPr>
          <p:cNvPr id="50" name="Rectangle 49">
            <a:extLst>
              <a:ext uri="{FF2B5EF4-FFF2-40B4-BE49-F238E27FC236}">
                <a16:creationId xmlns:a16="http://schemas.microsoft.com/office/drawing/2014/main" xmlns="" id="{1D5941F3-0256-4E90-BBBC-5A6EDEB8E0A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138004" y="4166755"/>
            <a:ext cx="5607908" cy="2040066"/>
          </a:xfrm>
          <a:prstGeom prst="rect">
            <a:avLst/>
          </a:prstGeom>
          <a:solidFill>
            <a:srgbClr val="0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E9347C47-EF1D-4B02-906B-219155AD8D0F}"/>
              </a:ext>
            </a:extLst>
          </p:cNvPr>
          <p:cNvSpPr>
            <a:spLocks noGrp="1"/>
          </p:cNvSpPr>
          <p:nvPr>
            <p:ph type="ctrTitle"/>
          </p:nvPr>
        </p:nvSpPr>
        <p:spPr>
          <a:xfrm>
            <a:off x="6236304" y="2847063"/>
            <a:ext cx="5268177" cy="1086237"/>
          </a:xfrm>
        </p:spPr>
        <p:txBody>
          <a:bodyPr>
            <a:normAutofit/>
          </a:bodyPr>
          <a:lstStyle/>
          <a:p>
            <a:r>
              <a:rPr lang="en-US" sz="3600" b="1">
                <a:solidFill>
                  <a:srgbClr val="FFFFFF"/>
                </a:solidFill>
              </a:rPr>
              <a:t>The innovation hub</a:t>
            </a:r>
          </a:p>
        </p:txBody>
      </p:sp>
      <p:sp>
        <p:nvSpPr>
          <p:cNvPr id="3" name="Subtitle 2">
            <a:extLst>
              <a:ext uri="{FF2B5EF4-FFF2-40B4-BE49-F238E27FC236}">
                <a16:creationId xmlns:a16="http://schemas.microsoft.com/office/drawing/2014/main" xmlns="" id="{36A0527F-C5FD-4E9B-9F21-5D1FBA31314B}"/>
              </a:ext>
            </a:extLst>
          </p:cNvPr>
          <p:cNvSpPr>
            <a:spLocks noGrp="1"/>
          </p:cNvSpPr>
          <p:nvPr>
            <p:ph type="subTitle" idx="1"/>
          </p:nvPr>
        </p:nvSpPr>
        <p:spPr>
          <a:xfrm>
            <a:off x="4869955" y="2746791"/>
            <a:ext cx="5268177" cy="531866"/>
          </a:xfrm>
        </p:spPr>
        <p:txBody>
          <a:bodyPr>
            <a:normAutofit/>
          </a:bodyPr>
          <a:lstStyle/>
          <a:p>
            <a:pPr algn="l">
              <a:spcAft>
                <a:spcPts val="600"/>
              </a:spcAft>
            </a:pPr>
            <a:r>
              <a:rPr lang="en-US" sz="1800" b="1" i="1" u="sng">
                <a:solidFill>
                  <a:schemeClr val="bg1"/>
                </a:solidFill>
                <a:latin typeface="Algerian" panose="04020705040A02060702" pitchFamily="82" charset="0"/>
              </a:rPr>
              <a:t>GROUP NO. 14</a:t>
            </a:r>
          </a:p>
          <a:p>
            <a:pPr algn="l">
              <a:spcAft>
                <a:spcPts val="600"/>
              </a:spcAft>
            </a:pPr>
            <a:endParaRPr lang="en-US" sz="1800">
              <a:solidFill>
                <a:srgbClr val="FFFFFF"/>
              </a:solidFill>
            </a:endParaRPr>
          </a:p>
          <a:p>
            <a:pPr algn="l">
              <a:spcAft>
                <a:spcPts val="600"/>
              </a:spcAft>
            </a:pPr>
            <a:endParaRPr lang="en-US" sz="1800">
              <a:solidFill>
                <a:srgbClr val="FFFFFF"/>
              </a:solidFill>
            </a:endParaRPr>
          </a:p>
        </p:txBody>
      </p:sp>
      <p:pic>
        <p:nvPicPr>
          <p:cNvPr id="7" name="Picture 6">
            <a:extLst>
              <a:ext uri="{FF2B5EF4-FFF2-40B4-BE49-F238E27FC236}">
                <a16:creationId xmlns:a16="http://schemas.microsoft.com/office/drawing/2014/main" xmlns="" id="{CF4D42C9-D4DE-6395-B526-9CA31B04B383}"/>
              </a:ext>
            </a:extLst>
          </p:cNvPr>
          <p:cNvPicPr>
            <a:picLocks noChangeAspect="1"/>
          </p:cNvPicPr>
          <p:nvPr/>
        </p:nvPicPr>
        <p:blipFill>
          <a:blip r:embed="rId2"/>
          <a:stretch>
            <a:fillRect/>
          </a:stretch>
        </p:blipFill>
        <p:spPr>
          <a:xfrm>
            <a:off x="-20689" y="3591"/>
            <a:ext cx="12192000" cy="6857999"/>
          </a:xfrm>
          <a:prstGeom prst="rect">
            <a:avLst/>
          </a:prstGeom>
        </p:spPr>
      </p:pic>
      <p:sp>
        <p:nvSpPr>
          <p:cNvPr id="8" name="TextBox 7">
            <a:extLst>
              <a:ext uri="{FF2B5EF4-FFF2-40B4-BE49-F238E27FC236}">
                <a16:creationId xmlns:a16="http://schemas.microsoft.com/office/drawing/2014/main" xmlns="" id="{007BFD8C-8935-E62B-DAC8-B49373F68D91}"/>
              </a:ext>
            </a:extLst>
          </p:cNvPr>
          <p:cNvSpPr txBox="1"/>
          <p:nvPr/>
        </p:nvSpPr>
        <p:spPr>
          <a:xfrm>
            <a:off x="5774141" y="4887321"/>
            <a:ext cx="6970714" cy="769441"/>
          </a:xfrm>
          <a:prstGeom prst="rect">
            <a:avLst/>
          </a:prstGeom>
          <a:noFill/>
        </p:spPr>
        <p:txBody>
          <a:bodyPr wrap="square" rtlCol="0">
            <a:spAutoFit/>
          </a:bodyPr>
          <a:lstStyle/>
          <a:p>
            <a:pPr algn="ctr"/>
            <a:r>
              <a:rPr lang="en-US" sz="4400">
                <a:solidFill>
                  <a:schemeClr val="bg1"/>
                </a:solidFill>
                <a:latin typeface="Bahnschrift SemiBold Condensed" panose="020B0502040204020203" pitchFamily="34" charset="0"/>
              </a:rPr>
              <a:t>THE INNOVATION HUB </a:t>
            </a:r>
            <a:endParaRPr lang="en-IN" sz="4400">
              <a:solidFill>
                <a:schemeClr val="bg1"/>
              </a:solidFill>
              <a:latin typeface="Bahnschrift SemiBold Condensed" panose="020B0502040204020203" pitchFamily="34" charset="0"/>
            </a:endParaRPr>
          </a:p>
        </p:txBody>
      </p:sp>
      <p:sp>
        <p:nvSpPr>
          <p:cNvPr id="9" name="TextBox 8">
            <a:extLst>
              <a:ext uri="{FF2B5EF4-FFF2-40B4-BE49-F238E27FC236}">
                <a16:creationId xmlns:a16="http://schemas.microsoft.com/office/drawing/2014/main" xmlns="" id="{1AE80A63-9124-7970-E669-FFD956140FC5}"/>
              </a:ext>
            </a:extLst>
          </p:cNvPr>
          <p:cNvSpPr txBox="1"/>
          <p:nvPr/>
        </p:nvSpPr>
        <p:spPr>
          <a:xfrm>
            <a:off x="7344383" y="4284534"/>
            <a:ext cx="4245124" cy="369332"/>
          </a:xfrm>
          <a:prstGeom prst="rect">
            <a:avLst/>
          </a:prstGeom>
          <a:noFill/>
        </p:spPr>
        <p:txBody>
          <a:bodyPr wrap="square" rtlCol="0">
            <a:spAutoFit/>
          </a:bodyPr>
          <a:lstStyle/>
          <a:p>
            <a:r>
              <a:rPr lang="en-US">
                <a:solidFill>
                  <a:schemeClr val="bg1"/>
                </a:solidFill>
                <a:latin typeface="Algerian" panose="04020705040A02060702" pitchFamily="82" charset="0"/>
              </a:rPr>
              <a:t>Group no .14</a:t>
            </a:r>
            <a:endParaRPr lang="en-IN">
              <a:solidFill>
                <a:schemeClr val="bg1"/>
              </a:solidFill>
              <a:latin typeface="Algerian" panose="04020705040A02060702" pitchFamily="82" charset="0"/>
            </a:endParaRPr>
          </a:p>
        </p:txBody>
      </p:sp>
      <p:pic>
        <p:nvPicPr>
          <p:cNvPr id="5" name="Picture 4">
            <a:extLst>
              <a:ext uri="{FF2B5EF4-FFF2-40B4-BE49-F238E27FC236}">
                <a16:creationId xmlns:a16="http://schemas.microsoft.com/office/drawing/2014/main" xmlns="" id="{4F6D3608-4454-50D8-559E-211E57CB4E59}"/>
              </a:ext>
            </a:extLst>
          </p:cNvPr>
          <p:cNvPicPr>
            <a:picLocks noChangeAspect="1"/>
          </p:cNvPicPr>
          <p:nvPr/>
        </p:nvPicPr>
        <p:blipFill>
          <a:blip r:embed="rId3"/>
          <a:stretch>
            <a:fillRect/>
          </a:stretch>
        </p:blipFill>
        <p:spPr>
          <a:xfrm>
            <a:off x="7344383" y="1163242"/>
            <a:ext cx="2296807" cy="2009922"/>
          </a:xfrm>
          <a:prstGeom prst="rect">
            <a:avLst/>
          </a:prstGeom>
        </p:spPr>
      </p:pic>
      <p:sp>
        <p:nvSpPr>
          <p:cNvPr id="6" name="TextBox 5">
            <a:extLst>
              <a:ext uri="{FF2B5EF4-FFF2-40B4-BE49-F238E27FC236}">
                <a16:creationId xmlns:a16="http://schemas.microsoft.com/office/drawing/2014/main" xmlns="" id="{653EFFCA-310A-27C3-48CC-005924532C7B}"/>
              </a:ext>
            </a:extLst>
          </p:cNvPr>
          <p:cNvSpPr txBox="1"/>
          <p:nvPr/>
        </p:nvSpPr>
        <p:spPr>
          <a:xfrm>
            <a:off x="6896912" y="228341"/>
            <a:ext cx="4445540" cy="369332"/>
          </a:xfrm>
          <a:prstGeom prst="rect">
            <a:avLst/>
          </a:prstGeom>
          <a:noFill/>
        </p:spPr>
        <p:txBody>
          <a:bodyPr wrap="square" rtlCol="0">
            <a:spAutoFit/>
          </a:bodyPr>
          <a:lstStyle/>
          <a:p>
            <a:r>
              <a:rPr lang="en-US" b="1">
                <a:ln>
                  <a:solidFill>
                    <a:schemeClr val="accent2">
                      <a:lumMod val="20000"/>
                      <a:lumOff val="80000"/>
                    </a:schemeClr>
                  </a:solidFill>
                </a:ln>
                <a:solidFill>
                  <a:schemeClr val="bg2"/>
                </a:solidFill>
                <a:effectLst>
                  <a:reflection blurRad="6350" stA="50000" endA="300" endPos="50000" dist="29997" dir="5400000" sy="-100000" algn="bl" rotWithShape="0"/>
                </a:effectLst>
              </a:rPr>
              <a:t>DESIGN THINKING AND IDEA LABORATORY</a:t>
            </a:r>
            <a:endParaRPr lang="en-IN" b="1">
              <a:ln>
                <a:solidFill>
                  <a:schemeClr val="accent2">
                    <a:lumMod val="20000"/>
                    <a:lumOff val="80000"/>
                  </a:schemeClr>
                </a:solidFill>
              </a:ln>
              <a:solidFill>
                <a:schemeClr val="bg2"/>
              </a:solidFill>
              <a:effectLst>
                <a:reflection blurRad="6350" stA="50000" endA="300" endPos="50000" dist="29997" dir="5400000" sy="-100000" algn="bl" rotWithShape="0"/>
              </a:effectLst>
            </a:endParaRPr>
          </a:p>
        </p:txBody>
      </p:sp>
    </p:spTree>
    <p:extLst>
      <p:ext uri="{BB962C8B-B14F-4D97-AF65-F5344CB8AC3E}">
        <p14:creationId xmlns:p14="http://schemas.microsoft.com/office/powerpoint/2010/main" val="745576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0EA7382-B71D-9D47-1FF5-2203BF1D1747}"/>
              </a:ext>
            </a:extLst>
          </p:cNvPr>
          <p:cNvSpPr txBox="1"/>
          <p:nvPr/>
        </p:nvSpPr>
        <p:spPr>
          <a:xfrm>
            <a:off x="1353766" y="418289"/>
            <a:ext cx="9484468"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800" b="1">
                <a:latin typeface="Algerian" panose="04020705040A02060702" pitchFamily="82" charset="0"/>
              </a:rPr>
              <a:t>mind map for medicine tracking and distribution</a:t>
            </a:r>
            <a:endParaRPr lang="en-IN" sz="2800" b="1">
              <a:latin typeface="Algerian" panose="04020705040A02060702" pitchFamily="82"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 y="1257299"/>
            <a:ext cx="11696700" cy="5334001"/>
          </a:xfrm>
          <a:prstGeom prst="rect">
            <a:avLst/>
          </a:prstGeom>
        </p:spPr>
      </p:pic>
    </p:spTree>
    <p:extLst>
      <p:ext uri="{BB962C8B-B14F-4D97-AF65-F5344CB8AC3E}">
        <p14:creationId xmlns:p14="http://schemas.microsoft.com/office/powerpoint/2010/main" val="961427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8417" y="308113"/>
            <a:ext cx="11638722" cy="629147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 name="TextBox 2"/>
          <p:cNvSpPr txBox="1"/>
          <p:nvPr/>
        </p:nvSpPr>
        <p:spPr>
          <a:xfrm>
            <a:off x="745434" y="360353"/>
            <a:ext cx="8120270" cy="400110"/>
          </a:xfrm>
          <a:prstGeom prst="rect">
            <a:avLst/>
          </a:prstGeom>
          <a:noFill/>
        </p:spPr>
        <p:txBody>
          <a:bodyPr wrap="square" rtlCol="0">
            <a:spAutoFit/>
          </a:bodyPr>
          <a:lstStyle/>
          <a:p>
            <a:r>
              <a:rPr lang="en-US" sz="2000" b="1" dirty="0" smtClean="0">
                <a:solidFill>
                  <a:schemeClr val="bg1">
                    <a:lumMod val="95000"/>
                    <a:lumOff val="5000"/>
                  </a:schemeClr>
                </a:solidFill>
                <a:effectLst>
                  <a:outerShdw blurRad="38100" dist="38100" dir="2700000" algn="tl">
                    <a:srgbClr val="000000">
                      <a:alpha val="43137"/>
                    </a:srgbClr>
                  </a:outerShdw>
                </a:effectLst>
              </a:rPr>
              <a:t>5W 1H matrix</a:t>
            </a:r>
            <a:endParaRPr lang="en-US" sz="2000" b="1" dirty="0">
              <a:solidFill>
                <a:schemeClr val="bg1">
                  <a:lumMod val="95000"/>
                  <a:lumOff val="5000"/>
                </a:schemeClr>
              </a:solidFill>
              <a:effectLst>
                <a:outerShdw blurRad="38100" dist="38100" dir="2700000" algn="tl">
                  <a:srgbClr val="000000">
                    <a:alpha val="43137"/>
                  </a:srgbClr>
                </a:outerShdw>
              </a:effectLst>
            </a:endParaRPr>
          </a:p>
        </p:txBody>
      </p:sp>
      <p:graphicFrame>
        <p:nvGraphicFramePr>
          <p:cNvPr id="4" name="Table 3"/>
          <p:cNvGraphicFramePr>
            <a:graphicFrameLocks noGrp="1"/>
          </p:cNvGraphicFramePr>
          <p:nvPr>
            <p:extLst>
              <p:ext uri="{D42A27DB-BD31-4B8C-83A1-F6EECF244321}">
                <p14:modId xmlns:p14="http://schemas.microsoft.com/office/powerpoint/2010/main" val="480326554"/>
              </p:ext>
            </p:extLst>
          </p:nvPr>
        </p:nvGraphicFramePr>
        <p:xfrm>
          <a:off x="422413" y="755374"/>
          <a:ext cx="11310729" cy="6949440"/>
        </p:xfrm>
        <a:graphic>
          <a:graphicData uri="http://schemas.openxmlformats.org/drawingml/2006/table">
            <a:tbl>
              <a:tblPr firstRow="1" bandRow="1">
                <a:tableStyleId>{5C22544A-7EE6-4342-B048-85BDC9FD1C3A}</a:tableStyleId>
              </a:tblPr>
              <a:tblGrid>
                <a:gridCol w="1560443"/>
                <a:gridCol w="3578087"/>
                <a:gridCol w="3289852"/>
                <a:gridCol w="2882347"/>
              </a:tblGrid>
              <a:tr h="805069">
                <a:tc>
                  <a:txBody>
                    <a:bodyPr/>
                    <a:lstStyle/>
                    <a:p>
                      <a:r>
                        <a:rPr lang="en-US" dirty="0" smtClean="0"/>
                        <a:t>QUESTIONS/CHATEGARIES</a:t>
                      </a:r>
                      <a:endParaRPr lang="en-US" dirty="0"/>
                    </a:p>
                  </a:txBody>
                  <a:tcPr/>
                </a:tc>
                <a:tc>
                  <a:txBody>
                    <a:bodyPr/>
                    <a:lstStyle/>
                    <a:p>
                      <a:r>
                        <a:rPr lang="en-US" dirty="0" smtClean="0"/>
                        <a:t>DISTRIBUTION AND TRACKING</a:t>
                      </a:r>
                      <a:endParaRPr lang="en-US" dirty="0"/>
                    </a:p>
                  </a:txBody>
                  <a:tcPr/>
                </a:tc>
                <a:tc>
                  <a:txBody>
                    <a:bodyPr/>
                    <a:lstStyle/>
                    <a:p>
                      <a:r>
                        <a:rPr lang="en-US" dirty="0" smtClean="0"/>
                        <a:t>MEDICINE</a:t>
                      </a:r>
                      <a:r>
                        <a:rPr lang="en-US" baseline="0" dirty="0" smtClean="0"/>
                        <a:t> TYPE</a:t>
                      </a:r>
                      <a:endParaRPr lang="en-US" dirty="0"/>
                    </a:p>
                  </a:txBody>
                  <a:tcPr/>
                </a:tc>
                <a:tc>
                  <a:txBody>
                    <a:bodyPr/>
                    <a:lstStyle/>
                    <a:p>
                      <a:r>
                        <a:rPr lang="en-US" dirty="0" smtClean="0"/>
                        <a:t>HEALTHCARE SERVICES</a:t>
                      </a:r>
                      <a:endParaRPr lang="en-US" dirty="0"/>
                    </a:p>
                  </a:txBody>
                  <a:tcPr/>
                </a:tc>
              </a:tr>
              <a:tr h="874643">
                <a:tc>
                  <a:txBody>
                    <a:bodyPr/>
                    <a:lstStyle/>
                    <a:p>
                      <a:r>
                        <a:rPr lang="en-US" dirty="0" smtClean="0"/>
                        <a:t>WHEN</a:t>
                      </a:r>
                    </a:p>
                  </a:txBody>
                  <a:tcPr/>
                </a:tc>
                <a:tc>
                  <a:txBody>
                    <a:bodyPr/>
                    <a:lstStyle/>
                    <a:p>
                      <a:r>
                        <a:rPr lang="en-US" dirty="0" smtClean="0"/>
                        <a:t> When should we replace or restock expired medicines.</a:t>
                      </a:r>
                      <a:endParaRPr lang="en-US" dirty="0"/>
                    </a:p>
                  </a:txBody>
                  <a:tcPr/>
                </a:tc>
                <a:tc>
                  <a:txBody>
                    <a:bodyPr/>
                    <a:lstStyle/>
                    <a:p>
                      <a:r>
                        <a:rPr lang="en-US" dirty="0" smtClean="0"/>
                        <a:t> When should I take this medicine, before or after meals?</a:t>
                      </a:r>
                      <a:endParaRPr lang="en-US" dirty="0"/>
                    </a:p>
                  </a:txBody>
                  <a:tcPr/>
                </a:tc>
                <a:tc>
                  <a:txBody>
                    <a:bodyPr/>
                    <a:lstStyle/>
                    <a:p>
                      <a:r>
                        <a:rPr lang="en-US" dirty="0" smtClean="0"/>
                        <a:t>When should a patient seek emergency healthcare services?</a:t>
                      </a:r>
                      <a:endParaRPr lang="en-US" dirty="0"/>
                    </a:p>
                  </a:txBody>
                  <a:tcPr/>
                </a:tc>
              </a:tr>
              <a:tr h="742122">
                <a:tc>
                  <a:txBody>
                    <a:bodyPr/>
                    <a:lstStyle/>
                    <a:p>
                      <a:r>
                        <a:rPr lang="en-US" dirty="0" smtClean="0"/>
                        <a:t>WHERE</a:t>
                      </a:r>
                      <a:endParaRPr lang="en-US" dirty="0"/>
                    </a:p>
                  </a:txBody>
                  <a:tcPr/>
                </a:tc>
                <a:tc>
                  <a:txBody>
                    <a:bodyPr/>
                    <a:lstStyle/>
                    <a:p>
                      <a:r>
                        <a:rPr lang="en-US" dirty="0" smtClean="0"/>
                        <a:t> Where are the medicines are stored before  distribution</a:t>
                      </a:r>
                      <a:endParaRPr lang="en-US" dirty="0"/>
                    </a:p>
                  </a:txBody>
                  <a:tcPr/>
                </a:tc>
                <a:tc>
                  <a:txBody>
                    <a:bodyPr/>
                    <a:lstStyle/>
                    <a:p>
                      <a:r>
                        <a:rPr lang="en-US" dirty="0" smtClean="0"/>
                        <a:t>Where can I find information about the different types of medicine available?</a:t>
                      </a:r>
                      <a:endParaRPr lang="en-US" dirty="0"/>
                    </a:p>
                  </a:txBody>
                  <a:tcPr/>
                </a:tc>
                <a:tc>
                  <a:txBody>
                    <a:bodyPr/>
                    <a:lstStyle/>
                    <a:p>
                      <a:r>
                        <a:rPr lang="en-US" dirty="0" smtClean="0"/>
                        <a:t>Where can patients find information about available healthcare services in their area?</a:t>
                      </a:r>
                      <a:endParaRPr lang="en-US" dirty="0"/>
                    </a:p>
                  </a:txBody>
                  <a:tcPr/>
                </a:tc>
              </a:tr>
              <a:tr h="742122">
                <a:tc>
                  <a:txBody>
                    <a:bodyPr/>
                    <a:lstStyle/>
                    <a:p>
                      <a:r>
                        <a:rPr lang="en-US" dirty="0" smtClean="0"/>
                        <a:t>WHOM</a:t>
                      </a:r>
                      <a:endParaRPr lang="en-US" dirty="0"/>
                    </a:p>
                  </a:txBody>
                  <a:tcPr/>
                </a:tc>
                <a:tc>
                  <a:txBody>
                    <a:bodyPr/>
                    <a:lstStyle/>
                    <a:p>
                      <a:r>
                        <a:rPr lang="en-US" dirty="0" smtClean="0"/>
                        <a:t>Whom should we assign for tracking and deliveries</a:t>
                      </a:r>
                      <a:endParaRPr lang="en-US" dirty="0"/>
                    </a:p>
                  </a:txBody>
                  <a:tcPr/>
                </a:tc>
                <a:tc>
                  <a:txBody>
                    <a:bodyPr/>
                    <a:lstStyle/>
                    <a:p>
                      <a:r>
                        <a:rPr lang="en-US" dirty="0" smtClean="0"/>
                        <a:t> Whom should I consult before starting a new type of medicine?</a:t>
                      </a:r>
                      <a:endParaRPr lang="en-US" dirty="0"/>
                    </a:p>
                  </a:txBody>
                  <a:tcPr/>
                </a:tc>
                <a:tc>
                  <a:txBody>
                    <a:bodyPr/>
                    <a:lstStyle/>
                    <a:p>
                      <a:r>
                        <a:rPr lang="en-US" dirty="0" smtClean="0"/>
                        <a:t>Whom should patients contact to schedule a healthcare service appointment?</a:t>
                      </a:r>
                      <a:endParaRPr lang="en-US" dirty="0"/>
                    </a:p>
                  </a:txBody>
                  <a:tcPr/>
                </a:tc>
              </a:tr>
              <a:tr h="742122">
                <a:tc>
                  <a:txBody>
                    <a:bodyPr/>
                    <a:lstStyle/>
                    <a:p>
                      <a:r>
                        <a:rPr lang="en-US" dirty="0" smtClean="0"/>
                        <a:t>WHAT</a:t>
                      </a:r>
                      <a:endParaRPr lang="en-US" dirty="0"/>
                    </a:p>
                  </a:txBody>
                  <a:tcPr/>
                </a:tc>
                <a:tc>
                  <a:txBody>
                    <a:bodyPr/>
                    <a:lstStyle/>
                    <a:p>
                      <a:r>
                        <a:rPr lang="en-US" dirty="0" smtClean="0"/>
                        <a:t>What tools can help in tracking medicine</a:t>
                      </a:r>
                      <a:endParaRPr lang="en-US" dirty="0"/>
                    </a:p>
                  </a:txBody>
                  <a:tcPr/>
                </a:tc>
                <a:tc>
                  <a:txBody>
                    <a:bodyPr/>
                    <a:lstStyle/>
                    <a:p>
                      <a:r>
                        <a:rPr lang="en-US" dirty="0" smtClean="0"/>
                        <a:t>What types of</a:t>
                      </a:r>
                      <a:r>
                        <a:rPr lang="en-US" baseline="0" dirty="0" smtClean="0"/>
                        <a:t> medicines are available in market</a:t>
                      </a:r>
                      <a:endParaRPr lang="en-US" dirty="0"/>
                    </a:p>
                  </a:txBody>
                  <a:tcPr/>
                </a:tc>
                <a:tc>
                  <a:txBody>
                    <a:bodyPr/>
                    <a:lstStyle/>
                    <a:p>
                      <a:r>
                        <a:rPr lang="en-US" dirty="0" smtClean="0"/>
                        <a:t>What types of healthcare</a:t>
                      </a:r>
                      <a:r>
                        <a:rPr lang="en-US" baseline="0" dirty="0" smtClean="0"/>
                        <a:t> services are available</a:t>
                      </a:r>
                      <a:endParaRPr lang="en-US" dirty="0"/>
                    </a:p>
                  </a:txBody>
                  <a:tcPr/>
                </a:tc>
              </a:tr>
              <a:tr h="742122">
                <a:tc>
                  <a:txBody>
                    <a:bodyPr/>
                    <a:lstStyle/>
                    <a:p>
                      <a:r>
                        <a:rPr lang="en-US" dirty="0" smtClean="0"/>
                        <a:t>WHY</a:t>
                      </a:r>
                      <a:endParaRPr lang="en-US" dirty="0"/>
                    </a:p>
                  </a:txBody>
                  <a:tcPr/>
                </a:tc>
                <a:tc>
                  <a:txBody>
                    <a:bodyPr/>
                    <a:lstStyle/>
                    <a:p>
                      <a:r>
                        <a:rPr lang="en-US" dirty="0" smtClean="0"/>
                        <a:t> Why is important to track the medicine</a:t>
                      </a:r>
                      <a:endParaRPr lang="en-US" dirty="0"/>
                    </a:p>
                  </a:txBody>
                  <a:tcPr/>
                </a:tc>
                <a:tc>
                  <a:txBody>
                    <a:bodyPr/>
                    <a:lstStyle/>
                    <a:p>
                      <a:r>
                        <a:rPr lang="en-US" dirty="0" smtClean="0"/>
                        <a:t>Why was this type of medicine prescribed for my condition?</a:t>
                      </a:r>
                      <a:endParaRPr lang="en-US" dirty="0"/>
                    </a:p>
                  </a:txBody>
                  <a:tcPr/>
                </a:tc>
                <a:tc>
                  <a:txBody>
                    <a:bodyPr/>
                    <a:lstStyle/>
                    <a:p>
                      <a:r>
                        <a:rPr lang="en-US" dirty="0" smtClean="0"/>
                        <a:t>Why are healthcare services essential for public health?</a:t>
                      </a:r>
                      <a:endParaRPr lang="en-US" dirty="0"/>
                    </a:p>
                  </a:txBody>
                  <a:tcPr/>
                </a:tc>
              </a:tr>
              <a:tr h="678723">
                <a:tc>
                  <a:txBody>
                    <a:bodyPr/>
                    <a:lstStyle/>
                    <a:p>
                      <a:r>
                        <a:rPr lang="en-US" dirty="0" smtClean="0"/>
                        <a:t>HOW</a:t>
                      </a:r>
                      <a:endParaRPr lang="en-US" dirty="0"/>
                    </a:p>
                  </a:txBody>
                  <a:tcPr/>
                </a:tc>
                <a:tc>
                  <a:txBody>
                    <a:bodyPr/>
                    <a:lstStyle/>
                    <a:p>
                      <a:r>
                        <a:rPr lang="en-US" dirty="0" smtClean="0"/>
                        <a:t> How we can identify the expire medicine</a:t>
                      </a:r>
                      <a:endParaRPr lang="en-US" dirty="0"/>
                    </a:p>
                  </a:txBody>
                  <a:tcPr/>
                </a:tc>
                <a:tc>
                  <a:txBody>
                    <a:bodyPr/>
                    <a:lstStyle/>
                    <a:p>
                      <a:r>
                        <a:rPr lang="en-US" dirty="0" smtClean="0"/>
                        <a:t>How does this type of medicine work in the body?</a:t>
                      </a:r>
                      <a:endParaRPr lang="en-US" dirty="0"/>
                    </a:p>
                  </a:txBody>
                  <a:tcPr/>
                </a:tc>
                <a:tc>
                  <a:txBody>
                    <a:bodyPr/>
                    <a:lstStyle/>
                    <a:p>
                      <a:r>
                        <a:rPr lang="en-US" dirty="0" smtClean="0"/>
                        <a:t> How do healthcare services differ between urban and rural areas?</a:t>
                      </a:r>
                      <a:endParaRPr lang="en-US" dirty="0"/>
                    </a:p>
                  </a:txBody>
                  <a:tcPr/>
                </a:tc>
              </a:tr>
            </a:tbl>
          </a:graphicData>
        </a:graphic>
      </p:graphicFrame>
    </p:spTree>
    <p:extLst>
      <p:ext uri="{BB962C8B-B14F-4D97-AF65-F5344CB8AC3E}">
        <p14:creationId xmlns:p14="http://schemas.microsoft.com/office/powerpoint/2010/main" val="3787970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8052" y="268357"/>
            <a:ext cx="11539331" cy="629146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 name="TextBox 2"/>
          <p:cNvSpPr txBox="1"/>
          <p:nvPr/>
        </p:nvSpPr>
        <p:spPr>
          <a:xfrm>
            <a:off x="844826" y="652116"/>
            <a:ext cx="7742583" cy="707886"/>
          </a:xfrm>
          <a:prstGeom prst="rect">
            <a:avLst/>
          </a:prstGeom>
          <a:noFill/>
        </p:spPr>
        <p:txBody>
          <a:bodyPr wrap="square" rtlCol="0">
            <a:spAutoFit/>
          </a:bodyPr>
          <a:lstStyle/>
          <a:p>
            <a:r>
              <a:rPr lang="en-US" sz="4000" b="1" dirty="0" smtClean="0">
                <a:solidFill>
                  <a:srgbClr val="00B050"/>
                </a:solidFill>
                <a:effectLst>
                  <a:outerShdw blurRad="38100" dist="38100" dir="2700000" algn="tl">
                    <a:srgbClr val="000000">
                      <a:alpha val="43137"/>
                    </a:srgbClr>
                  </a:outerShdw>
                </a:effectLst>
                <a:latin typeface="Algerian" pitchFamily="82" charset="0"/>
              </a:rPr>
              <a:t>reference</a:t>
            </a:r>
            <a:endParaRPr lang="en-US" sz="4000" b="1" dirty="0">
              <a:solidFill>
                <a:srgbClr val="00B050"/>
              </a:solidFill>
              <a:effectLst>
                <a:outerShdw blurRad="38100" dist="38100" dir="2700000" algn="tl">
                  <a:srgbClr val="000000">
                    <a:alpha val="43137"/>
                  </a:srgbClr>
                </a:outerShdw>
              </a:effectLst>
              <a:latin typeface="Algerian" pitchFamily="82" charset="0"/>
            </a:endParaRPr>
          </a:p>
        </p:txBody>
      </p:sp>
      <p:sp>
        <p:nvSpPr>
          <p:cNvPr id="4" name="TextBox 3"/>
          <p:cNvSpPr txBox="1"/>
          <p:nvPr/>
        </p:nvSpPr>
        <p:spPr>
          <a:xfrm>
            <a:off x="735496" y="2018796"/>
            <a:ext cx="8179904" cy="2554545"/>
          </a:xfrm>
          <a:prstGeom prst="rect">
            <a:avLst/>
          </a:prstGeom>
          <a:noFill/>
        </p:spPr>
        <p:txBody>
          <a:bodyPr wrap="square" rtlCol="0">
            <a:spAutoFit/>
          </a:bodyPr>
          <a:lstStyle/>
          <a:p>
            <a:pPr marL="457200" indent="-457200">
              <a:buFont typeface="Wingdings" pitchFamily="2" charset="2"/>
              <a:buChar char="§"/>
            </a:pPr>
            <a:r>
              <a:rPr lang="en-US" sz="3200" b="1" i="1" dirty="0" smtClean="0">
                <a:solidFill>
                  <a:schemeClr val="bg1">
                    <a:lumMod val="95000"/>
                    <a:lumOff val="5000"/>
                  </a:schemeClr>
                </a:solidFill>
              </a:rPr>
              <a:t>Healthcare providers (family doctors , relatives working in healthcare services )</a:t>
            </a:r>
          </a:p>
          <a:p>
            <a:pPr marL="457200" indent="-457200">
              <a:buFont typeface="Wingdings" pitchFamily="2" charset="2"/>
              <a:buChar char="§"/>
            </a:pPr>
            <a:r>
              <a:rPr lang="en-US" sz="3200" b="1" i="1" dirty="0" smtClean="0">
                <a:solidFill>
                  <a:schemeClr val="bg1">
                    <a:lumMod val="95000"/>
                    <a:lumOff val="5000"/>
                  </a:schemeClr>
                </a:solidFill>
              </a:rPr>
              <a:t>Healthcare centers</a:t>
            </a:r>
          </a:p>
          <a:p>
            <a:pPr marL="457200" indent="-457200">
              <a:buFont typeface="Wingdings" pitchFamily="2" charset="2"/>
              <a:buChar char="§"/>
            </a:pPr>
            <a:r>
              <a:rPr lang="en-US" sz="3200" b="1" i="1" dirty="0" smtClean="0">
                <a:solidFill>
                  <a:schemeClr val="bg1">
                    <a:lumMod val="95000"/>
                    <a:lumOff val="5000"/>
                  </a:schemeClr>
                </a:solidFill>
              </a:rPr>
              <a:t>patients</a:t>
            </a:r>
            <a:endParaRPr lang="en-US" sz="3200" b="1" i="1" dirty="0">
              <a:solidFill>
                <a:schemeClr val="bg1">
                  <a:lumMod val="95000"/>
                  <a:lumOff val="5000"/>
                </a:schemeClr>
              </a:solidFill>
            </a:endParaRPr>
          </a:p>
        </p:txBody>
      </p:sp>
    </p:spTree>
    <p:extLst>
      <p:ext uri="{BB962C8B-B14F-4D97-AF65-F5344CB8AC3E}">
        <p14:creationId xmlns:p14="http://schemas.microsoft.com/office/powerpoint/2010/main" val="1897737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04715F8-1EA3-AB0B-8431-39AFA8FD021F}"/>
              </a:ext>
            </a:extLst>
          </p:cNvPr>
          <p:cNvSpPr txBox="1"/>
          <p:nvPr/>
        </p:nvSpPr>
        <p:spPr>
          <a:xfrm>
            <a:off x="3253488" y="2613037"/>
            <a:ext cx="5683582" cy="1107996"/>
          </a:xfrm>
          <a:prstGeom prst="rect">
            <a:avLst/>
          </a:prstGeom>
          <a:solidFill>
            <a:schemeClr val="accent4">
              <a:lumMod val="7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600" b="1" dirty="0">
                <a:solidFill>
                  <a:schemeClr val="tx1">
                    <a:lumMod val="85000"/>
                  </a:schemeClr>
                </a:solidFill>
                <a:latin typeface="Algerian"/>
              </a:rPr>
              <a:t>Thank you !</a:t>
            </a:r>
          </a:p>
        </p:txBody>
      </p:sp>
    </p:spTree>
    <p:extLst>
      <p:ext uri="{BB962C8B-B14F-4D97-AF65-F5344CB8AC3E}">
        <p14:creationId xmlns:p14="http://schemas.microsoft.com/office/powerpoint/2010/main" val="2410515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1C1DBA0-859C-EBE3-712D-683E899D77F0}"/>
              </a:ext>
            </a:extLst>
          </p:cNvPr>
          <p:cNvSpPr txBox="1"/>
          <p:nvPr/>
        </p:nvSpPr>
        <p:spPr>
          <a:xfrm>
            <a:off x="1352144" y="2276272"/>
            <a:ext cx="5340485" cy="3416320"/>
          </a:xfrm>
          <a:prstGeom prst="rect">
            <a:avLst/>
          </a:prstGeom>
          <a:noFill/>
        </p:spPr>
        <p:txBody>
          <a:bodyPr wrap="square" rtlCol="0">
            <a:spAutoFit/>
          </a:bodyPr>
          <a:lstStyle/>
          <a:p>
            <a:r>
              <a:rPr lang="en-US" sz="1800" dirty="0"/>
              <a:t>1. </a:t>
            </a:r>
            <a:r>
              <a:rPr lang="en-US" dirty="0" err="1"/>
              <a:t>Supriya</a:t>
            </a:r>
            <a:r>
              <a:rPr lang="en-US" dirty="0"/>
              <a:t> </a:t>
            </a:r>
            <a:r>
              <a:rPr lang="en-US" dirty="0" err="1"/>
              <a:t>Gawali</a:t>
            </a:r>
            <a:r>
              <a:rPr lang="en-US" sz="1800" dirty="0"/>
              <a:t> [ leader] </a:t>
            </a:r>
            <a:br>
              <a:rPr lang="en-US" sz="1800" dirty="0"/>
            </a:br>
            <a:r>
              <a:rPr lang="en-US" sz="1800" dirty="0"/>
              <a:t/>
            </a:r>
            <a:br>
              <a:rPr lang="en-US" sz="1800" dirty="0"/>
            </a:br>
            <a:r>
              <a:rPr lang="en-US" sz="1800" dirty="0"/>
              <a:t>2. </a:t>
            </a:r>
            <a:r>
              <a:rPr lang="en-US" dirty="0" err="1"/>
              <a:t>Sanika</a:t>
            </a:r>
            <a:r>
              <a:rPr lang="en-US" dirty="0"/>
              <a:t> </a:t>
            </a:r>
            <a:r>
              <a:rPr lang="en-US" dirty="0" err="1"/>
              <a:t>Kalwaghe</a:t>
            </a:r>
            <a:r>
              <a:rPr lang="en-US" sz="1800" dirty="0"/>
              <a:t/>
            </a:r>
            <a:br>
              <a:rPr lang="en-US" sz="1800" dirty="0"/>
            </a:br>
            <a:r>
              <a:rPr lang="en-US" sz="1800" dirty="0"/>
              <a:t/>
            </a:r>
            <a:br>
              <a:rPr lang="en-US" sz="1800" dirty="0"/>
            </a:br>
            <a:r>
              <a:rPr lang="en-US" sz="1800" dirty="0"/>
              <a:t>3.</a:t>
            </a:r>
            <a:r>
              <a:rPr lang="en-US" dirty="0"/>
              <a:t>Samruddh </a:t>
            </a:r>
            <a:r>
              <a:rPr lang="en-US" dirty="0" err="1"/>
              <a:t>Shelke</a:t>
            </a:r>
            <a:r>
              <a:rPr lang="en-US" sz="1800" dirty="0"/>
              <a:t/>
            </a:r>
            <a:br>
              <a:rPr lang="en-US" sz="1800" dirty="0"/>
            </a:br>
            <a:r>
              <a:rPr lang="en-US" sz="1800" dirty="0"/>
              <a:t/>
            </a:r>
            <a:br>
              <a:rPr lang="en-US" sz="1800" dirty="0"/>
            </a:br>
            <a:r>
              <a:rPr lang="en-US" sz="1800" dirty="0"/>
              <a:t>4.T</a:t>
            </a:r>
            <a:r>
              <a:rPr lang="en-US" dirty="0"/>
              <a:t>ejas </a:t>
            </a:r>
            <a:r>
              <a:rPr lang="en-US" dirty="0" err="1"/>
              <a:t>Avhad</a:t>
            </a:r>
            <a:r>
              <a:rPr lang="en-US" sz="1800" dirty="0"/>
              <a:t/>
            </a:r>
            <a:br>
              <a:rPr lang="en-US" sz="1800" dirty="0"/>
            </a:br>
            <a:r>
              <a:rPr lang="en-US" sz="1800" dirty="0"/>
              <a:t/>
            </a:r>
            <a:br>
              <a:rPr lang="en-US" sz="1800" dirty="0"/>
            </a:br>
            <a:r>
              <a:rPr lang="en-US" sz="1800" dirty="0"/>
              <a:t>5.</a:t>
            </a:r>
            <a:r>
              <a:rPr lang="en-US" dirty="0"/>
              <a:t>Vishnu </a:t>
            </a:r>
            <a:r>
              <a:rPr lang="en-US" dirty="0" err="1"/>
              <a:t>Verma</a:t>
            </a:r>
            <a:r>
              <a:rPr lang="en-US" sz="1800" dirty="0"/>
              <a:t> </a:t>
            </a:r>
            <a:br>
              <a:rPr lang="en-US" sz="1800" dirty="0"/>
            </a:br>
            <a:r>
              <a:rPr lang="en-US" sz="1800"/>
              <a:t/>
            </a:r>
            <a:br>
              <a:rPr lang="en-US" sz="1800"/>
            </a:br>
            <a:r>
              <a:rPr lang="en-US" sz="1800" dirty="0"/>
              <a:t/>
            </a:r>
            <a:br>
              <a:rPr lang="en-US" sz="1800" dirty="0"/>
            </a:br>
            <a:endParaRPr lang="en-IN" dirty="0"/>
          </a:p>
        </p:txBody>
      </p:sp>
      <p:sp>
        <p:nvSpPr>
          <p:cNvPr id="4" name="TextBox 3">
            <a:extLst>
              <a:ext uri="{FF2B5EF4-FFF2-40B4-BE49-F238E27FC236}">
                <a16:creationId xmlns:a16="http://schemas.microsoft.com/office/drawing/2014/main" xmlns="" id="{A9DEF362-4409-932E-A5F6-50C3A819AF00}"/>
              </a:ext>
            </a:extLst>
          </p:cNvPr>
          <p:cNvSpPr txBox="1"/>
          <p:nvPr/>
        </p:nvSpPr>
        <p:spPr>
          <a:xfrm>
            <a:off x="909535" y="1536970"/>
            <a:ext cx="3112851" cy="954107"/>
          </a:xfrm>
          <a:prstGeom prst="rect">
            <a:avLst/>
          </a:prstGeom>
          <a:noFill/>
        </p:spPr>
        <p:txBody>
          <a:bodyPr wrap="square" rtlCol="0">
            <a:spAutoFit/>
          </a:bodyPr>
          <a:lstStyle/>
          <a:p>
            <a:pPr algn="ctr"/>
            <a:r>
              <a:rPr lang="en-US" sz="2800">
                <a:solidFill>
                  <a:schemeClr val="accent4">
                    <a:lumMod val="75000"/>
                  </a:schemeClr>
                </a:solidFill>
                <a:latin typeface="Algerian" panose="04020705040A02060702" pitchFamily="82" charset="0"/>
              </a:rPr>
              <a:t>MEMBERS : </a:t>
            </a:r>
            <a:endParaRPr lang="en-IN" sz="2800"/>
          </a:p>
          <a:p>
            <a:pPr algn="ctr"/>
            <a:endParaRPr lang="en-IN" sz="2800"/>
          </a:p>
        </p:txBody>
      </p:sp>
      <p:sp>
        <p:nvSpPr>
          <p:cNvPr id="5" name="TextBox 4">
            <a:extLst>
              <a:ext uri="{FF2B5EF4-FFF2-40B4-BE49-F238E27FC236}">
                <a16:creationId xmlns:a16="http://schemas.microsoft.com/office/drawing/2014/main" xmlns="" id="{818B924D-459F-D9D5-E737-D24DB0E4FD09}"/>
              </a:ext>
            </a:extLst>
          </p:cNvPr>
          <p:cNvSpPr txBox="1"/>
          <p:nvPr/>
        </p:nvSpPr>
        <p:spPr>
          <a:xfrm>
            <a:off x="1663430" y="974124"/>
            <a:ext cx="10389140" cy="830997"/>
          </a:xfrm>
          <a:prstGeom prst="rect">
            <a:avLst/>
          </a:prstGeom>
          <a:noFill/>
        </p:spPr>
        <p:txBody>
          <a:bodyPr wrap="square" rtlCol="0">
            <a:spAutoFit/>
          </a:bodyPr>
          <a:lstStyle/>
          <a:p>
            <a:r>
              <a:rPr lang="en-US" sz="2400">
                <a:latin typeface="Colonna MT" panose="04020805060202030203" pitchFamily="82" charset="0"/>
              </a:rPr>
              <a:t>PROJECT :  Medicine tracking and distribution system </a:t>
            </a:r>
            <a:endParaRPr lang="en-IN" sz="2400">
              <a:latin typeface="Colonna MT" panose="04020805060202030203" pitchFamily="82" charset="0"/>
            </a:endParaRPr>
          </a:p>
          <a:p>
            <a:endParaRPr lang="en-IN" sz="2400"/>
          </a:p>
        </p:txBody>
      </p:sp>
      <p:sp>
        <p:nvSpPr>
          <p:cNvPr id="7" name="TextBox 6">
            <a:extLst>
              <a:ext uri="{FF2B5EF4-FFF2-40B4-BE49-F238E27FC236}">
                <a16:creationId xmlns:a16="http://schemas.microsoft.com/office/drawing/2014/main" xmlns="" id="{1523346A-7E40-9B31-8AA5-673682074FD5}"/>
              </a:ext>
            </a:extLst>
          </p:cNvPr>
          <p:cNvSpPr txBox="1"/>
          <p:nvPr/>
        </p:nvSpPr>
        <p:spPr>
          <a:xfrm>
            <a:off x="3668949" y="301440"/>
            <a:ext cx="4854102" cy="954107"/>
          </a:xfrm>
          <a:prstGeom prst="rect">
            <a:avLst/>
          </a:prstGeom>
          <a:noFill/>
        </p:spPr>
        <p:txBody>
          <a:bodyPr wrap="square" rtlCol="0">
            <a:spAutoFit/>
          </a:bodyPr>
          <a:lstStyle/>
          <a:p>
            <a:pPr algn="ctr"/>
            <a:r>
              <a:rPr lang="en-US" sz="2800">
                <a:latin typeface="Algerian" panose="04020705040A02060702" pitchFamily="82" charset="0"/>
              </a:rPr>
              <a:t>Progress partners</a:t>
            </a:r>
            <a:endParaRPr lang="en-IN" sz="2800">
              <a:latin typeface="Algerian" panose="04020705040A02060702" pitchFamily="82" charset="0"/>
            </a:endParaRPr>
          </a:p>
          <a:p>
            <a:pPr algn="ctr"/>
            <a:endParaRPr lang="en-IN" sz="2800"/>
          </a:p>
        </p:txBody>
      </p:sp>
    </p:spTree>
    <p:extLst>
      <p:ext uri="{BB962C8B-B14F-4D97-AF65-F5344CB8AC3E}">
        <p14:creationId xmlns:p14="http://schemas.microsoft.com/office/powerpoint/2010/main" val="88022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21FE560-9AFB-3C8B-8EDD-ECBE5A99D752}"/>
              </a:ext>
            </a:extLst>
          </p:cNvPr>
          <p:cNvSpPr txBox="1"/>
          <p:nvPr/>
        </p:nvSpPr>
        <p:spPr>
          <a:xfrm>
            <a:off x="2071991" y="554477"/>
            <a:ext cx="7130375" cy="523220"/>
          </a:xfrm>
          <a:prstGeom prst="rect">
            <a:avLst/>
          </a:prstGeom>
          <a:noFill/>
        </p:spPr>
        <p:txBody>
          <a:bodyPr wrap="square" rtlCol="0">
            <a:spAutoFit/>
          </a:bodyPr>
          <a:lstStyle/>
          <a:p>
            <a:r>
              <a:rPr lang="en-US" sz="2800" b="1">
                <a:solidFill>
                  <a:schemeClr val="accent1">
                    <a:lumMod val="75000"/>
                  </a:schemeClr>
                </a:solidFill>
                <a:effectLst>
                  <a:outerShdw blurRad="38100" dist="38100" dir="2700000" algn="tl">
                    <a:srgbClr val="000000">
                      <a:alpha val="43137"/>
                    </a:srgbClr>
                  </a:outerShdw>
                </a:effectLst>
                <a:latin typeface="Algerian" panose="04020705040A02060702" pitchFamily="82" charset="0"/>
              </a:rPr>
              <a:t>Clear  definition of topic</a:t>
            </a:r>
            <a:endParaRPr lang="en-IN" sz="2800" b="1">
              <a:solidFill>
                <a:schemeClr val="accent1">
                  <a:lumMod val="75000"/>
                </a:schemeClr>
              </a:solidFill>
              <a:effectLst>
                <a:outerShdw blurRad="38100" dist="38100" dir="2700000" algn="tl">
                  <a:srgbClr val="000000">
                    <a:alpha val="43137"/>
                  </a:srgbClr>
                </a:outerShdw>
              </a:effectLst>
              <a:latin typeface="Algerian" panose="04020705040A02060702" pitchFamily="82" charset="0"/>
            </a:endParaRPr>
          </a:p>
        </p:txBody>
      </p:sp>
      <p:sp>
        <p:nvSpPr>
          <p:cNvPr id="3" name="TextBox 2">
            <a:extLst>
              <a:ext uri="{FF2B5EF4-FFF2-40B4-BE49-F238E27FC236}">
                <a16:creationId xmlns:a16="http://schemas.microsoft.com/office/drawing/2014/main" xmlns="" id="{C4C6A800-F8B4-0F24-3FEF-4D85AD847B8C}"/>
              </a:ext>
            </a:extLst>
          </p:cNvPr>
          <p:cNvSpPr txBox="1"/>
          <p:nvPr/>
        </p:nvSpPr>
        <p:spPr>
          <a:xfrm>
            <a:off x="1964986" y="1186775"/>
            <a:ext cx="6556443" cy="2031325"/>
          </a:xfrm>
          <a:prstGeom prst="rect">
            <a:avLst/>
          </a:prstGeom>
          <a:noFill/>
        </p:spPr>
        <p:txBody>
          <a:bodyPr wrap="square" rtlCol="0">
            <a:spAutoFit/>
          </a:bodyPr>
          <a:lstStyle/>
          <a:p>
            <a:r>
              <a:rPr lang="en-US" b="1"/>
              <a:t>A Medicine Tracking and Distribution System is a digital tool used to monitor and manage the flow of medicines from manufacturers to pharmacies or hospitals. It tracks inventory, ensures timely delivery, verifies authenticity to prevent counterfeit drugs, and helps maintain compliance with regulations. The system ensures that safe and verified medicines reach patients efficiently</a:t>
            </a:r>
            <a:r>
              <a:rPr lang="en-US"/>
              <a:t>.</a:t>
            </a:r>
            <a:endParaRPr lang="en-IN"/>
          </a:p>
        </p:txBody>
      </p:sp>
      <p:sp>
        <p:nvSpPr>
          <p:cNvPr id="4" name="TextBox 3">
            <a:extLst>
              <a:ext uri="{FF2B5EF4-FFF2-40B4-BE49-F238E27FC236}">
                <a16:creationId xmlns:a16="http://schemas.microsoft.com/office/drawing/2014/main" xmlns="" id="{D12F2806-EFDF-E8C8-706C-DADD00F91CE9}"/>
              </a:ext>
            </a:extLst>
          </p:cNvPr>
          <p:cNvSpPr txBox="1"/>
          <p:nvPr/>
        </p:nvSpPr>
        <p:spPr>
          <a:xfrm>
            <a:off x="2351435" y="3167390"/>
            <a:ext cx="3919663" cy="523220"/>
          </a:xfrm>
          <a:prstGeom prst="rect">
            <a:avLst/>
          </a:prstGeom>
          <a:noFill/>
        </p:spPr>
        <p:txBody>
          <a:bodyPr wrap="none" rtlCol="0">
            <a:spAutoFit/>
          </a:bodyPr>
          <a:lstStyle/>
          <a:p>
            <a:r>
              <a:rPr lang="en-US" sz="2800" b="1">
                <a:solidFill>
                  <a:schemeClr val="accent1">
                    <a:lumMod val="75000"/>
                  </a:schemeClr>
                </a:solidFill>
                <a:effectLst>
                  <a:outerShdw blurRad="38100" dist="38100" dir="2700000" algn="tl">
                    <a:srgbClr val="000000">
                      <a:alpha val="43137"/>
                    </a:srgbClr>
                  </a:outerShdw>
                </a:effectLst>
                <a:latin typeface="Algerian" panose="04020705040A02060702" pitchFamily="82" charset="0"/>
              </a:rPr>
              <a:t>Importance of topic</a:t>
            </a:r>
            <a:endParaRPr lang="en-IN" sz="2800" b="1">
              <a:solidFill>
                <a:schemeClr val="accent1">
                  <a:lumMod val="75000"/>
                </a:schemeClr>
              </a:solidFill>
              <a:effectLst>
                <a:outerShdw blurRad="38100" dist="38100" dir="2700000" algn="tl">
                  <a:srgbClr val="000000">
                    <a:alpha val="43137"/>
                  </a:srgbClr>
                </a:outerShdw>
              </a:effectLst>
              <a:latin typeface="Algerian" panose="04020705040A02060702" pitchFamily="82" charset="0"/>
            </a:endParaRPr>
          </a:p>
        </p:txBody>
      </p:sp>
      <p:sp>
        <p:nvSpPr>
          <p:cNvPr id="5" name="TextBox 4">
            <a:extLst>
              <a:ext uri="{FF2B5EF4-FFF2-40B4-BE49-F238E27FC236}">
                <a16:creationId xmlns:a16="http://schemas.microsoft.com/office/drawing/2014/main" xmlns="" id="{709D6017-5D7F-4413-5F75-7CF6B0B04B36}"/>
              </a:ext>
            </a:extLst>
          </p:cNvPr>
          <p:cNvSpPr txBox="1"/>
          <p:nvPr/>
        </p:nvSpPr>
        <p:spPr>
          <a:xfrm>
            <a:off x="1964986" y="3916899"/>
            <a:ext cx="6449438" cy="2031325"/>
          </a:xfrm>
          <a:prstGeom prst="rect">
            <a:avLst/>
          </a:prstGeom>
          <a:noFill/>
        </p:spPr>
        <p:txBody>
          <a:bodyPr wrap="square" rtlCol="0">
            <a:spAutoFit/>
          </a:bodyPr>
          <a:lstStyle/>
          <a:p>
            <a:r>
              <a:rPr lang="en-US" b="1"/>
              <a:t>The Medicine Tracking and Distribution System is important because it ensures medicines are delivered safely, efficiently, and on time. It helps prevent counterfeit drugs, reduces errors in the supply chain, and ensures that medicines are always available when needed. This system also helps maintain regulatory compliance, keeping patients safe and ensuring they receive the correct, high-quality medications.</a:t>
            </a:r>
            <a:endParaRPr lang="en-IN" b="1"/>
          </a:p>
        </p:txBody>
      </p:sp>
    </p:spTree>
    <p:extLst>
      <p:ext uri="{BB962C8B-B14F-4D97-AF65-F5344CB8AC3E}">
        <p14:creationId xmlns:p14="http://schemas.microsoft.com/office/powerpoint/2010/main" val="54276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CECE229-F850-AEFA-082E-B5CD183D83A9}"/>
              </a:ext>
            </a:extLst>
          </p:cNvPr>
          <p:cNvSpPr txBox="1"/>
          <p:nvPr/>
        </p:nvSpPr>
        <p:spPr>
          <a:xfrm>
            <a:off x="2188723" y="1010641"/>
            <a:ext cx="7188741" cy="523220"/>
          </a:xfrm>
          <a:prstGeom prst="rect">
            <a:avLst/>
          </a:prstGeom>
          <a:noFill/>
        </p:spPr>
        <p:txBody>
          <a:bodyPr wrap="square" rtlCol="0">
            <a:spAutoFit/>
          </a:bodyPr>
          <a:lstStyle/>
          <a:p>
            <a:r>
              <a:rPr lang="en-US" sz="2800" b="1">
                <a:solidFill>
                  <a:schemeClr val="accent2">
                    <a:lumMod val="75000"/>
                  </a:schemeClr>
                </a:solidFill>
                <a:effectLst>
                  <a:outerShdw blurRad="38100" dist="38100" dir="2700000" algn="tl">
                    <a:srgbClr val="000000">
                      <a:alpha val="43137"/>
                    </a:srgbClr>
                  </a:outerShdw>
                </a:effectLst>
                <a:latin typeface="Algerian" panose="04020705040A02060702" pitchFamily="82" charset="0"/>
              </a:rPr>
              <a:t>Persona constructing</a:t>
            </a:r>
            <a:endParaRPr lang="en-IN" sz="2800" b="1">
              <a:solidFill>
                <a:schemeClr val="accent2">
                  <a:lumMod val="75000"/>
                </a:schemeClr>
              </a:solidFill>
              <a:effectLst>
                <a:outerShdw blurRad="38100" dist="38100" dir="2700000" algn="tl">
                  <a:srgbClr val="000000">
                    <a:alpha val="43137"/>
                  </a:srgbClr>
                </a:outerShdw>
              </a:effectLst>
              <a:latin typeface="Algerian" panose="04020705040A02060702" pitchFamily="82" charset="0"/>
            </a:endParaRPr>
          </a:p>
        </p:txBody>
      </p:sp>
      <p:sp>
        <p:nvSpPr>
          <p:cNvPr id="3" name="TextBox 2">
            <a:extLst>
              <a:ext uri="{FF2B5EF4-FFF2-40B4-BE49-F238E27FC236}">
                <a16:creationId xmlns:a16="http://schemas.microsoft.com/office/drawing/2014/main" xmlns="" id="{12004672-0FEB-0802-BC99-ED5B42AB9256}"/>
              </a:ext>
            </a:extLst>
          </p:cNvPr>
          <p:cNvSpPr txBox="1"/>
          <p:nvPr/>
        </p:nvSpPr>
        <p:spPr>
          <a:xfrm>
            <a:off x="1643974" y="1778088"/>
            <a:ext cx="7928042" cy="1477328"/>
          </a:xfrm>
          <a:prstGeom prst="rect">
            <a:avLst/>
          </a:prstGeom>
          <a:noFill/>
        </p:spPr>
        <p:txBody>
          <a:bodyPr wrap="square" rtlCol="0">
            <a:spAutoFit/>
          </a:bodyPr>
          <a:lstStyle/>
          <a:p>
            <a:r>
              <a:rPr lang="en-US" b="1"/>
              <a:t>Constructing a persona involves creating a detailed, fictional representation of a target audience, typically used in marketing, product design, or product development. A persona embodies the background, motivation, challenges faced, doubts and fears and aspirations of a specific group of people, helping you design better solutions.</a:t>
            </a:r>
            <a:endParaRPr lang="en-IN" b="1"/>
          </a:p>
        </p:txBody>
      </p:sp>
      <p:sp>
        <p:nvSpPr>
          <p:cNvPr id="5" name="TextBox 4">
            <a:extLst>
              <a:ext uri="{FF2B5EF4-FFF2-40B4-BE49-F238E27FC236}">
                <a16:creationId xmlns:a16="http://schemas.microsoft.com/office/drawing/2014/main" xmlns="" id="{AD6DD495-583F-6E1D-8D75-5A0806D8C613}"/>
              </a:ext>
            </a:extLst>
          </p:cNvPr>
          <p:cNvSpPr txBox="1"/>
          <p:nvPr/>
        </p:nvSpPr>
        <p:spPr>
          <a:xfrm>
            <a:off x="2276272" y="3761253"/>
            <a:ext cx="5573949" cy="523220"/>
          </a:xfrm>
          <a:prstGeom prst="rect">
            <a:avLst/>
          </a:prstGeom>
          <a:noFill/>
        </p:spPr>
        <p:txBody>
          <a:bodyPr wrap="square" rtlCol="0">
            <a:spAutoFit/>
          </a:bodyPr>
          <a:lstStyle/>
          <a:p>
            <a:r>
              <a:rPr lang="en-US" sz="2800" b="1">
                <a:solidFill>
                  <a:schemeClr val="accent2">
                    <a:lumMod val="75000"/>
                  </a:schemeClr>
                </a:solidFill>
                <a:latin typeface="Algerian" panose="04020705040A02060702" pitchFamily="82" charset="0"/>
              </a:rPr>
              <a:t>Why persona is important ?</a:t>
            </a:r>
            <a:endParaRPr lang="en-IN" sz="2800" b="1">
              <a:solidFill>
                <a:schemeClr val="accent2">
                  <a:lumMod val="75000"/>
                </a:schemeClr>
              </a:solidFill>
              <a:latin typeface="Algerian" panose="04020705040A02060702" pitchFamily="82" charset="0"/>
            </a:endParaRPr>
          </a:p>
        </p:txBody>
      </p:sp>
      <p:sp>
        <p:nvSpPr>
          <p:cNvPr id="6" name="TextBox 5">
            <a:extLst>
              <a:ext uri="{FF2B5EF4-FFF2-40B4-BE49-F238E27FC236}">
                <a16:creationId xmlns:a16="http://schemas.microsoft.com/office/drawing/2014/main" xmlns="" id="{D6B8D984-8E6A-5974-B4B6-EC2E2EE60DE0}"/>
              </a:ext>
            </a:extLst>
          </p:cNvPr>
          <p:cNvSpPr txBox="1"/>
          <p:nvPr/>
        </p:nvSpPr>
        <p:spPr>
          <a:xfrm>
            <a:off x="1643974" y="4445541"/>
            <a:ext cx="7733490" cy="646331"/>
          </a:xfrm>
          <a:prstGeom prst="rect">
            <a:avLst/>
          </a:prstGeom>
          <a:noFill/>
        </p:spPr>
        <p:txBody>
          <a:bodyPr wrap="square" lIns="91440" tIns="45720" rIns="91440" bIns="45720" rtlCol="0" anchor="t">
            <a:spAutoFit/>
          </a:bodyPr>
          <a:lstStyle/>
          <a:p>
            <a:r>
              <a:rPr lang="en-US" b="1" dirty="0"/>
              <a:t>Personas are used to targeting market audience mins end </a:t>
            </a:r>
            <a:r>
              <a:rPr lang="en-US" b="1" dirty="0" err="1"/>
              <a:t>users,focuses</a:t>
            </a:r>
            <a:r>
              <a:rPr lang="en-US" b="1" dirty="0"/>
              <a:t> on their day to day life problems and design for that</a:t>
            </a:r>
            <a:endParaRPr lang="en-IN" b="1" dirty="0"/>
          </a:p>
        </p:txBody>
      </p:sp>
    </p:spTree>
    <p:extLst>
      <p:ext uri="{BB962C8B-B14F-4D97-AF65-F5344CB8AC3E}">
        <p14:creationId xmlns:p14="http://schemas.microsoft.com/office/powerpoint/2010/main" val="3855752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B1E7EDA-8A73-5647-9420-C7BAA1604429}"/>
              </a:ext>
            </a:extLst>
          </p:cNvPr>
          <p:cNvSpPr txBox="1"/>
          <p:nvPr/>
        </p:nvSpPr>
        <p:spPr>
          <a:xfrm>
            <a:off x="2081717" y="304744"/>
            <a:ext cx="3210127" cy="646331"/>
          </a:xfrm>
          <a:prstGeom prst="rect">
            <a:avLst/>
          </a:prstGeom>
          <a:noFill/>
        </p:spPr>
        <p:txBody>
          <a:bodyPr wrap="square" rtlCol="0">
            <a:spAutoFit/>
          </a:bodyPr>
          <a:lstStyle/>
          <a:p>
            <a:r>
              <a:rPr lang="en-US" sz="1800" b="1">
                <a:effectLst>
                  <a:outerShdw blurRad="38100" dist="38100" dir="2700000" algn="tl">
                    <a:srgbClr val="000000">
                      <a:alpha val="43137"/>
                    </a:srgbClr>
                  </a:outerShdw>
                </a:effectLst>
                <a:latin typeface="Algerian" panose="04020705040A02060702" pitchFamily="82" charset="0"/>
              </a:rPr>
              <a:t>Persona 1: for patient</a:t>
            </a:r>
            <a:endParaRPr lang="en-IN" sz="1800" b="1">
              <a:effectLst>
                <a:outerShdw blurRad="38100" dist="38100" dir="2700000" algn="tl">
                  <a:srgbClr val="000000">
                    <a:alpha val="43137"/>
                  </a:srgbClr>
                </a:outerShdw>
              </a:effectLst>
              <a:latin typeface="Algerian" panose="04020705040A02060702" pitchFamily="82" charset="0"/>
            </a:endParaRPr>
          </a:p>
          <a:p>
            <a:endParaRPr lang="en-IN"/>
          </a:p>
        </p:txBody>
      </p:sp>
      <p:sp>
        <p:nvSpPr>
          <p:cNvPr id="3" name="Rectangle: Rounded Corners 2">
            <a:extLst>
              <a:ext uri="{FF2B5EF4-FFF2-40B4-BE49-F238E27FC236}">
                <a16:creationId xmlns:a16="http://schemas.microsoft.com/office/drawing/2014/main" xmlns="" id="{21B440BB-9560-9BE7-948B-E6A4982624CF}"/>
              </a:ext>
            </a:extLst>
          </p:cNvPr>
          <p:cNvSpPr/>
          <p:nvPr/>
        </p:nvSpPr>
        <p:spPr>
          <a:xfrm>
            <a:off x="1595334" y="1117563"/>
            <a:ext cx="3920247" cy="186771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TextBox 4">
            <a:extLst>
              <a:ext uri="{FF2B5EF4-FFF2-40B4-BE49-F238E27FC236}">
                <a16:creationId xmlns:a16="http://schemas.microsoft.com/office/drawing/2014/main" xmlns="" id="{FA78274A-124D-8211-4440-745689D847AB}"/>
              </a:ext>
            </a:extLst>
          </p:cNvPr>
          <p:cNvSpPr txBox="1"/>
          <p:nvPr/>
        </p:nvSpPr>
        <p:spPr>
          <a:xfrm>
            <a:off x="1726658" y="1200808"/>
            <a:ext cx="3920247" cy="1877437"/>
          </a:xfrm>
          <a:prstGeom prst="rect">
            <a:avLst/>
          </a:prstGeom>
          <a:noFill/>
        </p:spPr>
        <p:txBody>
          <a:bodyPr wrap="square" rtlCol="0">
            <a:spAutoFit/>
          </a:bodyPr>
          <a:lstStyle/>
          <a:p>
            <a:r>
              <a:rPr lang="en-US" b="1">
                <a:effectLst>
                  <a:outerShdw blurRad="38100" dist="38100" dir="2700000" algn="tl">
                    <a:srgbClr val="000000">
                      <a:alpha val="43137"/>
                    </a:srgbClr>
                  </a:outerShdw>
                </a:effectLst>
                <a:latin typeface="Algerian" panose="04020705040A02060702" pitchFamily="82" charset="0"/>
              </a:rPr>
              <a:t>BACKGROUND</a:t>
            </a:r>
          </a:p>
          <a:p>
            <a:pPr marL="171450" indent="-171450">
              <a:buFont typeface="Wingdings" panose="05000000000000000000" pitchFamily="2" charset="2"/>
              <a:buChar char="v"/>
            </a:pPr>
            <a:r>
              <a:rPr lang="en-US" sz="1400"/>
              <a:t>Belong  to middle class family</a:t>
            </a:r>
          </a:p>
          <a:p>
            <a:pPr marL="171450" indent="-171450">
              <a:buFont typeface="Wingdings" panose="05000000000000000000" pitchFamily="2" charset="2"/>
              <a:buChar char="v"/>
            </a:pPr>
            <a:r>
              <a:rPr lang="en-US" sz="1400"/>
              <a:t>He lives in a join family in Pune</a:t>
            </a:r>
          </a:p>
          <a:p>
            <a:pPr marL="171450" indent="-171450">
              <a:buFont typeface="Wingdings" panose="05000000000000000000" pitchFamily="2" charset="2"/>
              <a:buChar char="v"/>
            </a:pPr>
            <a:r>
              <a:rPr lang="en-US" sz="1400"/>
              <a:t>He has a two children's</a:t>
            </a:r>
          </a:p>
          <a:p>
            <a:pPr marL="171450" indent="-171450">
              <a:buFont typeface="Wingdings" panose="05000000000000000000" pitchFamily="2" charset="2"/>
              <a:buChar char="v"/>
            </a:pPr>
            <a:r>
              <a:rPr lang="en-US" sz="1400"/>
              <a:t>He is a school teacher working in government school</a:t>
            </a:r>
          </a:p>
          <a:p>
            <a:pPr marL="171450" indent="-171450">
              <a:buFont typeface="Wingdings" panose="05000000000000000000" pitchFamily="2" charset="2"/>
              <a:buChar char="v"/>
            </a:pPr>
            <a:r>
              <a:rPr lang="en-US" sz="1400"/>
              <a:t>He is diagnosed with diabetes</a:t>
            </a:r>
          </a:p>
          <a:p>
            <a:endParaRPr lang="en-IN" sz="1400"/>
          </a:p>
        </p:txBody>
      </p:sp>
      <p:sp>
        <p:nvSpPr>
          <p:cNvPr id="6" name="Rectangle: Rounded Corners 5">
            <a:extLst>
              <a:ext uri="{FF2B5EF4-FFF2-40B4-BE49-F238E27FC236}">
                <a16:creationId xmlns:a16="http://schemas.microsoft.com/office/drawing/2014/main" xmlns="" id="{43AEEC8F-A062-371D-2233-8D22A1C8E52E}"/>
              </a:ext>
            </a:extLst>
          </p:cNvPr>
          <p:cNvSpPr/>
          <p:nvPr/>
        </p:nvSpPr>
        <p:spPr>
          <a:xfrm>
            <a:off x="1595335" y="3210128"/>
            <a:ext cx="3920247" cy="204280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TextBox 6">
            <a:extLst>
              <a:ext uri="{FF2B5EF4-FFF2-40B4-BE49-F238E27FC236}">
                <a16:creationId xmlns:a16="http://schemas.microsoft.com/office/drawing/2014/main" xmlns="" id="{2AF1BECC-045F-73B4-EFBF-FA8394A6840E}"/>
              </a:ext>
            </a:extLst>
          </p:cNvPr>
          <p:cNvSpPr txBox="1"/>
          <p:nvPr/>
        </p:nvSpPr>
        <p:spPr>
          <a:xfrm>
            <a:off x="1726658" y="3151762"/>
            <a:ext cx="4051570" cy="2092881"/>
          </a:xfrm>
          <a:prstGeom prst="rect">
            <a:avLst/>
          </a:prstGeom>
          <a:noFill/>
        </p:spPr>
        <p:txBody>
          <a:bodyPr wrap="square" rtlCol="0">
            <a:spAutoFit/>
          </a:bodyPr>
          <a:lstStyle/>
          <a:p>
            <a:r>
              <a:rPr lang="en-US" b="1">
                <a:effectLst>
                  <a:outerShdw blurRad="38100" dist="38100" dir="2700000" algn="tl">
                    <a:srgbClr val="000000">
                      <a:alpha val="43137"/>
                    </a:srgbClr>
                  </a:outerShdw>
                </a:effectLst>
                <a:latin typeface="Algerian" panose="04020705040A02060702" pitchFamily="82" charset="0"/>
              </a:rPr>
              <a:t>CHALLENGES FACED</a:t>
            </a:r>
          </a:p>
          <a:p>
            <a:pPr marL="285750" indent="-285750">
              <a:buFont typeface="Wingdings" panose="05000000000000000000" pitchFamily="2" charset="2"/>
              <a:buChar char="v"/>
            </a:pPr>
            <a:r>
              <a:rPr lang="en-US" sz="1400"/>
              <a:t>Financial stress due to ongoing condition</a:t>
            </a:r>
          </a:p>
          <a:p>
            <a:pPr marL="285750" indent="-285750">
              <a:buFont typeface="Wingdings" panose="05000000000000000000" pitchFamily="2" charset="2"/>
              <a:buChar char="v"/>
            </a:pPr>
            <a:r>
              <a:rPr lang="en-US" sz="1400"/>
              <a:t>Balancing work and health needs.</a:t>
            </a:r>
          </a:p>
          <a:p>
            <a:pPr marL="285750" indent="-285750">
              <a:buFont typeface="Wingdings" panose="05000000000000000000" pitchFamily="2" charset="2"/>
              <a:buChar char="v"/>
            </a:pPr>
            <a:r>
              <a:rPr lang="en-IN" sz="1400"/>
              <a:t>Disrupted Schedule</a:t>
            </a:r>
            <a:endParaRPr lang="en-US" sz="1400"/>
          </a:p>
          <a:p>
            <a:pPr marL="285750" indent="-285750">
              <a:buFont typeface="Wingdings" panose="05000000000000000000" pitchFamily="2" charset="2"/>
              <a:buChar char="v"/>
            </a:pPr>
            <a:r>
              <a:rPr lang="en-IN" sz="1400"/>
              <a:t>limited Understanding of disease</a:t>
            </a:r>
            <a:endParaRPr lang="en-US" sz="1400"/>
          </a:p>
          <a:p>
            <a:pPr marL="285750" indent="-285750">
              <a:buFont typeface="Wingdings" panose="05000000000000000000" pitchFamily="2" charset="2"/>
              <a:buChar char="v"/>
            </a:pPr>
            <a:r>
              <a:rPr lang="en-IN" sz="1400"/>
              <a:t>Adapting to lifecycle changes</a:t>
            </a:r>
            <a:endParaRPr lang="en-US" sz="1400"/>
          </a:p>
          <a:p>
            <a:pPr marL="285750" indent="-285750">
              <a:buFont typeface="Wingdings" panose="05000000000000000000" pitchFamily="2" charset="2"/>
              <a:buChar char="v"/>
            </a:pPr>
            <a:r>
              <a:rPr lang="en-US" sz="1400"/>
              <a:t>follows the prescribed diet, especially with Family meals and social gathering </a:t>
            </a:r>
          </a:p>
          <a:p>
            <a:pPr marL="285750" indent="-285750">
              <a:buFont typeface="Wingdings" panose="05000000000000000000" pitchFamily="2" charset="2"/>
              <a:buChar char="v"/>
            </a:pPr>
            <a:r>
              <a:rPr lang="en-US" sz="1400"/>
              <a:t>Forgets to take medicines on time.</a:t>
            </a:r>
            <a:endParaRPr lang="en-IN" sz="1400"/>
          </a:p>
        </p:txBody>
      </p:sp>
      <p:sp>
        <p:nvSpPr>
          <p:cNvPr id="8" name="Rectangle: Rounded Corners 7">
            <a:extLst>
              <a:ext uri="{FF2B5EF4-FFF2-40B4-BE49-F238E27FC236}">
                <a16:creationId xmlns:a16="http://schemas.microsoft.com/office/drawing/2014/main" xmlns="" id="{4EE49EA8-F005-B8FC-ECFD-30BDA9DC07BD}"/>
              </a:ext>
            </a:extLst>
          </p:cNvPr>
          <p:cNvSpPr/>
          <p:nvPr/>
        </p:nvSpPr>
        <p:spPr>
          <a:xfrm>
            <a:off x="6191658" y="209862"/>
            <a:ext cx="5642042" cy="15758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TextBox 8">
            <a:extLst>
              <a:ext uri="{FF2B5EF4-FFF2-40B4-BE49-F238E27FC236}">
                <a16:creationId xmlns:a16="http://schemas.microsoft.com/office/drawing/2014/main" xmlns="" id="{1DBAA174-CFB0-B345-E88F-7A784D85EEAA}"/>
              </a:ext>
            </a:extLst>
          </p:cNvPr>
          <p:cNvSpPr txBox="1"/>
          <p:nvPr/>
        </p:nvSpPr>
        <p:spPr>
          <a:xfrm>
            <a:off x="6546719" y="274527"/>
            <a:ext cx="5316167" cy="1446550"/>
          </a:xfrm>
          <a:prstGeom prst="rect">
            <a:avLst/>
          </a:prstGeom>
          <a:noFill/>
        </p:spPr>
        <p:txBody>
          <a:bodyPr wrap="square" rtlCol="0">
            <a:spAutoFit/>
          </a:bodyPr>
          <a:lstStyle/>
          <a:p>
            <a:r>
              <a:rPr lang="en-US" b="1">
                <a:effectLst>
                  <a:outerShdw blurRad="38100" dist="38100" dir="2700000" algn="tl">
                    <a:srgbClr val="000000">
                      <a:alpha val="43137"/>
                    </a:srgbClr>
                  </a:outerShdw>
                </a:effectLst>
                <a:latin typeface="Algerian" panose="04020705040A02060702" pitchFamily="82" charset="0"/>
              </a:rPr>
              <a:t>MOTIVATION</a:t>
            </a:r>
          </a:p>
          <a:p>
            <a:pPr marL="285750" indent="-285750">
              <a:buFont typeface="Wingdings" panose="05000000000000000000" pitchFamily="2" charset="2"/>
              <a:buChar char="v"/>
            </a:pPr>
            <a:r>
              <a:rPr lang="en-US" sz="1400"/>
              <a:t>Motivated by family and relatives</a:t>
            </a:r>
          </a:p>
          <a:p>
            <a:pPr marL="285750" indent="-285750">
              <a:buFont typeface="Wingdings" panose="05000000000000000000" pitchFamily="2" charset="2"/>
              <a:buChar char="v"/>
            </a:pPr>
            <a:r>
              <a:rPr lang="en-IN" sz="1400"/>
              <a:t>positive Feedback From others</a:t>
            </a:r>
            <a:endParaRPr lang="en-US" sz="1400"/>
          </a:p>
          <a:p>
            <a:pPr marL="285750" indent="-285750">
              <a:buFont typeface="Wingdings" panose="05000000000000000000" pitchFamily="2" charset="2"/>
              <a:buChar char="v"/>
            </a:pPr>
            <a:r>
              <a:rPr lang="en-US" sz="1400"/>
              <a:t>Spending more time with family members</a:t>
            </a:r>
          </a:p>
          <a:p>
            <a:pPr marL="285750" indent="-285750">
              <a:buFont typeface="Wingdings" panose="05000000000000000000" pitchFamily="2" charset="2"/>
              <a:buChar char="v"/>
            </a:pPr>
            <a:r>
              <a:rPr lang="en-US" sz="1400"/>
              <a:t>Achieving  a better quality of life</a:t>
            </a:r>
          </a:p>
          <a:p>
            <a:pPr marL="285750" indent="-285750">
              <a:buFont typeface="Wingdings" panose="05000000000000000000" pitchFamily="2" charset="2"/>
              <a:buChar char="v"/>
            </a:pPr>
            <a:r>
              <a:rPr lang="en-IN" sz="1400"/>
              <a:t>Gaining confidence</a:t>
            </a:r>
          </a:p>
        </p:txBody>
      </p:sp>
      <p:sp>
        <p:nvSpPr>
          <p:cNvPr id="10" name="Rectangle: Rounded Corners 9">
            <a:extLst>
              <a:ext uri="{FF2B5EF4-FFF2-40B4-BE49-F238E27FC236}">
                <a16:creationId xmlns:a16="http://schemas.microsoft.com/office/drawing/2014/main" xmlns="" id="{146BBCA6-3F79-7761-3DDF-A0B0326D086F}"/>
              </a:ext>
            </a:extLst>
          </p:cNvPr>
          <p:cNvSpPr/>
          <p:nvPr/>
        </p:nvSpPr>
        <p:spPr>
          <a:xfrm>
            <a:off x="6191658" y="1974156"/>
            <a:ext cx="5642042" cy="147916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1" name="TextBox 10">
            <a:extLst>
              <a:ext uri="{FF2B5EF4-FFF2-40B4-BE49-F238E27FC236}">
                <a16:creationId xmlns:a16="http://schemas.microsoft.com/office/drawing/2014/main" xmlns="" id="{ABCFD9CB-6620-3CB2-C9D1-DFD1CAA8F096}"/>
              </a:ext>
            </a:extLst>
          </p:cNvPr>
          <p:cNvSpPr txBox="1"/>
          <p:nvPr/>
        </p:nvSpPr>
        <p:spPr>
          <a:xfrm>
            <a:off x="6322981" y="1882740"/>
            <a:ext cx="5510721" cy="1661993"/>
          </a:xfrm>
          <a:prstGeom prst="rect">
            <a:avLst/>
          </a:prstGeom>
          <a:noFill/>
        </p:spPr>
        <p:txBody>
          <a:bodyPr wrap="square" rtlCol="0">
            <a:spAutoFit/>
          </a:bodyPr>
          <a:lstStyle/>
          <a:p>
            <a:r>
              <a:rPr lang="en-US" b="1">
                <a:effectLst>
                  <a:outerShdw blurRad="38100" dist="38100" dir="2700000" algn="tl">
                    <a:srgbClr val="000000">
                      <a:alpha val="43137"/>
                    </a:srgbClr>
                  </a:outerShdw>
                </a:effectLst>
                <a:latin typeface="Algerian" panose="04020705040A02060702" pitchFamily="82" charset="0"/>
              </a:rPr>
              <a:t>DOUBTS AND FEARS</a:t>
            </a:r>
          </a:p>
          <a:p>
            <a:pPr marL="285750" indent="-285750">
              <a:buFont typeface="Wingdings" panose="05000000000000000000" pitchFamily="2" charset="2"/>
              <a:buChar char="v"/>
            </a:pPr>
            <a:r>
              <a:rPr lang="en-US" sz="1400"/>
              <a:t>Doubts about will their treatment effective or not</a:t>
            </a:r>
          </a:p>
          <a:p>
            <a:pPr marL="285750" indent="-285750">
              <a:buFont typeface="Wingdings" panose="05000000000000000000" pitchFamily="2" charset="2"/>
              <a:buChar char="v"/>
            </a:pPr>
            <a:r>
              <a:rPr lang="en-US" sz="1400"/>
              <a:t>Doubts about will their illness be cured or not</a:t>
            </a:r>
          </a:p>
          <a:p>
            <a:pPr marL="285750" indent="-285750">
              <a:buFont typeface="Wingdings" panose="05000000000000000000" pitchFamily="2" charset="2"/>
              <a:buChar char="v"/>
            </a:pPr>
            <a:r>
              <a:rPr lang="en-US" sz="1400"/>
              <a:t>Whether they can pay for hospital charges or not</a:t>
            </a:r>
          </a:p>
          <a:p>
            <a:pPr marL="285750" indent="-285750">
              <a:buFont typeface="Wingdings" panose="05000000000000000000" pitchFamily="2" charset="2"/>
              <a:buChar char="v"/>
            </a:pPr>
            <a:r>
              <a:rPr lang="en-US" sz="1400"/>
              <a:t>Fear of being a burden on family</a:t>
            </a:r>
          </a:p>
          <a:p>
            <a:pPr marL="285750" indent="-285750">
              <a:buFont typeface="Wingdings" panose="05000000000000000000" pitchFamily="2" charset="2"/>
              <a:buChar char="v"/>
            </a:pPr>
            <a:r>
              <a:rPr lang="en-US" sz="1400"/>
              <a:t>Will their healthcare providers are experienced or not</a:t>
            </a:r>
          </a:p>
          <a:p>
            <a:pPr marL="285750" indent="-285750">
              <a:buFont typeface="Wingdings" panose="05000000000000000000" pitchFamily="2" charset="2"/>
              <a:buChar char="v"/>
            </a:pPr>
            <a:r>
              <a:rPr lang="en-US" sz="1400"/>
              <a:t>Fear about not achieving health goals</a:t>
            </a:r>
            <a:endParaRPr lang="en-IN" sz="1400"/>
          </a:p>
        </p:txBody>
      </p:sp>
      <p:sp>
        <p:nvSpPr>
          <p:cNvPr id="12" name="Rectangle: Rounded Corners 11">
            <a:extLst>
              <a:ext uri="{FF2B5EF4-FFF2-40B4-BE49-F238E27FC236}">
                <a16:creationId xmlns:a16="http://schemas.microsoft.com/office/drawing/2014/main" xmlns="" id="{6DB82550-F30F-020A-3C7A-A465EC0E0378}"/>
              </a:ext>
            </a:extLst>
          </p:cNvPr>
          <p:cNvSpPr/>
          <p:nvPr/>
        </p:nvSpPr>
        <p:spPr>
          <a:xfrm>
            <a:off x="6191658" y="3590943"/>
            <a:ext cx="5671228" cy="166199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3" name="TextBox 12">
            <a:extLst>
              <a:ext uri="{FF2B5EF4-FFF2-40B4-BE49-F238E27FC236}">
                <a16:creationId xmlns:a16="http://schemas.microsoft.com/office/drawing/2014/main" xmlns="" id="{CC89C4FC-3296-4329-438A-192A2C80E500}"/>
              </a:ext>
            </a:extLst>
          </p:cNvPr>
          <p:cNvSpPr txBox="1"/>
          <p:nvPr/>
        </p:nvSpPr>
        <p:spPr>
          <a:xfrm>
            <a:off x="6439711" y="3733146"/>
            <a:ext cx="4156954" cy="1231106"/>
          </a:xfrm>
          <a:prstGeom prst="rect">
            <a:avLst/>
          </a:prstGeom>
          <a:noFill/>
        </p:spPr>
        <p:txBody>
          <a:bodyPr wrap="square" rtlCol="0">
            <a:spAutoFit/>
          </a:bodyPr>
          <a:lstStyle/>
          <a:p>
            <a:r>
              <a:rPr lang="en-US" b="1">
                <a:effectLst>
                  <a:outerShdw blurRad="38100" dist="38100" dir="2700000" algn="tl">
                    <a:srgbClr val="000000">
                      <a:alpha val="43137"/>
                    </a:srgbClr>
                  </a:outerShdw>
                </a:effectLst>
                <a:latin typeface="Algerian" panose="04020705040A02060702" pitchFamily="82" charset="0"/>
              </a:rPr>
              <a:t>ASPIRATIONS</a:t>
            </a:r>
          </a:p>
          <a:p>
            <a:pPr marL="285750" indent="-285750">
              <a:buFont typeface="Wingdings" panose="05000000000000000000" pitchFamily="2" charset="2"/>
              <a:buChar char="v"/>
            </a:pPr>
            <a:r>
              <a:rPr lang="en-US" sz="1400"/>
              <a:t>Mentally and physically stable life</a:t>
            </a:r>
          </a:p>
          <a:p>
            <a:pPr marL="285750" indent="-285750">
              <a:buFont typeface="Wingdings" panose="05000000000000000000" pitchFamily="2" charset="2"/>
              <a:buChar char="v"/>
            </a:pPr>
            <a:r>
              <a:rPr lang="en-US" sz="1400"/>
              <a:t>Want to make personal fulfillment</a:t>
            </a:r>
          </a:p>
          <a:p>
            <a:pPr marL="285750" indent="-285750">
              <a:buFont typeface="Wingdings" panose="05000000000000000000" pitchFamily="2" charset="2"/>
              <a:buChar char="v"/>
            </a:pPr>
            <a:r>
              <a:rPr lang="en-US" sz="1400"/>
              <a:t>continues personal growth and learning </a:t>
            </a:r>
          </a:p>
          <a:p>
            <a:pPr marL="285750" indent="-285750">
              <a:buFont typeface="Wingdings" panose="05000000000000000000" pitchFamily="2" charset="2"/>
              <a:buChar char="v"/>
            </a:pPr>
            <a:r>
              <a:rPr lang="en-US" sz="1400"/>
              <a:t>reduce the dependency on medicines</a:t>
            </a:r>
            <a:endParaRPr lang="en-IN" sz="1400"/>
          </a:p>
        </p:txBody>
      </p:sp>
      <p:sp>
        <p:nvSpPr>
          <p:cNvPr id="14" name="Rectangle: Rounded Corners 13">
            <a:extLst>
              <a:ext uri="{FF2B5EF4-FFF2-40B4-BE49-F238E27FC236}">
                <a16:creationId xmlns:a16="http://schemas.microsoft.com/office/drawing/2014/main" xmlns="" id="{5F257232-DA90-39A3-5F84-E3D0360A06B5}"/>
              </a:ext>
            </a:extLst>
          </p:cNvPr>
          <p:cNvSpPr/>
          <p:nvPr/>
        </p:nvSpPr>
        <p:spPr>
          <a:xfrm>
            <a:off x="1595334" y="5318160"/>
            <a:ext cx="10238366" cy="14731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5" name="TextBox 14">
            <a:extLst>
              <a:ext uri="{FF2B5EF4-FFF2-40B4-BE49-F238E27FC236}">
                <a16:creationId xmlns:a16="http://schemas.microsoft.com/office/drawing/2014/main" xmlns="" id="{C199A672-D46C-0418-5A09-395F25AF2651}"/>
              </a:ext>
            </a:extLst>
          </p:cNvPr>
          <p:cNvSpPr txBox="1"/>
          <p:nvPr/>
        </p:nvSpPr>
        <p:spPr>
          <a:xfrm>
            <a:off x="1726658" y="5390992"/>
            <a:ext cx="9717932" cy="1231106"/>
          </a:xfrm>
          <a:prstGeom prst="rect">
            <a:avLst/>
          </a:prstGeom>
          <a:noFill/>
        </p:spPr>
        <p:txBody>
          <a:bodyPr wrap="square" rtlCol="0">
            <a:spAutoFit/>
          </a:bodyPr>
          <a:lstStyle/>
          <a:p>
            <a:r>
              <a:rPr lang="en-US" b="1">
                <a:effectLst>
                  <a:outerShdw blurRad="38100" dist="38100" dir="2700000" algn="tl">
                    <a:srgbClr val="000000">
                      <a:alpha val="43137"/>
                    </a:srgbClr>
                  </a:outerShdw>
                </a:effectLst>
                <a:latin typeface="Algerian" panose="04020705040A02060702" pitchFamily="82" charset="0"/>
              </a:rPr>
              <a:t>Summary</a:t>
            </a:r>
          </a:p>
          <a:p>
            <a:r>
              <a:rPr lang="en-US" sz="1400"/>
              <a:t>Amit belongs to middle class family he is diagnosed with diabetes working in a government school as a physics teacher . he facing challenges like financial , how to balance professional and personal life but he always motivated  but he always motivated by positive feedback of family members .But sometimes doubts about will their illness be cured or not .Amit want reduce the dependency on medicines and wants healthy life </a:t>
            </a:r>
            <a:endParaRPr lang="en-IN" sz="1400"/>
          </a:p>
        </p:txBody>
      </p:sp>
    </p:spTree>
    <p:extLst>
      <p:ext uri="{BB962C8B-B14F-4D97-AF65-F5344CB8AC3E}">
        <p14:creationId xmlns:p14="http://schemas.microsoft.com/office/powerpoint/2010/main" val="3089753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7533712-7366-9073-8186-95C4107087F4}"/>
              </a:ext>
            </a:extLst>
          </p:cNvPr>
          <p:cNvSpPr txBox="1"/>
          <p:nvPr/>
        </p:nvSpPr>
        <p:spPr>
          <a:xfrm>
            <a:off x="1215957" y="87549"/>
            <a:ext cx="6896911" cy="369332"/>
          </a:xfrm>
          <a:prstGeom prst="rect">
            <a:avLst/>
          </a:prstGeom>
          <a:noFill/>
        </p:spPr>
        <p:txBody>
          <a:bodyPr wrap="square" rtlCol="0">
            <a:spAutoFit/>
          </a:bodyPr>
          <a:lstStyle/>
          <a:p>
            <a:r>
              <a:rPr lang="en-US" b="1">
                <a:effectLst>
                  <a:outerShdw blurRad="38100" dist="38100" dir="2700000" algn="tl">
                    <a:srgbClr val="000000">
                      <a:alpha val="43137"/>
                    </a:srgbClr>
                  </a:outerShdw>
                </a:effectLst>
                <a:latin typeface="Algerian" panose="04020705040A02060702" pitchFamily="82" charset="0"/>
              </a:rPr>
              <a:t>Persona 2: for healthcare provider</a:t>
            </a:r>
            <a:endParaRPr lang="en-IN" b="1">
              <a:effectLst>
                <a:outerShdw blurRad="38100" dist="38100" dir="2700000" algn="tl">
                  <a:srgbClr val="000000">
                    <a:alpha val="43137"/>
                  </a:srgbClr>
                </a:outerShdw>
              </a:effectLst>
              <a:latin typeface="Algerian" panose="04020705040A02060702" pitchFamily="82" charset="0"/>
            </a:endParaRPr>
          </a:p>
        </p:txBody>
      </p:sp>
      <p:sp>
        <p:nvSpPr>
          <p:cNvPr id="3" name="Rectangle: Rounded Corners 2">
            <a:extLst>
              <a:ext uri="{FF2B5EF4-FFF2-40B4-BE49-F238E27FC236}">
                <a16:creationId xmlns:a16="http://schemas.microsoft.com/office/drawing/2014/main" xmlns="" id="{FB68A5A5-C9BA-87A9-A52B-E25969629844}"/>
              </a:ext>
            </a:extLst>
          </p:cNvPr>
          <p:cNvSpPr/>
          <p:nvPr/>
        </p:nvSpPr>
        <p:spPr>
          <a:xfrm>
            <a:off x="1108953" y="603115"/>
            <a:ext cx="4987047" cy="23054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TextBox 4">
            <a:extLst>
              <a:ext uri="{FF2B5EF4-FFF2-40B4-BE49-F238E27FC236}">
                <a16:creationId xmlns:a16="http://schemas.microsoft.com/office/drawing/2014/main" xmlns="" id="{1DC27C81-E8D4-61F1-3829-E91FCC895D36}"/>
              </a:ext>
            </a:extLst>
          </p:cNvPr>
          <p:cNvSpPr txBox="1"/>
          <p:nvPr/>
        </p:nvSpPr>
        <p:spPr>
          <a:xfrm>
            <a:off x="1391055" y="729574"/>
            <a:ext cx="4066162" cy="1877437"/>
          </a:xfrm>
          <a:prstGeom prst="rect">
            <a:avLst/>
          </a:prstGeom>
          <a:noFill/>
        </p:spPr>
        <p:txBody>
          <a:bodyPr wrap="square" rtlCol="0">
            <a:spAutoFit/>
          </a:bodyPr>
          <a:lstStyle/>
          <a:p>
            <a:r>
              <a:rPr lang="en-US" b="1">
                <a:effectLst>
                  <a:outerShdw blurRad="38100" dist="38100" dir="2700000" algn="tl">
                    <a:srgbClr val="000000">
                      <a:alpha val="43137"/>
                    </a:srgbClr>
                  </a:outerShdw>
                </a:effectLst>
                <a:latin typeface="Algerian" panose="04020705040A02060702" pitchFamily="82" charset="0"/>
              </a:rPr>
              <a:t>Background</a:t>
            </a:r>
          </a:p>
          <a:p>
            <a:pPr marL="285750" indent="-285750">
              <a:buFont typeface="Wingdings" panose="05000000000000000000" pitchFamily="2" charset="2"/>
              <a:buChar char="v"/>
            </a:pPr>
            <a:r>
              <a:rPr lang="en-US" sz="1400"/>
              <a:t>He belongs to join family and live in Hyderabad</a:t>
            </a:r>
          </a:p>
          <a:p>
            <a:pPr marL="285750" indent="-285750">
              <a:buFont typeface="Wingdings" panose="05000000000000000000" pitchFamily="2" charset="2"/>
              <a:buChar char="v"/>
            </a:pPr>
            <a:r>
              <a:rPr lang="en-US" sz="1400"/>
              <a:t>He has two daughters</a:t>
            </a:r>
          </a:p>
          <a:p>
            <a:pPr marL="285750" indent="-285750">
              <a:buFont typeface="Wingdings" panose="05000000000000000000" pitchFamily="2" charset="2"/>
              <a:buChar char="v"/>
            </a:pPr>
            <a:r>
              <a:rPr lang="en-US" sz="1400"/>
              <a:t>He is well educated in medical site</a:t>
            </a:r>
          </a:p>
          <a:p>
            <a:pPr marL="285750" indent="-285750">
              <a:buFont typeface="Wingdings" panose="05000000000000000000" pitchFamily="2" charset="2"/>
              <a:buChar char="v"/>
            </a:pPr>
            <a:r>
              <a:rPr lang="en-US" sz="1400"/>
              <a:t>He has high clinical experience in government hospital</a:t>
            </a:r>
          </a:p>
          <a:p>
            <a:pPr marL="285750" indent="-285750">
              <a:buFont typeface="Wingdings" panose="05000000000000000000" pitchFamily="2" charset="2"/>
              <a:buChar char="v"/>
            </a:pPr>
            <a:r>
              <a:rPr lang="en-US" sz="1400"/>
              <a:t>He has great experience in balancing personal and professional life</a:t>
            </a:r>
          </a:p>
        </p:txBody>
      </p:sp>
      <p:sp>
        <p:nvSpPr>
          <p:cNvPr id="6" name="Rectangle: Rounded Corners 5">
            <a:extLst>
              <a:ext uri="{FF2B5EF4-FFF2-40B4-BE49-F238E27FC236}">
                <a16:creationId xmlns:a16="http://schemas.microsoft.com/office/drawing/2014/main" xmlns="" id="{F5E50849-E246-3F44-1F99-8420803F2138}"/>
              </a:ext>
            </a:extLst>
          </p:cNvPr>
          <p:cNvSpPr/>
          <p:nvPr/>
        </p:nvSpPr>
        <p:spPr>
          <a:xfrm>
            <a:off x="1108952" y="3054805"/>
            <a:ext cx="4987047" cy="205221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TextBox 6">
            <a:extLst>
              <a:ext uri="{FF2B5EF4-FFF2-40B4-BE49-F238E27FC236}">
                <a16:creationId xmlns:a16="http://schemas.microsoft.com/office/drawing/2014/main" xmlns="" id="{278DB920-ED39-BCC9-258C-34BA686569B6}"/>
              </a:ext>
            </a:extLst>
          </p:cNvPr>
          <p:cNvSpPr txBox="1"/>
          <p:nvPr/>
        </p:nvSpPr>
        <p:spPr>
          <a:xfrm>
            <a:off x="1215957" y="2996119"/>
            <a:ext cx="4747098" cy="2154436"/>
          </a:xfrm>
          <a:prstGeom prst="rect">
            <a:avLst/>
          </a:prstGeom>
          <a:noFill/>
        </p:spPr>
        <p:txBody>
          <a:bodyPr wrap="square" rtlCol="0">
            <a:spAutoFit/>
          </a:bodyPr>
          <a:lstStyle/>
          <a:p>
            <a:r>
              <a:rPr lang="en-US" b="1">
                <a:effectLst>
                  <a:outerShdw blurRad="38100" dist="38100" dir="2700000" algn="tl">
                    <a:srgbClr val="000000">
                      <a:alpha val="43137"/>
                    </a:srgbClr>
                  </a:outerShdw>
                </a:effectLst>
                <a:latin typeface="Algerian" panose="04020705040A02060702" pitchFamily="82" charset="0"/>
              </a:rPr>
              <a:t>Challenges faced</a:t>
            </a:r>
          </a:p>
          <a:p>
            <a:pPr marL="285750" indent="-285750">
              <a:buFont typeface="Wingdings" panose="05000000000000000000" pitchFamily="2" charset="2"/>
              <a:buChar char="v"/>
            </a:pPr>
            <a:r>
              <a:rPr lang="en-US"/>
              <a:t> </a:t>
            </a:r>
            <a:r>
              <a:rPr lang="en-US" sz="1400"/>
              <a:t>Managing large number of patients</a:t>
            </a:r>
          </a:p>
          <a:p>
            <a:pPr marL="285750" indent="-285750">
              <a:buFont typeface="Wingdings" panose="05000000000000000000" pitchFamily="2" charset="2"/>
              <a:buChar char="v"/>
            </a:pPr>
            <a:r>
              <a:rPr lang="en-US" sz="1400"/>
              <a:t>Handling high pressure situations mins emergency conditions</a:t>
            </a:r>
          </a:p>
          <a:p>
            <a:pPr marL="285750" indent="-285750">
              <a:buFont typeface="Wingdings" panose="05000000000000000000" pitchFamily="2" charset="2"/>
              <a:buChar char="v"/>
            </a:pPr>
            <a:r>
              <a:rPr lang="en-IN" sz="1400"/>
              <a:t>Lack of technological things </a:t>
            </a:r>
          </a:p>
          <a:p>
            <a:pPr marL="285750" indent="-285750">
              <a:buFont typeface="Wingdings" panose="05000000000000000000" pitchFamily="2" charset="2"/>
              <a:buChar char="v"/>
            </a:pPr>
            <a:r>
              <a:rPr lang="en-IN" sz="1400"/>
              <a:t>Team coordination</a:t>
            </a:r>
          </a:p>
          <a:p>
            <a:pPr marL="285750" indent="-285750">
              <a:buFont typeface="Wingdings" panose="05000000000000000000" pitchFamily="2" charset="2"/>
              <a:buChar char="v"/>
            </a:pPr>
            <a:r>
              <a:rPr lang="en-US" sz="1400"/>
              <a:t>Surviving in the race with others</a:t>
            </a:r>
          </a:p>
          <a:p>
            <a:pPr marL="285750" indent="-285750">
              <a:buFont typeface="Wingdings" panose="05000000000000000000" pitchFamily="2" charset="2"/>
              <a:buChar char="v"/>
            </a:pPr>
            <a:r>
              <a:rPr lang="en-IN" sz="1400"/>
              <a:t>Workload, overwork stress</a:t>
            </a:r>
            <a:endParaRPr lang="en-US" sz="1400"/>
          </a:p>
          <a:p>
            <a:pPr marL="285750" indent="-285750">
              <a:buFont typeface="Wingdings" panose="05000000000000000000" pitchFamily="2" charset="2"/>
              <a:buChar char="v"/>
            </a:pPr>
            <a:r>
              <a:rPr lang="en-IN" sz="1400"/>
              <a:t>Shortage of workers</a:t>
            </a:r>
          </a:p>
        </p:txBody>
      </p:sp>
      <p:sp>
        <p:nvSpPr>
          <p:cNvPr id="8" name="Rectangle: Rounded Corners 7">
            <a:extLst>
              <a:ext uri="{FF2B5EF4-FFF2-40B4-BE49-F238E27FC236}">
                <a16:creationId xmlns:a16="http://schemas.microsoft.com/office/drawing/2014/main" xmlns="" id="{5B6BA713-140D-60B0-B55F-C102BFFA0D9F}"/>
              </a:ext>
            </a:extLst>
          </p:cNvPr>
          <p:cNvSpPr/>
          <p:nvPr/>
        </p:nvSpPr>
        <p:spPr>
          <a:xfrm>
            <a:off x="6692630" y="106765"/>
            <a:ext cx="4987047" cy="115783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TextBox 8">
            <a:extLst>
              <a:ext uri="{FF2B5EF4-FFF2-40B4-BE49-F238E27FC236}">
                <a16:creationId xmlns:a16="http://schemas.microsoft.com/office/drawing/2014/main" xmlns="" id="{669E0761-AB87-542F-1DD5-D45158280A40}"/>
              </a:ext>
            </a:extLst>
          </p:cNvPr>
          <p:cNvSpPr txBox="1"/>
          <p:nvPr/>
        </p:nvSpPr>
        <p:spPr>
          <a:xfrm>
            <a:off x="6838545" y="177848"/>
            <a:ext cx="4396902" cy="1015663"/>
          </a:xfrm>
          <a:prstGeom prst="rect">
            <a:avLst/>
          </a:prstGeom>
          <a:noFill/>
        </p:spPr>
        <p:txBody>
          <a:bodyPr wrap="square" rtlCol="0">
            <a:spAutoFit/>
          </a:bodyPr>
          <a:lstStyle/>
          <a:p>
            <a:r>
              <a:rPr lang="en-US" b="1">
                <a:effectLst>
                  <a:outerShdw blurRad="38100" dist="38100" dir="2700000" algn="tl">
                    <a:srgbClr val="000000">
                      <a:alpha val="43137"/>
                    </a:srgbClr>
                  </a:outerShdw>
                </a:effectLst>
                <a:latin typeface="Algerian" panose="04020705040A02060702" pitchFamily="82" charset="0"/>
              </a:rPr>
              <a:t>Motivation</a:t>
            </a:r>
          </a:p>
          <a:p>
            <a:pPr marL="285750" indent="-285750">
              <a:buFont typeface="Wingdings" panose="05000000000000000000" pitchFamily="2" charset="2"/>
              <a:buChar char="v"/>
            </a:pPr>
            <a:r>
              <a:rPr lang="en-IN" sz="1400"/>
              <a:t>Their ethics and goals</a:t>
            </a:r>
            <a:endParaRPr lang="en-US" sz="1400"/>
          </a:p>
          <a:p>
            <a:pPr marL="285750" indent="-285750">
              <a:buFont typeface="Wingdings" panose="05000000000000000000" pitchFamily="2" charset="2"/>
              <a:buChar char="v"/>
            </a:pPr>
            <a:r>
              <a:rPr lang="en-US" sz="1400"/>
              <a:t>Their passion in their career</a:t>
            </a:r>
          </a:p>
          <a:p>
            <a:pPr marL="285750" indent="-285750">
              <a:buFont typeface="Wingdings" panose="05000000000000000000" pitchFamily="2" charset="2"/>
              <a:buChar char="v"/>
            </a:pPr>
            <a:r>
              <a:rPr lang="en-US" sz="1400"/>
              <a:t>To attain High status in society</a:t>
            </a:r>
            <a:endParaRPr lang="en-IN" sz="1400"/>
          </a:p>
        </p:txBody>
      </p:sp>
      <p:sp>
        <p:nvSpPr>
          <p:cNvPr id="11" name="Rectangle: Rounded Corners 10">
            <a:extLst>
              <a:ext uri="{FF2B5EF4-FFF2-40B4-BE49-F238E27FC236}">
                <a16:creationId xmlns:a16="http://schemas.microsoft.com/office/drawing/2014/main" xmlns="" id="{0085ACED-FBBF-2AAB-6ADC-07731DF9A28E}"/>
              </a:ext>
            </a:extLst>
          </p:cNvPr>
          <p:cNvSpPr/>
          <p:nvPr/>
        </p:nvSpPr>
        <p:spPr>
          <a:xfrm>
            <a:off x="6692629" y="1426732"/>
            <a:ext cx="4987047" cy="13113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TextBox 11">
            <a:extLst>
              <a:ext uri="{FF2B5EF4-FFF2-40B4-BE49-F238E27FC236}">
                <a16:creationId xmlns:a16="http://schemas.microsoft.com/office/drawing/2014/main" xmlns="" id="{ACC40E97-D4F9-F023-CBF4-A99A6C0C7C7A}"/>
              </a:ext>
            </a:extLst>
          </p:cNvPr>
          <p:cNvSpPr txBox="1"/>
          <p:nvPr/>
        </p:nvSpPr>
        <p:spPr>
          <a:xfrm>
            <a:off x="6783421" y="1426732"/>
            <a:ext cx="5408579" cy="1231106"/>
          </a:xfrm>
          <a:prstGeom prst="rect">
            <a:avLst/>
          </a:prstGeom>
          <a:noFill/>
        </p:spPr>
        <p:txBody>
          <a:bodyPr wrap="square" rtlCol="0">
            <a:spAutoFit/>
          </a:bodyPr>
          <a:lstStyle/>
          <a:p>
            <a:r>
              <a:rPr lang="en-US" b="1">
                <a:effectLst>
                  <a:outerShdw blurRad="38100" dist="38100" dir="2700000" algn="tl">
                    <a:srgbClr val="000000">
                      <a:alpha val="43137"/>
                    </a:srgbClr>
                  </a:outerShdw>
                </a:effectLst>
                <a:latin typeface="Algerian" panose="04020705040A02060702" pitchFamily="82" charset="0"/>
              </a:rPr>
              <a:t>DOUBTS AND FEARS</a:t>
            </a:r>
          </a:p>
          <a:p>
            <a:pPr marL="285750" indent="-285750">
              <a:buFont typeface="Wingdings" panose="05000000000000000000" pitchFamily="2" charset="2"/>
              <a:buChar char="v"/>
            </a:pPr>
            <a:r>
              <a:rPr lang="en-US" sz="1400"/>
              <a:t>fear of incomplete knowledge, education as well as skills</a:t>
            </a:r>
          </a:p>
          <a:p>
            <a:pPr marL="285750" indent="-285750">
              <a:buFont typeface="Wingdings" panose="05000000000000000000" pitchFamily="2" charset="2"/>
              <a:buChar char="v"/>
            </a:pPr>
            <a:r>
              <a:rPr lang="en-US" sz="1400"/>
              <a:t>Doubts on  their own decision in critical conditions</a:t>
            </a:r>
          </a:p>
          <a:p>
            <a:pPr marL="285750" indent="-285750">
              <a:buFont typeface="Wingdings" panose="05000000000000000000" pitchFamily="2" charset="2"/>
              <a:buChar char="v"/>
            </a:pPr>
            <a:r>
              <a:rPr lang="en-US" sz="1400"/>
              <a:t>fear of patient does not follow treatment</a:t>
            </a:r>
          </a:p>
          <a:p>
            <a:pPr marL="285750" indent="-285750">
              <a:buFont typeface="Wingdings" panose="05000000000000000000" pitchFamily="2" charset="2"/>
              <a:buChar char="v"/>
            </a:pPr>
            <a:r>
              <a:rPr lang="en-US" sz="1400"/>
              <a:t>will their treatment effective or not</a:t>
            </a:r>
            <a:endParaRPr lang="en-IN" sz="1400"/>
          </a:p>
        </p:txBody>
      </p:sp>
      <p:sp>
        <p:nvSpPr>
          <p:cNvPr id="13" name="Rectangle: Rounded Corners 12">
            <a:extLst>
              <a:ext uri="{FF2B5EF4-FFF2-40B4-BE49-F238E27FC236}">
                <a16:creationId xmlns:a16="http://schemas.microsoft.com/office/drawing/2014/main" xmlns="" id="{C70E81D5-88D0-7437-3A1C-66D23DC75261}"/>
              </a:ext>
            </a:extLst>
          </p:cNvPr>
          <p:cNvSpPr/>
          <p:nvPr/>
        </p:nvSpPr>
        <p:spPr>
          <a:xfrm>
            <a:off x="6692629" y="2900232"/>
            <a:ext cx="4987048" cy="22067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4" name="TextBox 13">
            <a:extLst>
              <a:ext uri="{FF2B5EF4-FFF2-40B4-BE49-F238E27FC236}">
                <a16:creationId xmlns:a16="http://schemas.microsoft.com/office/drawing/2014/main" xmlns="" id="{39D5077B-57BB-ED50-04B5-B1BD20F103BC}"/>
              </a:ext>
            </a:extLst>
          </p:cNvPr>
          <p:cNvSpPr txBox="1"/>
          <p:nvPr/>
        </p:nvSpPr>
        <p:spPr>
          <a:xfrm>
            <a:off x="7002294" y="3297199"/>
            <a:ext cx="4591455" cy="1231106"/>
          </a:xfrm>
          <a:prstGeom prst="rect">
            <a:avLst/>
          </a:prstGeom>
          <a:noFill/>
        </p:spPr>
        <p:txBody>
          <a:bodyPr wrap="square" rtlCol="0">
            <a:spAutoFit/>
          </a:bodyPr>
          <a:lstStyle/>
          <a:p>
            <a:r>
              <a:rPr lang="en-US" b="1">
                <a:effectLst>
                  <a:outerShdw blurRad="38100" dist="38100" dir="2700000" algn="tl">
                    <a:srgbClr val="000000">
                      <a:alpha val="43137"/>
                    </a:srgbClr>
                  </a:outerShdw>
                </a:effectLst>
                <a:latin typeface="Algerian" panose="04020705040A02060702" pitchFamily="82" charset="0"/>
              </a:rPr>
              <a:t>Aspirations</a:t>
            </a:r>
          </a:p>
          <a:p>
            <a:pPr marL="285750" indent="-285750">
              <a:buFont typeface="Wingdings" panose="05000000000000000000" pitchFamily="2" charset="2"/>
              <a:buChar char="v"/>
            </a:pPr>
            <a:r>
              <a:rPr lang="en-IN" sz="1400"/>
              <a:t>Respect from society</a:t>
            </a:r>
            <a:endParaRPr lang="en-US" sz="1400"/>
          </a:p>
          <a:p>
            <a:pPr marL="285750" indent="-285750">
              <a:buFont typeface="Wingdings" panose="05000000000000000000" pitchFamily="2" charset="2"/>
              <a:buChar char="v"/>
            </a:pPr>
            <a:r>
              <a:rPr lang="en-IN" sz="1400"/>
              <a:t>Professional growth and experience</a:t>
            </a:r>
            <a:endParaRPr lang="en-US" sz="1400"/>
          </a:p>
          <a:p>
            <a:pPr marL="285750" indent="-285750">
              <a:buFont typeface="Wingdings" panose="05000000000000000000" pitchFamily="2" charset="2"/>
              <a:buChar char="v"/>
            </a:pPr>
            <a:r>
              <a:rPr lang="en-US" sz="1400"/>
              <a:t>Stable future as well as carrier</a:t>
            </a:r>
          </a:p>
          <a:p>
            <a:pPr marL="285750" indent="-285750">
              <a:buFont typeface="Wingdings" panose="05000000000000000000" pitchFamily="2" charset="2"/>
              <a:buChar char="v"/>
            </a:pPr>
            <a:r>
              <a:rPr lang="en-IN" sz="1400"/>
              <a:t>Improving public health</a:t>
            </a:r>
          </a:p>
        </p:txBody>
      </p:sp>
      <p:sp>
        <p:nvSpPr>
          <p:cNvPr id="15" name="Rectangle: Rounded Corners 14">
            <a:extLst>
              <a:ext uri="{FF2B5EF4-FFF2-40B4-BE49-F238E27FC236}">
                <a16:creationId xmlns:a16="http://schemas.microsoft.com/office/drawing/2014/main" xmlns="" id="{65E5CBCE-25B8-BDCB-AC7F-7862B0D88B5C}"/>
              </a:ext>
            </a:extLst>
          </p:cNvPr>
          <p:cNvSpPr/>
          <p:nvPr/>
        </p:nvSpPr>
        <p:spPr>
          <a:xfrm>
            <a:off x="1108953" y="5209241"/>
            <a:ext cx="10570724" cy="154199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6" name="TextBox 15">
            <a:extLst>
              <a:ext uri="{FF2B5EF4-FFF2-40B4-BE49-F238E27FC236}">
                <a16:creationId xmlns:a16="http://schemas.microsoft.com/office/drawing/2014/main" xmlns="" id="{1B156490-CB5F-D432-B517-89F220D1DCC1}"/>
              </a:ext>
            </a:extLst>
          </p:cNvPr>
          <p:cNvSpPr txBox="1"/>
          <p:nvPr/>
        </p:nvSpPr>
        <p:spPr>
          <a:xfrm>
            <a:off x="1407267" y="5230246"/>
            <a:ext cx="10124872" cy="1477328"/>
          </a:xfrm>
          <a:prstGeom prst="rect">
            <a:avLst/>
          </a:prstGeom>
          <a:noFill/>
        </p:spPr>
        <p:txBody>
          <a:bodyPr wrap="square" rtlCol="0">
            <a:spAutoFit/>
          </a:bodyPr>
          <a:lstStyle/>
          <a:p>
            <a:r>
              <a:rPr lang="en-US" b="1">
                <a:effectLst>
                  <a:outerShdw blurRad="38100" dist="38100" dir="2700000" algn="tl">
                    <a:srgbClr val="000000">
                      <a:alpha val="43137"/>
                    </a:srgbClr>
                  </a:outerShdw>
                </a:effectLst>
                <a:latin typeface="Algerian" panose="04020705040A02060702" pitchFamily="82" charset="0"/>
              </a:rPr>
              <a:t>Summary</a:t>
            </a:r>
          </a:p>
          <a:p>
            <a:r>
              <a:rPr lang="en-US"/>
              <a:t>Rahul live in join family in Hyderabad .he is well educated .he was two daughters .he has a high clinical experience but sometimes he faces challenges like how to handle or to stay stable in critical </a:t>
            </a:r>
            <a:r>
              <a:rPr lang="en-US" err="1"/>
              <a:t>conitions</a:t>
            </a:r>
            <a:r>
              <a:rPr lang="en-US"/>
              <a:t> also sometimes he have doubt that their treatment will effective or not also he give high quality treatment to patient ..he wants stable future…. </a:t>
            </a:r>
            <a:endParaRPr lang="en-IN"/>
          </a:p>
        </p:txBody>
      </p:sp>
    </p:spTree>
    <p:extLst>
      <p:ext uri="{BB962C8B-B14F-4D97-AF65-F5344CB8AC3E}">
        <p14:creationId xmlns:p14="http://schemas.microsoft.com/office/powerpoint/2010/main" val="643509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50D6AC60-ED42-D350-DD80-EC859300FA93}"/>
              </a:ext>
            </a:extLst>
          </p:cNvPr>
          <p:cNvSpPr>
            <a:spLocks noGrp="1"/>
          </p:cNvSpPr>
          <p:nvPr>
            <p:ph type="body" idx="1"/>
          </p:nvPr>
        </p:nvSpPr>
        <p:spPr>
          <a:xfrm>
            <a:off x="765025" y="305809"/>
            <a:ext cx="9612971" cy="1143324"/>
          </a:xfrm>
        </p:spPr>
        <p:txBody>
          <a:bodyPr>
            <a:normAutofit/>
          </a:bodyPr>
          <a:lstStyle/>
          <a:p>
            <a:pPr algn="ctr"/>
            <a:r>
              <a:rPr lang="en-US" sz="3200">
                <a:latin typeface="Algerian" panose="04020705040A02060702" pitchFamily="82" charset="0"/>
              </a:rPr>
              <a:t>Problem statement and solution</a:t>
            </a:r>
            <a:endParaRPr lang="en-IN" sz="3200">
              <a:latin typeface="Algerian" panose="04020705040A02060702" pitchFamily="82" charset="0"/>
            </a:endParaRPr>
          </a:p>
        </p:txBody>
      </p:sp>
      <p:graphicFrame>
        <p:nvGraphicFramePr>
          <p:cNvPr id="5" name="Diagram 4">
            <a:extLst>
              <a:ext uri="{FF2B5EF4-FFF2-40B4-BE49-F238E27FC236}">
                <a16:creationId xmlns:a16="http://schemas.microsoft.com/office/drawing/2014/main" xmlns="" id="{3617F30F-B713-9BD3-79A3-2DDCDDBB29A3}"/>
              </a:ext>
            </a:extLst>
          </p:cNvPr>
          <p:cNvGraphicFramePr/>
          <p:nvPr>
            <p:extLst>
              <p:ext uri="{D42A27DB-BD31-4B8C-83A1-F6EECF244321}">
                <p14:modId xmlns:p14="http://schemas.microsoft.com/office/powerpoint/2010/main" val="32840143"/>
              </p:ext>
            </p:extLst>
          </p:nvPr>
        </p:nvGraphicFramePr>
        <p:xfrm>
          <a:off x="1400782" y="1313234"/>
          <a:ext cx="8977213" cy="43677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1837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670DB07E-7F21-B90C-E524-D252ADB4C3E5}"/>
              </a:ext>
            </a:extLst>
          </p:cNvPr>
          <p:cNvSpPr/>
          <p:nvPr/>
        </p:nvSpPr>
        <p:spPr>
          <a:xfrm>
            <a:off x="5428034" y="116732"/>
            <a:ext cx="6449438" cy="65467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TextBox 6">
            <a:extLst>
              <a:ext uri="{FF2B5EF4-FFF2-40B4-BE49-F238E27FC236}">
                <a16:creationId xmlns:a16="http://schemas.microsoft.com/office/drawing/2014/main" xmlns="" id="{E994343B-2151-DBD8-B503-83D4D6C18B6E}"/>
              </a:ext>
            </a:extLst>
          </p:cNvPr>
          <p:cNvSpPr txBox="1"/>
          <p:nvPr/>
        </p:nvSpPr>
        <p:spPr>
          <a:xfrm>
            <a:off x="5549629" y="1243786"/>
            <a:ext cx="6206247" cy="1908215"/>
          </a:xfrm>
          <a:prstGeom prst="rect">
            <a:avLst/>
          </a:prstGeom>
          <a:noFill/>
        </p:spPr>
        <p:txBody>
          <a:bodyPr wrap="square" rtlCol="0">
            <a:spAutoFit/>
          </a:bodyPr>
          <a:lstStyle/>
          <a:p>
            <a:pPr marL="285750" indent="-285750">
              <a:buFont typeface="Wingdings" panose="05000000000000000000" pitchFamily="2" charset="2"/>
              <a:buChar char="q"/>
            </a:pPr>
            <a:r>
              <a:rPr lang="en-US" sz="2800" b="1" u="sng">
                <a:solidFill>
                  <a:schemeClr val="bg2"/>
                </a:solidFill>
                <a:latin typeface="Algerian" panose="04020705040A02060702" pitchFamily="82" charset="0"/>
              </a:rPr>
              <a:t>Scope: </a:t>
            </a:r>
          </a:p>
          <a:p>
            <a:r>
              <a:rPr lang="en-US" b="1" i="1">
                <a:solidFill>
                  <a:schemeClr val="bg2"/>
                </a:solidFill>
              </a:rPr>
              <a:t>The automated tracking machine should user friendly</a:t>
            </a:r>
          </a:p>
          <a:p>
            <a:r>
              <a:rPr lang="en-IN" b="1" i="1">
                <a:solidFill>
                  <a:schemeClr val="bg2"/>
                </a:solidFill>
              </a:rPr>
              <a:t>With easy UI.. Touch screen helps to better   understanding like smartphones . Sufficient to fulfil day to day life medicine needs..  </a:t>
            </a:r>
          </a:p>
          <a:p>
            <a:endParaRPr lang="en-IN">
              <a:solidFill>
                <a:srgbClr val="FF0000"/>
              </a:solidFill>
            </a:endParaRPr>
          </a:p>
        </p:txBody>
      </p:sp>
      <p:sp>
        <p:nvSpPr>
          <p:cNvPr id="9" name="TextBox 8">
            <a:extLst>
              <a:ext uri="{FF2B5EF4-FFF2-40B4-BE49-F238E27FC236}">
                <a16:creationId xmlns:a16="http://schemas.microsoft.com/office/drawing/2014/main" xmlns="" id="{5242D25F-095A-D0C4-4A3F-52C009DC1F8B}"/>
              </a:ext>
            </a:extLst>
          </p:cNvPr>
          <p:cNvSpPr txBox="1"/>
          <p:nvPr/>
        </p:nvSpPr>
        <p:spPr>
          <a:xfrm>
            <a:off x="5573949" y="3336587"/>
            <a:ext cx="5797685" cy="2400657"/>
          </a:xfrm>
          <a:prstGeom prst="rect">
            <a:avLst/>
          </a:prstGeom>
          <a:noFill/>
        </p:spPr>
        <p:txBody>
          <a:bodyPr wrap="square" rtlCol="0">
            <a:spAutoFit/>
          </a:bodyPr>
          <a:lstStyle/>
          <a:p>
            <a:pPr marL="342900" indent="-342900">
              <a:buFont typeface="Wingdings" panose="05000000000000000000" pitchFamily="2" charset="2"/>
              <a:buChar char="q"/>
            </a:pPr>
            <a:r>
              <a:rPr lang="en-US" sz="2400" b="1" i="1" u="sng">
                <a:solidFill>
                  <a:schemeClr val="bg2"/>
                </a:solidFill>
                <a:latin typeface="Algerian" panose="04020705040A02060702" pitchFamily="82" charset="0"/>
              </a:rPr>
              <a:t>Outcome:</a:t>
            </a:r>
          </a:p>
          <a:p>
            <a:r>
              <a:rPr lang="en-US" b="1" i="1">
                <a:solidFill>
                  <a:schemeClr val="bg2"/>
                </a:solidFill>
              </a:rPr>
              <a:t>The successful implementation of this automated medicine tracking machine  will lead to reduced lack of distribution in emergency conditions , more efficient , and a more convenient user experience, ultimately contributing to a more sustainable lifestyle.</a:t>
            </a:r>
            <a:endParaRPr lang="en-IN" b="1" i="1">
              <a:solidFill>
                <a:schemeClr val="bg2"/>
              </a:solidFill>
            </a:endParaRPr>
          </a:p>
          <a:p>
            <a:pPr marL="285750" indent="-285750">
              <a:buFont typeface="Wingdings" panose="05000000000000000000" pitchFamily="2" charset="2"/>
              <a:buChar char="q"/>
            </a:pPr>
            <a:endParaRPr lang="en-IN">
              <a:solidFill>
                <a:schemeClr val="bg2"/>
              </a:solidFill>
            </a:endParaRPr>
          </a:p>
        </p:txBody>
      </p:sp>
      <p:sp>
        <p:nvSpPr>
          <p:cNvPr id="10" name="TextBox 9">
            <a:extLst>
              <a:ext uri="{FF2B5EF4-FFF2-40B4-BE49-F238E27FC236}">
                <a16:creationId xmlns:a16="http://schemas.microsoft.com/office/drawing/2014/main" xmlns="" id="{EC5C5D39-AB43-B385-BA37-176B4F9CF85F}"/>
              </a:ext>
            </a:extLst>
          </p:cNvPr>
          <p:cNvSpPr txBox="1"/>
          <p:nvPr/>
        </p:nvSpPr>
        <p:spPr>
          <a:xfrm>
            <a:off x="-1225685" y="3429000"/>
            <a:ext cx="214008" cy="3234447"/>
          </a:xfrm>
          <a:prstGeom prst="rect">
            <a:avLst/>
          </a:prstGeom>
          <a:noFill/>
        </p:spPr>
        <p:txBody>
          <a:bodyPr wrap="square" rtlCol="0">
            <a:spAutoFit/>
          </a:bodyPr>
          <a:lstStyle/>
          <a:p>
            <a:endParaRPr lang="en-IN"/>
          </a:p>
        </p:txBody>
      </p:sp>
      <p:sp>
        <p:nvSpPr>
          <p:cNvPr id="3" name="Rectangle 2">
            <a:extLst>
              <a:ext uri="{FF2B5EF4-FFF2-40B4-BE49-F238E27FC236}">
                <a16:creationId xmlns:a16="http://schemas.microsoft.com/office/drawing/2014/main" xmlns="" id="{E58073F6-34FA-43E7-F3B8-BC37D1F9EB24}"/>
              </a:ext>
            </a:extLst>
          </p:cNvPr>
          <p:cNvSpPr/>
          <p:nvPr/>
        </p:nvSpPr>
        <p:spPr>
          <a:xfrm>
            <a:off x="350196" y="116732"/>
            <a:ext cx="4484451" cy="6546715"/>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xmlns="" id="{74BBB373-49BA-A901-78FF-5CE7E726BE4B}"/>
              </a:ext>
            </a:extLst>
          </p:cNvPr>
          <p:cNvPicPr>
            <a:picLocks noChangeAspect="1"/>
          </p:cNvPicPr>
          <p:nvPr/>
        </p:nvPicPr>
        <p:blipFill>
          <a:blip r:embed="rId2"/>
          <a:stretch>
            <a:fillRect/>
          </a:stretch>
        </p:blipFill>
        <p:spPr>
          <a:xfrm>
            <a:off x="350196" y="116731"/>
            <a:ext cx="4484451" cy="6546715"/>
          </a:xfrm>
          <a:prstGeom prst="rect">
            <a:avLst/>
          </a:prstGeom>
        </p:spPr>
      </p:pic>
      <p:sp>
        <p:nvSpPr>
          <p:cNvPr id="8" name="TextBox 7">
            <a:extLst>
              <a:ext uri="{FF2B5EF4-FFF2-40B4-BE49-F238E27FC236}">
                <a16:creationId xmlns:a16="http://schemas.microsoft.com/office/drawing/2014/main" xmlns="" id="{A7FA3019-16EE-446A-C425-F516F033EEA5}"/>
              </a:ext>
            </a:extLst>
          </p:cNvPr>
          <p:cNvSpPr txBox="1"/>
          <p:nvPr/>
        </p:nvSpPr>
        <p:spPr>
          <a:xfrm>
            <a:off x="5642043" y="476655"/>
            <a:ext cx="4202348" cy="523220"/>
          </a:xfrm>
          <a:prstGeom prst="rect">
            <a:avLst/>
          </a:prstGeom>
          <a:noFill/>
        </p:spPr>
        <p:txBody>
          <a:bodyPr wrap="square" lIns="91440" tIns="45720" rIns="91440" bIns="45720" rtlCol="0" anchor="t">
            <a:spAutoFit/>
          </a:bodyPr>
          <a:lstStyle/>
          <a:p>
            <a:r>
              <a:rPr lang="en-US" sz="2800" b="1">
                <a:solidFill>
                  <a:schemeClr val="bg1"/>
                </a:solidFill>
                <a:effectLst>
                  <a:outerShdw blurRad="38100" dist="38100" dir="2700000" algn="tl">
                    <a:srgbClr val="000000">
                      <a:alpha val="43137"/>
                    </a:srgbClr>
                  </a:outerShdw>
                </a:effectLst>
                <a:latin typeface="Algerian"/>
              </a:rPr>
              <a:t>visualization</a:t>
            </a:r>
            <a:endParaRPr lang="en-IN" sz="2800" b="1">
              <a:solidFill>
                <a:schemeClr val="bg1"/>
              </a:solidFill>
              <a:effectLst>
                <a:outerShdw blurRad="38100" dist="38100" dir="2700000" algn="tl">
                  <a:srgbClr val="000000">
                    <a:alpha val="43137"/>
                  </a:srgbClr>
                </a:outerShdw>
              </a:effectLst>
              <a:latin typeface="Algerian" panose="04020705040A02060702" pitchFamily="82" charset="0"/>
            </a:endParaRPr>
          </a:p>
        </p:txBody>
      </p:sp>
    </p:spTree>
    <p:extLst>
      <p:ext uri="{BB962C8B-B14F-4D97-AF65-F5344CB8AC3E}">
        <p14:creationId xmlns:p14="http://schemas.microsoft.com/office/powerpoint/2010/main" val="885172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alf Frame 1">
            <a:extLst>
              <a:ext uri="{FF2B5EF4-FFF2-40B4-BE49-F238E27FC236}">
                <a16:creationId xmlns:a16="http://schemas.microsoft.com/office/drawing/2014/main" xmlns="" id="{703C1FBE-345D-1AEB-09F4-DE79ED91FB70}"/>
              </a:ext>
            </a:extLst>
          </p:cNvPr>
          <p:cNvSpPr/>
          <p:nvPr/>
        </p:nvSpPr>
        <p:spPr>
          <a:xfrm>
            <a:off x="0" y="0"/>
            <a:ext cx="2033081" cy="5068111"/>
          </a:xfrm>
          <a:prstGeom prst="halfFrame">
            <a:avLst/>
          </a:prstGeom>
          <a:solidFill>
            <a:schemeClr val="bg1">
              <a:lumMod val="95000"/>
              <a:lumOff val="5000"/>
            </a:schemeClr>
          </a:solidFill>
          <a:ln>
            <a:solidFill>
              <a:schemeClr val="tx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 name="Half Frame 2">
            <a:extLst>
              <a:ext uri="{FF2B5EF4-FFF2-40B4-BE49-F238E27FC236}">
                <a16:creationId xmlns:a16="http://schemas.microsoft.com/office/drawing/2014/main" xmlns="" id="{FD889672-F244-EED5-1D58-00C2D07CCBAC}"/>
              </a:ext>
            </a:extLst>
          </p:cNvPr>
          <p:cNvSpPr/>
          <p:nvPr/>
        </p:nvSpPr>
        <p:spPr>
          <a:xfrm rot="10800000">
            <a:off x="10158919" y="1789889"/>
            <a:ext cx="2033081" cy="5068111"/>
          </a:xfrm>
          <a:prstGeom prst="halfFrame">
            <a:avLst/>
          </a:prstGeom>
          <a:solidFill>
            <a:schemeClr val="bg1">
              <a:lumMod val="95000"/>
              <a:lumOff val="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7" name="TextBox 6">
            <a:extLst>
              <a:ext uri="{FF2B5EF4-FFF2-40B4-BE49-F238E27FC236}">
                <a16:creationId xmlns:a16="http://schemas.microsoft.com/office/drawing/2014/main" xmlns="" id="{75A1CC4F-BE7D-B40C-9D5B-6D4E5BB02A96}"/>
              </a:ext>
            </a:extLst>
          </p:cNvPr>
          <p:cNvSpPr txBox="1"/>
          <p:nvPr/>
        </p:nvSpPr>
        <p:spPr>
          <a:xfrm>
            <a:off x="2538919" y="340468"/>
            <a:ext cx="6507804" cy="707886"/>
          </a:xfrm>
          <a:prstGeom prst="rect">
            <a:avLst/>
          </a:prstGeom>
          <a:noFill/>
        </p:spPr>
        <p:txBody>
          <a:bodyPr wrap="square" rtlCol="0">
            <a:spAutoFit/>
          </a:bodyPr>
          <a:lstStyle/>
          <a:p>
            <a:r>
              <a:rPr lang="en-US" sz="4000" b="1">
                <a:solidFill>
                  <a:schemeClr val="accent4">
                    <a:lumMod val="75000"/>
                  </a:schemeClr>
                </a:solidFill>
                <a:latin typeface="Algerian" panose="04020705040A02060702" pitchFamily="82" charset="0"/>
              </a:rPr>
              <a:t>Mind mapping</a:t>
            </a:r>
            <a:endParaRPr lang="en-IN" sz="4000" b="1">
              <a:solidFill>
                <a:schemeClr val="accent4">
                  <a:lumMod val="75000"/>
                </a:schemeClr>
              </a:solidFill>
              <a:latin typeface="Algerian" panose="04020705040A02060702" pitchFamily="82" charset="0"/>
            </a:endParaRPr>
          </a:p>
        </p:txBody>
      </p:sp>
      <p:sp>
        <p:nvSpPr>
          <p:cNvPr id="8" name="TextBox 7">
            <a:extLst>
              <a:ext uri="{FF2B5EF4-FFF2-40B4-BE49-F238E27FC236}">
                <a16:creationId xmlns:a16="http://schemas.microsoft.com/office/drawing/2014/main" xmlns="" id="{F6CC5D7E-2A1D-C4DC-E5C8-A1C3C011EE9E}"/>
              </a:ext>
            </a:extLst>
          </p:cNvPr>
          <p:cNvSpPr txBox="1"/>
          <p:nvPr/>
        </p:nvSpPr>
        <p:spPr>
          <a:xfrm>
            <a:off x="1848255" y="1651791"/>
            <a:ext cx="7889132" cy="3785652"/>
          </a:xfrm>
          <a:prstGeom prst="rect">
            <a:avLst/>
          </a:prstGeom>
          <a:noFill/>
        </p:spPr>
        <p:txBody>
          <a:bodyPr wrap="square" lIns="91440" tIns="45720" rIns="91440" bIns="45720" rtlCol="0" anchor="t">
            <a:spAutoFit/>
          </a:bodyPr>
          <a:lstStyle/>
          <a:p>
            <a:pPr marL="342900" indent="-342900">
              <a:buFont typeface="Wingdings" panose="05000000000000000000" pitchFamily="2" charset="2"/>
              <a:buChar char="q"/>
            </a:pPr>
            <a:r>
              <a:rPr lang="en-US" sz="2400" i="1" dirty="0">
                <a:solidFill>
                  <a:schemeClr val="accent1">
                    <a:lumMod val="75000"/>
                  </a:schemeClr>
                </a:solidFill>
                <a:highlight>
                  <a:srgbClr val="C0C0C0"/>
                </a:highlight>
              </a:rPr>
              <a:t>Why mind mapping is important ?</a:t>
            </a:r>
          </a:p>
          <a:p>
            <a:pPr marL="342900" indent="-342900">
              <a:buFont typeface="Wingdings" panose="05000000000000000000" pitchFamily="2" charset="2"/>
              <a:buChar char="q"/>
            </a:pPr>
            <a:endParaRPr lang="en-US" sz="2400" i="1" dirty="0">
              <a:solidFill>
                <a:schemeClr val="accent1">
                  <a:lumMod val="75000"/>
                </a:schemeClr>
              </a:solidFill>
              <a:highlight>
                <a:srgbClr val="800000"/>
              </a:highlight>
            </a:endParaRPr>
          </a:p>
          <a:p>
            <a:r>
              <a:rPr lang="en-US" sz="2400" b="1" i="1" dirty="0"/>
              <a:t>Mind mapping is a visual tool that helps in organizing and representing information around a central concept. It involves creating a diagram that uses branches to represent ideas and sub-ideas, making it easier to visualize connections and relationships between different pieces of information. This technique is often used in note-taking, problem-solving, and planning.</a:t>
            </a:r>
            <a:endParaRPr lang="en-IN" sz="2400" b="1" i="1" dirty="0"/>
          </a:p>
        </p:txBody>
      </p:sp>
    </p:spTree>
    <p:extLst>
      <p:ext uri="{BB962C8B-B14F-4D97-AF65-F5344CB8AC3E}">
        <p14:creationId xmlns:p14="http://schemas.microsoft.com/office/powerpoint/2010/main" val="4284197737"/>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ppt/theme/theme3.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FD9A38F-9A2C-42E5-9013-4C4B1FFCB4F6}">
  <ds:schemaRefs>
    <ds:schemaRef ds:uri="http://schemas.microsoft.com/office/2006/documentManagement/types"/>
    <ds:schemaRef ds:uri="http://schemas.openxmlformats.org/package/2006/metadata/core-properties"/>
    <ds:schemaRef ds:uri="16c05727-aa75-4e4a-9b5f-8a80a1165891"/>
    <ds:schemaRef ds:uri="http://purl.org/dc/dcmitype/"/>
    <ds:schemaRef ds:uri="http://schemas.microsoft.com/office/infopath/2007/PartnerControls"/>
    <ds:schemaRef ds:uri="http://purl.org/dc/elements/1.1/"/>
    <ds:schemaRef ds:uri="http://schemas.microsoft.com/office/2006/metadata/properties"/>
    <ds:schemaRef ds:uri="71af3243-3dd4-4a8d-8c0d-dd76da1f02a5"/>
    <ds:schemaRef ds:uri="http://www.w3.org/XML/1998/namespace"/>
    <ds:schemaRef ds:uri="http://purl.org/dc/terms/"/>
  </ds:schemaRefs>
</ds:datastoreItem>
</file>

<file path=customXml/itemProps2.xml><?xml version="1.0" encoding="utf-8"?>
<ds:datastoreItem xmlns:ds="http://schemas.openxmlformats.org/officeDocument/2006/customXml" ds:itemID="{07ECF6D8-9EA4-45A1-AFEB-B7C326AF0859}">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C45FB24-BEC6-4D44-888B-84AEBBA2DC0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Crop design</Template>
  <TotalTime>47</TotalTime>
  <Words>1137</Words>
  <Application>Microsoft Office PowerPoint</Application>
  <PresentationFormat>Widescreen</PresentationFormat>
  <Paragraphs>130</Paragraphs>
  <Slides>13</Slides>
  <Notes>0</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13</vt:i4>
      </vt:variant>
    </vt:vector>
  </HeadingPairs>
  <TitlesOfParts>
    <vt:vector size="26" baseType="lpstr">
      <vt:lpstr>Algerian</vt:lpstr>
      <vt:lpstr>Arial</vt:lpstr>
      <vt:lpstr>Bahnschrift SemiBold Condensed</vt:lpstr>
      <vt:lpstr>Calibri</vt:lpstr>
      <vt:lpstr>Century Gothic</vt:lpstr>
      <vt:lpstr>Colonna MT</vt:lpstr>
      <vt:lpstr>Corbel</vt:lpstr>
      <vt:lpstr>Franklin Gothic Book</vt:lpstr>
      <vt:lpstr>Wingdings</vt:lpstr>
      <vt:lpstr>Wingdings 3</vt:lpstr>
      <vt:lpstr>Crop</vt:lpstr>
      <vt:lpstr>Parallax</vt:lpstr>
      <vt:lpstr>Ion</vt:lpstr>
      <vt:lpstr>The innovation hub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innovation hub</dc:title>
  <dc:creator>gajananjorvekar6@gmail.com</dc:creator>
  <cp:lastModifiedBy>Pranav Sheth</cp:lastModifiedBy>
  <cp:revision>57</cp:revision>
  <dcterms:created xsi:type="dcterms:W3CDTF">2024-09-06T18:53:11Z</dcterms:created>
  <dcterms:modified xsi:type="dcterms:W3CDTF">2024-12-07T12:18:47Z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