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3.xml" ContentType="application/vnd.openxmlformats-officedocument.drawingml.chart+xml"/>
  <Override PartName="/ppt/theme/themeOverride4.xml" ContentType="application/vnd.openxmlformats-officedocument.themeOverride+xml"/>
  <Override PartName="/ppt/theme/themeOverride5.xml" ContentType="application/vnd.openxmlformats-officedocument.themeOverr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906" r:id="rId5"/>
    <p:sldMasterId id="2147484032" r:id="rId6"/>
    <p:sldMasterId id="2147484044" r:id="rId7"/>
    <p:sldMasterId id="2147484056" r:id="rId8"/>
  </p:sldMasterIdLst>
  <p:notesMasterIdLst>
    <p:notesMasterId r:id="rId24"/>
  </p:notesMasterIdLst>
  <p:sldIdLst>
    <p:sldId id="266" r:id="rId9"/>
    <p:sldId id="267" r:id="rId10"/>
    <p:sldId id="299" r:id="rId11"/>
    <p:sldId id="301" r:id="rId12"/>
    <p:sldId id="300" r:id="rId13"/>
    <p:sldId id="306" r:id="rId14"/>
    <p:sldId id="302" r:id="rId15"/>
    <p:sldId id="303" r:id="rId16"/>
    <p:sldId id="304" r:id="rId17"/>
    <p:sldId id="305" r:id="rId18"/>
    <p:sldId id="308" r:id="rId19"/>
    <p:sldId id="307" r:id="rId20"/>
    <p:sldId id="309" r:id="rId21"/>
    <p:sldId id="310"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6"/>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25CF0-EEE7-4DD3-9E1B-0A4AA78B75DA}" v="134" dt="2024-09-11T20:24:55.011"/>
    <p1510:client id="{CCE14476-5E47-4F61-9DD0-36FFF594CD94}" v="77" dt="2024-09-12T03:57:41.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37" autoAdjust="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0"/>
    <c:view3D>
      <c:rotX val="15"/>
      <c:rotY val="20"/>
      <c:rAngAx val="0"/>
      <c:perspective val="30"/>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1000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Sheet1!$B$2:$B$11</c:f>
              <c:numCache>
                <c:formatCode>General</c:formatCode>
                <c:ptCount val="10"/>
                <c:pt idx="0">
                  <c:v>4</c:v>
                </c:pt>
                <c:pt idx="1">
                  <c:v>5</c:v>
                </c:pt>
                <c:pt idx="2">
                  <c:v>1</c:v>
                </c:pt>
                <c:pt idx="3">
                  <c:v>5</c:v>
                </c:pt>
                <c:pt idx="4">
                  <c:v>1</c:v>
                </c:pt>
                <c:pt idx="5">
                  <c:v>1</c:v>
                </c:pt>
                <c:pt idx="6">
                  <c:v>2</c:v>
                </c:pt>
                <c:pt idx="7">
                  <c:v>2</c:v>
                </c:pt>
                <c:pt idx="8">
                  <c:v>2</c:v>
                </c:pt>
                <c:pt idx="9">
                  <c:v>5</c:v>
                </c:pt>
              </c:numCache>
            </c:numRef>
          </c:val>
        </c:ser>
        <c:ser>
          <c:idx val="1"/>
          <c:order val="1"/>
          <c:tx>
            <c:strRef>
              <c:f>Sheet1!$C$1</c:f>
              <c:strCache>
                <c:ptCount val="1"/>
                <c:pt idx="0">
                  <c:v>100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Sheet1!$C$2:$C$11</c:f>
              <c:numCache>
                <c:formatCode>General</c:formatCode>
                <c:ptCount val="10"/>
                <c:pt idx="0">
                  <c:v>0</c:v>
                </c:pt>
                <c:pt idx="1">
                  <c:v>0</c:v>
                </c:pt>
                <c:pt idx="2">
                  <c:v>3</c:v>
                </c:pt>
                <c:pt idx="3">
                  <c:v>0</c:v>
                </c:pt>
                <c:pt idx="4">
                  <c:v>0</c:v>
                </c:pt>
                <c:pt idx="5">
                  <c:v>4</c:v>
                </c:pt>
                <c:pt idx="6">
                  <c:v>1</c:v>
                </c:pt>
                <c:pt idx="7">
                  <c:v>3</c:v>
                </c:pt>
                <c:pt idx="8">
                  <c:v>3</c:v>
                </c:pt>
                <c:pt idx="9">
                  <c:v>0</c:v>
                </c:pt>
              </c:numCache>
            </c:numRef>
          </c:val>
        </c:ser>
        <c:ser>
          <c:idx val="2"/>
          <c:order val="2"/>
          <c:tx>
            <c:strRef>
              <c:f>Sheet1!$D$1</c:f>
              <c:strCache>
                <c:ptCount val="1"/>
                <c:pt idx="0">
                  <c:v>10 g</c:v>
                </c:pt>
              </c:strCache>
            </c:strRef>
          </c:tx>
          <c:invertIfNegative val="0"/>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c:v>
                </c:pt>
                <c:pt idx="8">
                  <c:v>Medicine shortage</c:v>
                </c:pt>
                <c:pt idx="9">
                  <c:v> lack of storage</c:v>
                </c:pt>
              </c:strCache>
            </c:strRef>
          </c:cat>
          <c:val>
            <c:numRef>
              <c:f>Sheet1!$D$2:$D$11</c:f>
              <c:numCache>
                <c:formatCode>General</c:formatCode>
                <c:ptCount val="10"/>
                <c:pt idx="0">
                  <c:v>1</c:v>
                </c:pt>
                <c:pt idx="1">
                  <c:v>0</c:v>
                </c:pt>
                <c:pt idx="2">
                  <c:v>1</c:v>
                </c:pt>
                <c:pt idx="3">
                  <c:v>0</c:v>
                </c:pt>
                <c:pt idx="4">
                  <c:v>4</c:v>
                </c:pt>
                <c:pt idx="5">
                  <c:v>0</c:v>
                </c:pt>
                <c:pt idx="6">
                  <c:v>2</c:v>
                </c:pt>
                <c:pt idx="7">
                  <c:v>0</c:v>
                </c:pt>
                <c:pt idx="8">
                  <c:v>0</c:v>
                </c:pt>
                <c:pt idx="9">
                  <c:v>0</c:v>
                </c:pt>
              </c:numCache>
            </c:numRef>
          </c:val>
        </c:ser>
        <c:dLbls>
          <c:showLegendKey val="0"/>
          <c:showVal val="0"/>
          <c:showCatName val="0"/>
          <c:showSerName val="0"/>
          <c:showPercent val="0"/>
          <c:showBubbleSize val="0"/>
        </c:dLbls>
        <c:gapWidth val="150"/>
        <c:shape val="box"/>
        <c:axId val="240189824"/>
        <c:axId val="240191360"/>
        <c:axId val="0"/>
      </c:bar3DChart>
      <c:catAx>
        <c:axId val="240189824"/>
        <c:scaling>
          <c:orientation val="minMax"/>
        </c:scaling>
        <c:delete val="0"/>
        <c:axPos val="b"/>
        <c:majorTickMark val="out"/>
        <c:minorTickMark val="none"/>
        <c:tickLblPos val="nextTo"/>
        <c:crossAx val="240191360"/>
        <c:crosses val="autoZero"/>
        <c:auto val="1"/>
        <c:lblAlgn val="ctr"/>
        <c:lblOffset val="100"/>
        <c:noMultiLvlLbl val="0"/>
      </c:catAx>
      <c:valAx>
        <c:axId val="240191360"/>
        <c:scaling>
          <c:orientation val="minMax"/>
          <c:max val="5"/>
          <c:min val="0"/>
        </c:scaling>
        <c:delete val="0"/>
        <c:axPos val="l"/>
        <c:majorGridlines/>
        <c:numFmt formatCode="General" sourceLinked="1"/>
        <c:majorTickMark val="out"/>
        <c:minorTickMark val="none"/>
        <c:tickLblPos val="nextTo"/>
        <c:crossAx val="240189824"/>
        <c:crosses val="autoZero"/>
        <c:crossBetween val="between"/>
        <c:majorUnit val="1"/>
        <c:minorUnit val="1"/>
      </c:valAx>
    </c:plotArea>
    <c:legend>
      <c:legendPos val="r"/>
      <c:layout>
        <c:manualLayout>
          <c:xMode val="edge"/>
          <c:yMode val="edge"/>
          <c:x val="0.79797551673228362"/>
          <c:y val="0.16754914077576644"/>
          <c:w val="0.12858698326771653"/>
          <c:h val="0.191464247572327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Total of weights</a:t>
            </a:r>
          </a:p>
        </c:rich>
      </c:tx>
      <c:layout>
        <c:manualLayout>
          <c:xMode val="edge"/>
          <c:yMode val="edge"/>
          <c:x val="0.19155462598425194"/>
          <c:y val="8.9062494521254032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Total</c:v>
                </c:pt>
              </c:strCache>
            </c:strRef>
          </c:tx>
          <c:explosion val="7"/>
          <c:dLbls>
            <c:dLbl>
              <c:idx val="2"/>
              <c:layout>
                <c:manualLayout>
                  <c:x val="-7.4445989173228283E-2"/>
                  <c:y val="-0.10452515351100188"/>
                </c:manualLayout>
              </c:layout>
              <c:showLegendKey val="0"/>
              <c:showVal val="1"/>
              <c:showCatName val="0"/>
              <c:showSerName val="0"/>
              <c:showPercent val="0"/>
              <c:showBubbleSize val="0"/>
            </c:dLbl>
            <c:dLbl>
              <c:idx val="4"/>
              <c:layout>
                <c:manualLayout>
                  <c:x val="5.261417322834646E-2"/>
                  <c:y val="-0.15577115183494392"/>
                </c:manualLayout>
              </c:layout>
              <c:showLegendKey val="0"/>
              <c:showVal val="1"/>
              <c:showCatName val="0"/>
              <c:showSerName val="0"/>
              <c:showPercent val="0"/>
              <c:showBubbleSize val="0"/>
            </c:dLbl>
            <c:dLbl>
              <c:idx val="5"/>
              <c:layout>
                <c:manualLayout>
                  <c:x val="6.3410556102362209E-2"/>
                  <c:y val="-0.16254182070977974"/>
                </c:manualLayout>
              </c:layout>
              <c:showLegendKey val="0"/>
              <c:showVal val="1"/>
              <c:showCatName val="0"/>
              <c:showSerName val="0"/>
              <c:showPercent val="0"/>
              <c:showBubbleSize val="0"/>
            </c:dLbl>
            <c:showLegendKey val="0"/>
            <c:showVal val="1"/>
            <c:showCatName val="0"/>
            <c:showSerName val="0"/>
            <c:showPercent val="0"/>
            <c:showBubbleSize val="0"/>
            <c:showLeaderLines val="1"/>
          </c:dLbls>
          <c:cat>
            <c:strRef>
              <c:f>Sheet1!$A$2:$A$11</c:f>
              <c:strCache>
                <c:ptCount val="10"/>
                <c:pt idx="0">
                  <c:v>Network issues</c:v>
                </c:pt>
                <c:pt idx="1">
                  <c:v>Transaction problems</c:v>
                </c:pt>
                <c:pt idx="2">
                  <c:v>Temperature monitoring</c:v>
                </c:pt>
                <c:pt idx="3">
                  <c:v>Stock exchange</c:v>
                </c:pt>
                <c:pt idx="4">
                  <c:v>Misguidance</c:v>
                </c:pt>
                <c:pt idx="5">
                  <c:v>History management</c:v>
                </c:pt>
                <c:pt idx="6">
                  <c:v>Failure in transportation</c:v>
                </c:pt>
                <c:pt idx="7">
                  <c:v>Inventory management</c:v>
                </c:pt>
                <c:pt idx="8">
                  <c:v>Lack of storage</c:v>
                </c:pt>
                <c:pt idx="9">
                  <c:v>Medicine shortage</c:v>
                </c:pt>
              </c:strCache>
            </c:strRef>
          </c:cat>
          <c:val>
            <c:numRef>
              <c:f>Sheet1!$B$2:$B$11</c:f>
              <c:numCache>
                <c:formatCode>General</c:formatCode>
                <c:ptCount val="10"/>
                <c:pt idx="0">
                  <c:v>4010</c:v>
                </c:pt>
                <c:pt idx="1">
                  <c:v>5000</c:v>
                </c:pt>
                <c:pt idx="2">
                  <c:v>1310</c:v>
                </c:pt>
                <c:pt idx="3">
                  <c:v>5000</c:v>
                </c:pt>
                <c:pt idx="4">
                  <c:v>1040</c:v>
                </c:pt>
                <c:pt idx="5">
                  <c:v>1400</c:v>
                </c:pt>
                <c:pt idx="6">
                  <c:v>2120</c:v>
                </c:pt>
                <c:pt idx="7">
                  <c:v>2300</c:v>
                </c:pt>
                <c:pt idx="8">
                  <c:v>5000</c:v>
                </c:pt>
                <c:pt idx="9">
                  <c:v>2300</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62817027559055116"/>
          <c:y val="0.14404686613884929"/>
          <c:w val="0.37182972440944884"/>
          <c:h val="0.79506232805965005"/>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0"/>
    </mc:Choice>
    <mc:Fallback>
      <c:style val="20"/>
    </mc:Fallback>
  </mc:AlternateContent>
  <c:chart>
    <c:title>
      <c:layout>
        <c:manualLayout>
          <c:xMode val="edge"/>
          <c:yMode val="edge"/>
          <c:x val="0.42786755406973936"/>
          <c:y val="4.7273219293205819E-3"/>
        </c:manualLayout>
      </c:layout>
      <c:overlay val="0"/>
    </c:title>
    <c:autoTitleDeleted val="0"/>
    <c:plotArea>
      <c:layout>
        <c:manualLayout>
          <c:layoutTarget val="inner"/>
          <c:xMode val="edge"/>
          <c:yMode val="edge"/>
          <c:x val="6.8709768700787405E-2"/>
          <c:y val="6.8443401301463994E-2"/>
          <c:w val="0.89070435531496062"/>
          <c:h val="0.84314444862546456"/>
        </c:manualLayout>
      </c:layout>
      <c:scatterChart>
        <c:scatterStyle val="lineMarker"/>
        <c:varyColors val="0"/>
        <c:ser>
          <c:idx val="0"/>
          <c:order val="0"/>
          <c:tx>
            <c:strRef>
              <c:f>Sheet1!$B$1</c:f>
              <c:strCache>
                <c:ptCount val="1"/>
                <c:pt idx="0">
                  <c:v>Y-values</c:v>
                </c:pt>
              </c:strCache>
            </c:strRef>
          </c:tx>
          <c:spPr>
            <a:ln>
              <a:solidFill>
                <a:schemeClr val="accent2">
                  <a:lumMod val="60000"/>
                  <a:lumOff val="40000"/>
                </a:schemeClr>
              </a:solidFill>
            </a:ln>
            <a:effectLst>
              <a:outerShdw dir="5400000" algn="ctr" rotWithShape="0">
                <a:srgbClr val="000000"/>
              </a:outerShdw>
            </a:effectLst>
          </c:spPr>
          <c:marker>
            <c:symbol val="none"/>
          </c:marker>
          <c:dLbls>
            <c:showLegendKey val="0"/>
            <c:showVal val="1"/>
            <c:showCatName val="0"/>
            <c:showSerName val="0"/>
            <c:showPercent val="0"/>
            <c:showBubbleSize val="0"/>
            <c:showLeaderLines val="0"/>
          </c:dLbls>
          <c:xVal>
            <c:numRef>
              <c:f>Sheet1!$A$2:$A$14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Sheet1!$B$2:$B$14</c:f>
              <c:numCache>
                <c:formatCode>General</c:formatCode>
                <c:ptCount val="13"/>
                <c:pt idx="0">
                  <c:v>0</c:v>
                </c:pt>
                <c:pt idx="1">
                  <c:v>8</c:v>
                </c:pt>
                <c:pt idx="2">
                  <c:v>10</c:v>
                </c:pt>
                <c:pt idx="3">
                  <c:v>6</c:v>
                </c:pt>
                <c:pt idx="4">
                  <c:v>8</c:v>
                </c:pt>
                <c:pt idx="5">
                  <c:v>10</c:v>
                </c:pt>
                <c:pt idx="6">
                  <c:v>4</c:v>
                </c:pt>
                <c:pt idx="7">
                  <c:v>12</c:v>
                </c:pt>
                <c:pt idx="8">
                  <c:v>10</c:v>
                </c:pt>
                <c:pt idx="9">
                  <c:v>4</c:v>
                </c:pt>
                <c:pt idx="10">
                  <c:v>-6</c:v>
                </c:pt>
                <c:pt idx="11">
                  <c:v>4</c:v>
                </c:pt>
                <c:pt idx="12">
                  <c:v>12</c:v>
                </c:pt>
              </c:numCache>
            </c:numRef>
          </c:yVal>
          <c:smooth val="0"/>
        </c:ser>
        <c:dLbls>
          <c:showLegendKey val="0"/>
          <c:showVal val="0"/>
          <c:showCatName val="0"/>
          <c:showSerName val="0"/>
          <c:showPercent val="0"/>
          <c:showBubbleSize val="0"/>
        </c:dLbls>
        <c:axId val="146058624"/>
        <c:axId val="146338944"/>
      </c:scatterChart>
      <c:valAx>
        <c:axId val="146058624"/>
        <c:scaling>
          <c:orientation val="minMax"/>
          <c:max val="12"/>
          <c:min val="0"/>
        </c:scaling>
        <c:delete val="0"/>
        <c:axPos val="b"/>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146338944"/>
        <c:crosses val="autoZero"/>
        <c:crossBetween val="midCat"/>
      </c:valAx>
      <c:valAx>
        <c:axId val="146338944"/>
        <c:scaling>
          <c:orientation val="minMax"/>
          <c:max val="12"/>
          <c:min val="-12"/>
        </c:scaling>
        <c:delete val="0"/>
        <c:axPos val="l"/>
        <c:majorGridlines/>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146058624"/>
        <c:crosses val="autoZero"/>
        <c:crossBetween val="midCat"/>
        <c:majorUnit val="2"/>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title>
      <c:layout/>
      <c:overlay val="0"/>
    </c:title>
    <c:autoTitleDeleted val="0"/>
    <c:plotArea>
      <c:layout>
        <c:manualLayout>
          <c:layoutTarget val="inner"/>
          <c:xMode val="edge"/>
          <c:yMode val="edge"/>
          <c:x val="6.8709768700787405E-2"/>
          <c:y val="3.563090331994935E-2"/>
          <c:w val="0.89070435531496062"/>
          <c:h val="0.84314444862546456"/>
        </c:manualLayout>
      </c:layout>
      <c:scatterChart>
        <c:scatterStyle val="smoothMarker"/>
        <c:varyColors val="0"/>
        <c:ser>
          <c:idx val="0"/>
          <c:order val="0"/>
          <c:tx>
            <c:strRef>
              <c:f>Sheet1!$B$1</c:f>
              <c:strCache>
                <c:ptCount val="1"/>
                <c:pt idx="0">
                  <c:v>Y-Values</c:v>
                </c:pt>
              </c:strCache>
            </c:strRef>
          </c:tx>
          <c:marker>
            <c:symbol val="none"/>
          </c:marker>
          <c:dLbls>
            <c:showLegendKey val="0"/>
            <c:showVal val="1"/>
            <c:showCatName val="0"/>
            <c:showSerName val="0"/>
            <c:showPercent val="0"/>
            <c:showBubbleSize val="0"/>
            <c:showLeaderLines val="0"/>
          </c:dLbls>
          <c:xVal>
            <c:numRef>
              <c:f>Sheet1!$A$2:$A$13</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xVal>
          <c:yVal>
            <c:numRef>
              <c:f>Sheet1!$B$2:$B$13</c:f>
              <c:numCache>
                <c:formatCode>General</c:formatCode>
                <c:ptCount val="12"/>
                <c:pt idx="0">
                  <c:v>-6</c:v>
                </c:pt>
                <c:pt idx="1">
                  <c:v>0</c:v>
                </c:pt>
                <c:pt idx="2">
                  <c:v>-4</c:v>
                </c:pt>
                <c:pt idx="3">
                  <c:v>4</c:v>
                </c:pt>
                <c:pt idx="4">
                  <c:v>2</c:v>
                </c:pt>
                <c:pt idx="5">
                  <c:v>0</c:v>
                </c:pt>
                <c:pt idx="6">
                  <c:v>6</c:v>
                </c:pt>
                <c:pt idx="7">
                  <c:v>4</c:v>
                </c:pt>
                <c:pt idx="8">
                  <c:v>-4</c:v>
                </c:pt>
                <c:pt idx="9">
                  <c:v>2</c:v>
                </c:pt>
                <c:pt idx="10">
                  <c:v>4</c:v>
                </c:pt>
                <c:pt idx="11">
                  <c:v>8</c:v>
                </c:pt>
              </c:numCache>
            </c:numRef>
          </c:yVal>
          <c:smooth val="1"/>
        </c:ser>
        <c:dLbls>
          <c:showLegendKey val="0"/>
          <c:showVal val="0"/>
          <c:showCatName val="0"/>
          <c:showSerName val="0"/>
          <c:showPercent val="0"/>
          <c:showBubbleSize val="0"/>
        </c:dLbls>
        <c:axId val="240049536"/>
        <c:axId val="146080896"/>
      </c:scatterChart>
      <c:valAx>
        <c:axId val="240049536"/>
        <c:scaling>
          <c:orientation val="minMax"/>
          <c:max val="12"/>
        </c:scaling>
        <c:delete val="0"/>
        <c:axPos val="b"/>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146080896"/>
        <c:crosses val="autoZero"/>
        <c:crossBetween val="midCat"/>
        <c:majorUnit val="2"/>
        <c:minorUnit val="2"/>
      </c:valAx>
      <c:valAx>
        <c:axId val="146080896"/>
        <c:scaling>
          <c:orientation val="minMax"/>
          <c:max val="12"/>
          <c:min val="-12"/>
        </c:scaling>
        <c:delete val="0"/>
        <c:axPos val="l"/>
        <c:majorGridlines/>
        <c:numFmt formatCode="General" sourceLinked="1"/>
        <c:majorTickMark val="out"/>
        <c:minorTickMark val="none"/>
        <c:tickLblPos val="nextTo"/>
        <c:txPr>
          <a:bodyPr/>
          <a:lstStyle/>
          <a:p>
            <a:pPr>
              <a:defRPr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pPr>
            <a:endParaRPr lang="en-US"/>
          </a:p>
        </c:txPr>
        <c:crossAx val="240049536"/>
        <c:crosses val="autoZero"/>
        <c:crossBetween val="midCat"/>
        <c:majorUnit val="2"/>
        <c:minorUnit val="2"/>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32" y="1788454"/>
            <a:ext cx="8361228"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81"/>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60" y="6453386"/>
            <a:ext cx="1607945" cy="404614"/>
          </a:xfrm>
        </p:spPr>
        <p:txBody>
          <a:bodyPr/>
          <a:lstStyle>
            <a:lvl1pPr>
              <a:defRPr baseline="0">
                <a:solidFill>
                  <a:schemeClr val="tx2"/>
                </a:solidFill>
              </a:defRPr>
            </a:lvl1pPr>
          </a:lstStyle>
          <a:p>
            <a:fld id="{43A52079-6997-47B8-B262-4ED5D2EA2D74}" type="datetime1">
              <a:rPr lang="en-US" smtClean="0"/>
              <a:t>11/10/2024</a:t>
            </a:fld>
            <a:endParaRPr lang="en-US"/>
          </a:p>
        </p:txBody>
      </p:sp>
      <p:sp>
        <p:nvSpPr>
          <p:cNvPr id="5" name="Footer Placeholder 4"/>
          <p:cNvSpPr>
            <a:spLocks noGrp="1"/>
          </p:cNvSpPr>
          <p:nvPr>
            <p:ph type="ftr" sz="quarter" idx="11"/>
          </p:nvPr>
        </p:nvSpPr>
        <p:spPr>
          <a:xfrm>
            <a:off x="2584053" y="6453386"/>
            <a:ext cx="7023378"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2"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62"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3"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5" y="624157"/>
            <a:ext cx="1565765"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7"/>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5"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8" y="3996268"/>
            <a:ext cx="6987644"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A52079-6997-47B8-B262-4ED5D2EA2D74}" type="datetime1">
              <a:rPr lang="en-US" smtClean="0"/>
              <a:t>11/10/2024</a:t>
            </a:fld>
            <a:endParaRPr lang="en-US"/>
          </a:p>
        </p:txBody>
      </p:sp>
      <p:sp>
        <p:nvSpPr>
          <p:cNvPr id="5" name="Footer Placeholder 4"/>
          <p:cNvSpPr>
            <a:spLocks noGrp="1"/>
          </p:cNvSpPr>
          <p:nvPr>
            <p:ph type="ftr" sz="quarter" idx="11"/>
          </p:nvPr>
        </p:nvSpPr>
        <p:spPr>
          <a:xfrm>
            <a:off x="5332415" y="5883277"/>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04864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61" y="5867133"/>
            <a:ext cx="551166" cy="365125"/>
          </a:xfrm>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81425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2"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61282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3" y="2667001"/>
            <a:ext cx="4895054"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1"/>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09294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80"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4"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90"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9880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728527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24433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5" y="1600200"/>
            <a:ext cx="3549122"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7"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5" y="2971800"/>
            <a:ext cx="3549122"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02213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3"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54764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4"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8507549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6"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3546959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6"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2"/>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3" y="3428999"/>
            <a:ext cx="853281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4"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9855893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3" y="4777381"/>
            <a:ext cx="1001870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3169571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6"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2"/>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09"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3" y="4775200"/>
            <a:ext cx="10018709"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77627165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3"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3"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9468510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525697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9" y="685800"/>
            <a:ext cx="177037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642096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3A52079-6997-47B8-B262-4ED5D2EA2D74}" type="datetime1">
              <a:rPr lang="en-US" smtClean="0"/>
              <a:t>11/10/2024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9E57DC2-970A-4B3E-BB1C-7A09969E49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7" y="1301362"/>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7"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11" y="6453386"/>
            <a:ext cx="1622409" cy="404614"/>
          </a:xfrm>
        </p:spPr>
        <p:txBody>
          <a:bodyPr/>
          <a:lstStyle>
            <a:lvl1pPr>
              <a:defRPr>
                <a:solidFill>
                  <a:schemeClr val="tx2"/>
                </a:solidFill>
              </a:defRPr>
            </a:lvl1pPr>
          </a:lstStyle>
          <a:p>
            <a:fld id="{85238998-10EA-455D-8FDC-3EBC7E198582}" type="datetime1">
              <a:rPr lang="en-US" smtClean="0"/>
              <a:t>11/10/2024</a:t>
            </a:fld>
            <a:endParaRPr lang="en-US"/>
          </a:p>
        </p:txBody>
      </p:sp>
      <p:sp>
        <p:nvSpPr>
          <p:cNvPr id="5" name="Footer Placeholder 4"/>
          <p:cNvSpPr>
            <a:spLocks noGrp="1"/>
          </p:cNvSpPr>
          <p:nvPr>
            <p:ph type="ftr" sz="quarter" idx="11"/>
          </p:nvPr>
        </p:nvSpPr>
        <p:spPr>
          <a:xfrm>
            <a:off x="2584313" y="6453386"/>
            <a:ext cx="7023378"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2"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6"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B41ED8-AC2E-4560-8CC9-E6292DDF25B6}" type="datetime1">
              <a:rPr lang="en-US" smtClean="0"/>
              <a:t>11/10/2024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E57DC2-970A-4B3E-BB1C-7A09969E49DF}"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238998-10EA-455D-8FDC-3EBC7E198582}" type="datetime1">
              <a:rPr lang="en-US" smtClean="0"/>
              <a:t>11/10/2024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E57DC2-970A-4B3E-BB1C-7A09969E49DF}"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5A4E9B6-2EC2-45E6-A437-DCC674AAC4AF}" type="datetime1">
              <a:rPr lang="en-US" smtClean="0"/>
              <a:t>11/10/2024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E57DC2-970A-4B3E-BB1C-7A09969E49DF}"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2D4FF3-940D-4DDE-86D8-82D5A8663636}" type="datetime1">
              <a:rPr lang="en-US" smtClean="0"/>
              <a:t>11/10/2024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9E57DC2-970A-4B3E-BB1C-7A09969E49DF}"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955261-7117-41BB-BB79-8C1909625493}" type="datetime1">
              <a:rPr lang="en-US" smtClean="0"/>
              <a:t>11/10/2024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9E57DC2-970A-4B3E-BB1C-7A09969E49DF}"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1E204D7-DE7F-414C-8571-0012DE9EFCDB}" type="datetime1">
              <a:rPr lang="en-US" smtClean="0"/>
              <a:t>11/10/2024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9E57DC2-970A-4B3E-BB1C-7A09969E49DF}"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E378FF3-85EA-48E5-8D8C-1DB156807E49}" type="datetime1">
              <a:rPr lang="en-US" smtClean="0"/>
              <a:t>11/10/2024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E57DC2-970A-4B3E-BB1C-7A09969E49DF}"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F94F13-1676-4B68-A383-661B657F6E63}" type="datetime1">
              <a:rPr lang="en-US" smtClean="0"/>
              <a:t>11/10/2024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E57DC2-970A-4B3E-BB1C-7A09969E49DF}"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AC80CA-06EA-4D97-A1EC-F2A229B592C4}" type="datetime1">
              <a:rPr lang="en-US" smtClean="0"/>
              <a:t>11/10/2024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E57DC2-970A-4B3E-BB1C-7A09969E49DF}"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A60CC4-6CA2-4A99-B83B-711E420D000E}" type="datetime1">
              <a:rPr lang="en-US" smtClean="0"/>
              <a:t>11/10/2024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E57DC2-970A-4B3E-BB1C-7A09969E49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6001"/>
            <a:ext cx="4447787"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4" y="2286001"/>
            <a:ext cx="4447787"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43A52079-6997-47B8-B262-4ED5D2EA2D74}" type="datetime1">
              <a:rPr lang="en-US" smtClean="0"/>
              <a:t>11/10/2024</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69E57DC2-970A-4B3E-BB1C-7A09969E49DF}" type="slidenum">
              <a:rPr lang="en-US" smtClean="0"/>
              <a:pPr/>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5A4E9B6-2EC2-45E6-A437-DCC674AAC4AF}"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55261-7117-41BB-BB79-8C1909625493}" type="datetime1">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E378FF3-85EA-48E5-8D8C-1DB156807E49}" type="datetime1">
              <a:rPr lang="en-US" smtClean="0"/>
              <a:t>11/10/2024</a:t>
            </a:fld>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11/10/2024</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C80CA-06EA-4D97-A1EC-F2A229B592C4}"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3"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3"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3"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60CC4-6CA2-4A99-B83B-711E420D000E}"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A52079-6997-47B8-B262-4ED5D2EA2D74}"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799693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B41ED8-AC2E-4560-8CC9-E6292DDF25B6}"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0544041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430330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A4E9B6-2EC2-45E6-A437-DCC674AAC4AF}"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98745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D4FF3-940D-4DDE-86D8-82D5A8663636}" type="datetime1">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316987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955261-7117-41BB-BB79-8C1909625493}" type="datetime1">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722079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215562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940150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71852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AC80CA-06EA-4D97-A1EC-F2A229B592C4}"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5139903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A60CC4-6CA2-4A99-B83B-711E420D000E}" type="datetime1">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52941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3" y="685800"/>
            <a:ext cx="3855721"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3" y="2856344"/>
            <a:ext cx="3855721"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1" y="6453386"/>
            <a:ext cx="1204572" cy="404614"/>
          </a:xfrm>
        </p:spPr>
        <p:txBody>
          <a:bodyPr/>
          <a:lstStyle>
            <a:lvl1pPr>
              <a:defRPr>
                <a:solidFill>
                  <a:schemeClr val="tx2"/>
                </a:solidFill>
              </a:defRPr>
            </a:lvl1pPr>
          </a:lstStyle>
          <a:p>
            <a:fld id="{BE378FF3-85EA-48E5-8D8C-1DB156807E49}" type="datetime1">
              <a:rPr lang="en-US" smtClean="0"/>
              <a:t>11/10/2024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39"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3" y="685800"/>
            <a:ext cx="3855721"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2" y="2"/>
            <a:ext cx="6659881"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3" y="2855968"/>
            <a:ext cx="3855721"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1" y="6453386"/>
            <a:ext cx="1204572" cy="404614"/>
          </a:xfrm>
        </p:spPr>
        <p:txBody>
          <a:bodyPr/>
          <a:lstStyle>
            <a:lvl1pPr>
              <a:defRPr>
                <a:solidFill>
                  <a:schemeClr val="tx2"/>
                </a:solidFill>
              </a:defRPr>
            </a:lvl1pPr>
          </a:lstStyle>
          <a:p>
            <a:fld id="{73F94F13-1676-4B68-A383-661B657F6E63}" type="datetime1">
              <a:rPr lang="en-US" smtClean="0"/>
              <a:t>11/10/2024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39"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3"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3"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1"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11/10/2024</a:t>
            </a:fld>
            <a:endParaRPr lang="en-US"/>
          </a:p>
        </p:txBody>
      </p:sp>
      <p:sp>
        <p:nvSpPr>
          <p:cNvPr id="5" name="Footer Placeholder 4"/>
          <p:cNvSpPr>
            <a:spLocks noGrp="1"/>
          </p:cNvSpPr>
          <p:nvPr>
            <p:ph type="ftr" sz="quarter" idx="3"/>
          </p:nvPr>
        </p:nvSpPr>
        <p:spPr>
          <a:xfrm>
            <a:off x="2893565"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4" y="376"/>
            <a:ext cx="2286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5" y="2"/>
            <a:ext cx="2436812"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1"/>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1" y="2667001"/>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7"/>
            <a:ext cx="114300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B83234-995D-4149-8E1E-BC120E9070D5}" type="datetime1">
              <a:rPr lang="en-US" smtClean="0"/>
              <a:t>11/10/2024</a:t>
            </a:fld>
            <a:endParaRPr lang="en-US"/>
          </a:p>
        </p:txBody>
      </p:sp>
      <p:sp>
        <p:nvSpPr>
          <p:cNvPr id="5" name="Footer Placeholder 4"/>
          <p:cNvSpPr>
            <a:spLocks noGrp="1"/>
          </p:cNvSpPr>
          <p:nvPr>
            <p:ph type="ftr" sz="quarter" idx="3"/>
          </p:nvPr>
        </p:nvSpPr>
        <p:spPr>
          <a:xfrm>
            <a:off x="2572279" y="5883277"/>
            <a:ext cx="7084178"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61" y="5883277"/>
            <a:ext cx="551166"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48492097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CB83234-995D-4149-8E1E-BC120E9070D5}" type="datetime1">
              <a:rPr lang="en-US" smtClean="0"/>
              <a:t>11/10/2024</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9E57DC2-970A-4B3E-BB1C-7A09969E49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5CB83234-995D-4149-8E1E-BC120E9070D5}" type="datetime1">
              <a:rPr lang="en-US" smtClean="0"/>
              <a:t>11/10/2024</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69E57DC2-970A-4B3E-BB1C-7A09969E49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83234-995D-4149-8E1E-BC120E9070D5}" type="datetime1">
              <a:rPr lang="en-US" smtClean="0"/>
              <a:t>11/10/2024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394352602"/>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46.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46.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 xmlns:a16="http://schemas.microsoft.com/office/drawing/2014/main" id="{56C94072-1B34-48FB-9A9C-5A9A0FFC8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 xmlns:a16="http://schemas.microsoft.com/office/drawing/2014/main" id="{A5019358-4900-4555-99FF-EF6AE90B8E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flipV="1">
            <a:off x="5670147" y="3710252"/>
            <a:ext cx="2131467"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50" name="Rectangle 49">
            <a:extLst>
              <a:ext uri="{FF2B5EF4-FFF2-40B4-BE49-F238E27FC236}">
                <a16:creationId xmlns="" xmlns:a16="http://schemas.microsoft.com/office/drawing/2014/main" id="{1D5941F3-0256-4E90-BBBC-5A6EDEB8E0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138003"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9347C47-EF1D-4B02-906B-219155AD8D0F}"/>
              </a:ext>
            </a:extLst>
          </p:cNvPr>
          <p:cNvSpPr>
            <a:spLocks noGrp="1"/>
          </p:cNvSpPr>
          <p:nvPr>
            <p:ph type="ctrTitle"/>
          </p:nvPr>
        </p:nvSpPr>
        <p:spPr>
          <a:xfrm>
            <a:off x="6236304" y="2847063"/>
            <a:ext cx="5268178" cy="1086237"/>
          </a:xfrm>
        </p:spPr>
        <p:txBody>
          <a:bodyPr>
            <a:normAutofit/>
          </a:bodyPr>
          <a:lstStyle/>
          <a:p>
            <a:r>
              <a:rPr lang="en-US" sz="3600" b="1" dirty="0">
                <a:solidFill>
                  <a:srgbClr val="FFFFFF"/>
                </a:solidFill>
              </a:rPr>
              <a:t>The innovation hub</a:t>
            </a:r>
          </a:p>
        </p:txBody>
      </p:sp>
      <p:sp>
        <p:nvSpPr>
          <p:cNvPr id="3" name="Subtitle 2">
            <a:extLst>
              <a:ext uri="{FF2B5EF4-FFF2-40B4-BE49-F238E27FC236}">
                <a16:creationId xmlns="" xmlns:a16="http://schemas.microsoft.com/office/drawing/2014/main" id="{36A0527F-C5FD-4E9B-9F21-5D1FBA31314B}"/>
              </a:ext>
            </a:extLst>
          </p:cNvPr>
          <p:cNvSpPr>
            <a:spLocks noGrp="1"/>
          </p:cNvSpPr>
          <p:nvPr>
            <p:ph type="subTitle" idx="1"/>
          </p:nvPr>
        </p:nvSpPr>
        <p:spPr>
          <a:xfrm>
            <a:off x="4869955" y="2746791"/>
            <a:ext cx="5268178" cy="531866"/>
          </a:xfrm>
        </p:spPr>
        <p:txBody>
          <a:bodyPr>
            <a:normAutofit/>
          </a:bodyPr>
          <a:lstStyle/>
          <a:p>
            <a:pPr algn="l">
              <a:spcAft>
                <a:spcPts val="600"/>
              </a:spcAft>
            </a:pPr>
            <a:r>
              <a:rPr lang="en-US" sz="1800" b="1" i="1" u="sng" dirty="0">
                <a:solidFill>
                  <a:schemeClr val="bg1"/>
                </a:solidFill>
                <a:latin typeface="Algerian" panose="04020705040A02060702" pitchFamily="82" charset="0"/>
              </a:rPr>
              <a:t>GROUP NO. 14</a:t>
            </a:r>
          </a:p>
          <a:p>
            <a:pPr algn="l">
              <a:spcAft>
                <a:spcPts val="600"/>
              </a:spcAft>
            </a:pPr>
            <a:endParaRPr lang="en-US" sz="1800" dirty="0">
              <a:solidFill>
                <a:srgbClr val="FFFFFF"/>
              </a:solidFill>
            </a:endParaRPr>
          </a:p>
          <a:p>
            <a:pPr algn="l">
              <a:spcAft>
                <a:spcPts val="600"/>
              </a:spcAft>
            </a:pPr>
            <a:endParaRPr lang="en-US" sz="1800" dirty="0">
              <a:solidFill>
                <a:srgbClr val="FFFFFF"/>
              </a:solidFill>
            </a:endParaRPr>
          </a:p>
        </p:txBody>
      </p:sp>
      <p:pic>
        <p:nvPicPr>
          <p:cNvPr id="7" name="Picture 6">
            <a:extLst>
              <a:ext uri="{FF2B5EF4-FFF2-40B4-BE49-F238E27FC236}">
                <a16:creationId xmlns="" xmlns:a16="http://schemas.microsoft.com/office/drawing/2014/main" id="{CF4D42C9-D4DE-6395-B526-9CA31B04B383}"/>
              </a:ext>
            </a:extLst>
          </p:cNvPr>
          <p:cNvPicPr>
            <a:picLocks noChangeAspect="1"/>
          </p:cNvPicPr>
          <p:nvPr/>
        </p:nvPicPr>
        <p:blipFill>
          <a:blip r:embed="rId2"/>
          <a:stretch>
            <a:fillRect/>
          </a:stretch>
        </p:blipFill>
        <p:spPr>
          <a:xfrm>
            <a:off x="0" y="3"/>
            <a:ext cx="12192000" cy="6857999"/>
          </a:xfrm>
          <a:prstGeom prst="rect">
            <a:avLst/>
          </a:prstGeom>
        </p:spPr>
      </p:pic>
      <p:sp>
        <p:nvSpPr>
          <p:cNvPr id="8" name="TextBox 7">
            <a:extLst>
              <a:ext uri="{FF2B5EF4-FFF2-40B4-BE49-F238E27FC236}">
                <a16:creationId xmlns="" xmlns:a16="http://schemas.microsoft.com/office/drawing/2014/main" id="{007BFD8C-8935-E62B-DAC8-B49373F68D91}"/>
              </a:ext>
            </a:extLst>
          </p:cNvPr>
          <p:cNvSpPr txBox="1"/>
          <p:nvPr/>
        </p:nvSpPr>
        <p:spPr>
          <a:xfrm>
            <a:off x="5774143" y="4887321"/>
            <a:ext cx="6970715" cy="1046440"/>
          </a:xfrm>
          <a:prstGeom prst="rect">
            <a:avLst/>
          </a:prstGeom>
          <a:noFill/>
        </p:spPr>
        <p:txBody>
          <a:bodyPr wrap="square" rtlCol="0">
            <a:spAutoFit/>
          </a:bodyPr>
          <a:lstStyle/>
          <a:p>
            <a:r>
              <a:rPr lang="en-US" dirty="0" smtClean="0">
                <a:solidFill>
                  <a:schemeClr val="bg1"/>
                </a:solidFill>
                <a:latin typeface="Bahnschrift SemiBold Condensed" panose="020B0502040204020203" pitchFamily="34" charset="0"/>
              </a:rPr>
              <a:t>                                  Group name:</a:t>
            </a:r>
          </a:p>
          <a:p>
            <a:pPr algn="ctr"/>
            <a:r>
              <a:rPr lang="en-US" sz="4400" dirty="0" smtClean="0">
                <a:solidFill>
                  <a:schemeClr val="bg1"/>
                </a:solidFill>
                <a:latin typeface="Bahnschrift SemiBold Condensed" panose="020B0502040204020203" pitchFamily="34" charset="0"/>
              </a:rPr>
              <a:t>THE </a:t>
            </a:r>
            <a:r>
              <a:rPr lang="en-US" sz="4400" dirty="0">
                <a:solidFill>
                  <a:schemeClr val="bg1"/>
                </a:solidFill>
                <a:latin typeface="Bahnschrift SemiBold Condensed" panose="020B0502040204020203" pitchFamily="34" charset="0"/>
              </a:rPr>
              <a:t>INNOVATION HUB </a:t>
            </a:r>
            <a:endParaRPr lang="en-IN" sz="4400" dirty="0">
              <a:solidFill>
                <a:schemeClr val="bg1"/>
              </a:solidFill>
              <a:latin typeface="Bahnschrift SemiBold Condensed" panose="020B0502040204020203" pitchFamily="34" charset="0"/>
            </a:endParaRPr>
          </a:p>
        </p:txBody>
      </p:sp>
      <p:sp>
        <p:nvSpPr>
          <p:cNvPr id="9" name="TextBox 8">
            <a:extLst>
              <a:ext uri="{FF2B5EF4-FFF2-40B4-BE49-F238E27FC236}">
                <a16:creationId xmlns="" xmlns:a16="http://schemas.microsoft.com/office/drawing/2014/main" id="{1AE80A63-9124-7970-E669-FFD956140FC5}"/>
              </a:ext>
            </a:extLst>
          </p:cNvPr>
          <p:cNvSpPr txBox="1"/>
          <p:nvPr/>
        </p:nvSpPr>
        <p:spPr>
          <a:xfrm>
            <a:off x="7344384" y="4284534"/>
            <a:ext cx="4245124" cy="369332"/>
          </a:xfrm>
          <a:prstGeom prst="rect">
            <a:avLst/>
          </a:prstGeom>
          <a:noFill/>
        </p:spPr>
        <p:txBody>
          <a:bodyPr wrap="square" rtlCol="0">
            <a:spAutoFit/>
          </a:bodyPr>
          <a:lstStyle/>
          <a:p>
            <a:r>
              <a:rPr lang="en-US" dirty="0">
                <a:solidFill>
                  <a:schemeClr val="bg1"/>
                </a:solidFill>
                <a:latin typeface="Algerian" panose="04020705040A02060702" pitchFamily="82" charset="0"/>
              </a:rPr>
              <a:t>Group no .14</a:t>
            </a:r>
            <a:endParaRPr lang="en-IN" dirty="0">
              <a:solidFill>
                <a:schemeClr val="bg1"/>
              </a:solidFill>
              <a:latin typeface="Algerian" panose="04020705040A02060702" pitchFamily="82" charset="0"/>
            </a:endParaRPr>
          </a:p>
        </p:txBody>
      </p:sp>
      <p:pic>
        <p:nvPicPr>
          <p:cNvPr id="5" name="Picture 4">
            <a:extLst>
              <a:ext uri="{FF2B5EF4-FFF2-40B4-BE49-F238E27FC236}">
                <a16:creationId xmlns="" xmlns:a16="http://schemas.microsoft.com/office/drawing/2014/main" id="{4F6D3608-4454-50D8-559E-211E57CB4E59}"/>
              </a:ext>
            </a:extLst>
          </p:cNvPr>
          <p:cNvPicPr>
            <a:picLocks noChangeAspect="1"/>
          </p:cNvPicPr>
          <p:nvPr/>
        </p:nvPicPr>
        <p:blipFill>
          <a:blip r:embed="rId3"/>
          <a:stretch>
            <a:fillRect/>
          </a:stretch>
        </p:blipFill>
        <p:spPr>
          <a:xfrm>
            <a:off x="7344384" y="1163243"/>
            <a:ext cx="2296807" cy="2009922"/>
          </a:xfrm>
          <a:prstGeom prst="rect">
            <a:avLst/>
          </a:prstGeom>
        </p:spPr>
      </p:pic>
      <p:sp>
        <p:nvSpPr>
          <p:cNvPr id="6" name="TextBox 5">
            <a:extLst>
              <a:ext uri="{FF2B5EF4-FFF2-40B4-BE49-F238E27FC236}">
                <a16:creationId xmlns="" xmlns:a16="http://schemas.microsoft.com/office/drawing/2014/main" id="{653EFFCA-310A-27C3-48CC-005924532C7B}"/>
              </a:ext>
            </a:extLst>
          </p:cNvPr>
          <p:cNvSpPr txBox="1"/>
          <p:nvPr/>
        </p:nvSpPr>
        <p:spPr>
          <a:xfrm>
            <a:off x="6896912" y="228341"/>
            <a:ext cx="4445540" cy="369332"/>
          </a:xfrm>
          <a:prstGeom prst="rect">
            <a:avLst/>
          </a:prstGeom>
          <a:noFill/>
        </p:spPr>
        <p:txBody>
          <a:bodyPr wrap="square" rtlCol="0">
            <a:spAutoFit/>
          </a:bodyPr>
          <a:lstStyle/>
          <a:p>
            <a:r>
              <a:rPr lang="en-US" b="1" dirty="0">
                <a:ln>
                  <a:solidFill>
                    <a:schemeClr val="accent2">
                      <a:lumMod val="20000"/>
                      <a:lumOff val="80000"/>
                    </a:schemeClr>
                  </a:solidFill>
                </a:ln>
                <a:solidFill>
                  <a:schemeClr val="bg2"/>
                </a:solidFill>
                <a:effectLst>
                  <a:reflection blurRad="6350" stA="50000" endA="300" endPos="50000" dist="29997" dir="5400000" sy="-100000" algn="bl" rotWithShape="0"/>
                </a:effectLst>
              </a:rPr>
              <a:t>DESIGN THINKING AND IDEA LABORATORY</a:t>
            </a:r>
            <a:endParaRPr lang="en-IN" b="1" dirty="0">
              <a:ln>
                <a:solidFill>
                  <a:schemeClr val="accent2">
                    <a:lumMod val="20000"/>
                    <a:lumOff val="80000"/>
                  </a:schemeClr>
                </a:solidFill>
              </a:ln>
              <a:solidFill>
                <a:schemeClr val="bg2"/>
              </a:solidFill>
              <a:effectLst>
                <a:reflection blurRad="6350" stA="50000" endA="300" endPos="50000" dist="29997" dir="5400000" sy="-100000" algn="bl" rotWithShape="0"/>
              </a:effectLst>
            </a:endParaRPr>
          </a:p>
        </p:txBody>
      </p:sp>
    </p:spTree>
    <p:extLst>
      <p:ext uri="{BB962C8B-B14F-4D97-AF65-F5344CB8AC3E}">
        <p14:creationId xmlns:p14="http://schemas.microsoft.com/office/powerpoint/2010/main" val="745576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ultidocument 2"/>
          <p:cNvSpPr/>
          <p:nvPr/>
        </p:nvSpPr>
        <p:spPr>
          <a:xfrm>
            <a:off x="2633870" y="2325757"/>
            <a:ext cx="5834269" cy="1798983"/>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TextBox 3"/>
          <p:cNvSpPr txBox="1"/>
          <p:nvPr/>
        </p:nvSpPr>
        <p:spPr>
          <a:xfrm>
            <a:off x="2718352" y="2809749"/>
            <a:ext cx="4462670" cy="830997"/>
          </a:xfrm>
          <a:prstGeom prst="rect">
            <a:avLst/>
          </a:prstGeom>
          <a:noFill/>
        </p:spPr>
        <p:txBody>
          <a:bodyPr wrap="square" rtlCol="0">
            <a:spAutoFit/>
          </a:bodyPr>
          <a:lstStyle/>
          <a:p>
            <a:r>
              <a:rPr lang="en-US" sz="4800" b="1" dirty="0" smtClean="0">
                <a:latin typeface="Algerian" pitchFamily="82" charset="0"/>
              </a:rPr>
              <a:t>Journey Map</a:t>
            </a:r>
            <a:endParaRPr lang="en-US" sz="4800" b="1" dirty="0">
              <a:latin typeface="Algerian" pitchFamily="82" charset="0"/>
            </a:endParaRPr>
          </a:p>
        </p:txBody>
      </p:sp>
      <p:sp>
        <p:nvSpPr>
          <p:cNvPr id="5" name="TextBox 4"/>
          <p:cNvSpPr txBox="1"/>
          <p:nvPr/>
        </p:nvSpPr>
        <p:spPr>
          <a:xfrm>
            <a:off x="2718352" y="17492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0845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9831" y="2180548"/>
            <a:ext cx="7026965" cy="3416320"/>
          </a:xfrm>
          <a:prstGeom prst="rect">
            <a:avLst/>
          </a:prstGeom>
          <a:noFill/>
        </p:spPr>
        <p:txBody>
          <a:bodyPr wrap="square" rtlCol="0">
            <a:spAutoFit/>
          </a:bodyPr>
          <a:lstStyle/>
          <a:p>
            <a:pPr marL="285750" indent="-285750">
              <a:buFont typeface="Arial" pitchFamily="34" charset="0"/>
              <a:buChar char="•"/>
            </a:pPr>
            <a:r>
              <a:rPr lang="en-US" dirty="0" smtClean="0">
                <a:latin typeface="Calibri" pitchFamily="34" charset="0"/>
                <a:ea typeface="Calibri" pitchFamily="34" charset="0"/>
                <a:cs typeface="Calibri" pitchFamily="34" charset="0"/>
              </a:rPr>
              <a:t>Amit approaches the medicine ATM for the first </a:t>
            </a:r>
            <a:r>
              <a:rPr lang="en-US" dirty="0" smtClean="0">
                <a:latin typeface="Calibri" pitchFamily="34" charset="0"/>
                <a:ea typeface="Calibri" pitchFamily="34" charset="0"/>
                <a:cs typeface="Calibri" pitchFamily="34" charset="0"/>
              </a:rPr>
              <a:t>time</a:t>
            </a:r>
            <a:endParaRPr lang="en-US" dirty="0" smtClean="0">
              <a:latin typeface="Calibri" pitchFamily="34" charset="0"/>
              <a:ea typeface="Calibri" pitchFamily="34" charset="0"/>
              <a:cs typeface="Calibri" pitchFamily="34" charset="0"/>
            </a:endParaRPr>
          </a:p>
          <a:p>
            <a:pPr marL="285750" indent="-285750">
              <a:buFont typeface="Arial" pitchFamily="34" charset="0"/>
              <a:buChar char="•"/>
            </a:pPr>
            <a:r>
              <a:rPr lang="en-US" dirty="0" smtClean="0">
                <a:latin typeface="Calibri" pitchFamily="34" charset="0"/>
                <a:ea typeface="Calibri" pitchFamily="34" charset="0"/>
                <a:cs typeface="Calibri" pitchFamily="34" charset="0"/>
              </a:rPr>
              <a:t>Call his friend and get positive review  about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Try to get medicines from the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the advertisement poster about medicine ATM  instruction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the app first time and get all instructions about how to use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Fear about is their medicine available or not in the stock</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the stock in the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Want to check oxygen level</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Find oximeter their</a:t>
            </a:r>
          </a:p>
          <a:p>
            <a:pPr marL="285750" indent="-285750">
              <a:buFont typeface="Arial" pitchFamily="34" charset="0"/>
              <a:buChar char="•"/>
            </a:pPr>
            <a:r>
              <a:rPr lang="en-US" dirty="0" smtClean="0">
                <a:latin typeface="Calibri" pitchFamily="34" charset="0"/>
                <a:ea typeface="Calibri" pitchFamily="34" charset="0"/>
                <a:cs typeface="Calibri" pitchFamily="34" charset="0"/>
              </a:rPr>
              <a:t>Check for the cash payment</a:t>
            </a:r>
          </a:p>
          <a:p>
            <a:pPr marL="285750" indent="-285750">
              <a:buFont typeface="Arial" pitchFamily="34" charset="0"/>
              <a:buChar char="•"/>
            </a:pPr>
            <a:r>
              <a:rPr lang="en-US" dirty="0" smtClean="0">
                <a:latin typeface="Calibri" pitchFamily="34" charset="0"/>
                <a:ea typeface="Calibri" pitchFamily="34" charset="0"/>
                <a:cs typeface="Calibri" pitchFamily="34" charset="0"/>
              </a:rPr>
              <a:t>Successfully did there payment</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Finally  return to their home</a:t>
            </a:r>
          </a:p>
        </p:txBody>
      </p:sp>
      <p:sp>
        <p:nvSpPr>
          <p:cNvPr id="4" name="TextBox 3"/>
          <p:cNvSpPr txBox="1"/>
          <p:nvPr/>
        </p:nvSpPr>
        <p:spPr>
          <a:xfrm>
            <a:off x="1152939" y="665919"/>
            <a:ext cx="4750904" cy="954107"/>
          </a:xfrm>
          <a:prstGeom prst="rect">
            <a:avLst/>
          </a:prstGeom>
          <a:noFill/>
        </p:spPr>
        <p:txBody>
          <a:bodyPr wrap="square" rtlCol="0">
            <a:spAutoFit/>
          </a:bodyPr>
          <a:lstStyle/>
          <a:p>
            <a:r>
              <a:rPr lang="en-US" sz="2000" b="1" dirty="0" smtClean="0">
                <a:latin typeface="Algerian" pitchFamily="82" charset="0"/>
              </a:rPr>
              <a:t>End users</a:t>
            </a:r>
          </a:p>
          <a:p>
            <a:pPr marL="342900" indent="-342900">
              <a:buFont typeface="+mj-lt"/>
              <a:buAutoNum type="arabicPeriod"/>
            </a:pPr>
            <a:r>
              <a:rPr lang="en-US" b="1" dirty="0" smtClean="0"/>
              <a:t>Matured person Amit</a:t>
            </a:r>
          </a:p>
          <a:p>
            <a:pPr marL="342900" indent="-342900">
              <a:buFont typeface="+mj-lt"/>
              <a:buAutoNum type="arabicPeriod"/>
            </a:pPr>
            <a:r>
              <a:rPr lang="en-US" b="1" dirty="0" smtClean="0"/>
              <a:t>Old man </a:t>
            </a:r>
          </a:p>
        </p:txBody>
      </p:sp>
      <p:sp>
        <p:nvSpPr>
          <p:cNvPr id="5" name="TextBox 4"/>
          <p:cNvSpPr txBox="1"/>
          <p:nvPr/>
        </p:nvSpPr>
        <p:spPr>
          <a:xfrm>
            <a:off x="1152939" y="3258017"/>
            <a:ext cx="1709530" cy="923330"/>
          </a:xfrm>
          <a:prstGeom prst="rect">
            <a:avLst/>
          </a:prstGeom>
          <a:noFill/>
        </p:spPr>
        <p:txBody>
          <a:bodyPr wrap="square" rtlCol="0">
            <a:spAutoFit/>
          </a:bodyPr>
          <a:lstStyle/>
          <a:p>
            <a:r>
              <a:rPr lang="en-US" b="1" dirty="0" smtClean="0"/>
              <a:t>Events :- for the matured person </a:t>
            </a:r>
            <a:r>
              <a:rPr lang="en-US" b="1" dirty="0" err="1" smtClean="0"/>
              <a:t>amit</a:t>
            </a:r>
            <a:endParaRPr lang="en-US" b="1" dirty="0"/>
          </a:p>
        </p:txBody>
      </p:sp>
      <p:sp>
        <p:nvSpPr>
          <p:cNvPr id="6" name="Right Arrow 5"/>
          <p:cNvSpPr/>
          <p:nvPr/>
        </p:nvSpPr>
        <p:spPr>
          <a:xfrm>
            <a:off x="2862469" y="3568148"/>
            <a:ext cx="1043609" cy="3205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p:cNvSpPr txBox="1"/>
          <p:nvPr/>
        </p:nvSpPr>
        <p:spPr>
          <a:xfrm>
            <a:off x="6848060" y="0"/>
            <a:ext cx="3190461"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Tree>
    <p:extLst>
      <p:ext uri="{BB962C8B-B14F-4D97-AF65-F5344CB8AC3E}">
        <p14:creationId xmlns:p14="http://schemas.microsoft.com/office/powerpoint/2010/main" val="56222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742594217"/>
              </p:ext>
            </p:extLst>
          </p:nvPr>
        </p:nvGraphicFramePr>
        <p:xfrm>
          <a:off x="1351722" y="795130"/>
          <a:ext cx="9004852" cy="53730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430617" y="0"/>
            <a:ext cx="4154557" cy="523220"/>
          </a:xfrm>
          <a:prstGeom prst="rect">
            <a:avLst/>
          </a:prstGeom>
          <a:noFill/>
        </p:spPr>
        <p:txBody>
          <a:bodyPr wrap="square" rtlCol="0">
            <a:spAutoFit/>
          </a:bodyPr>
          <a:lstStyle/>
          <a:p>
            <a:r>
              <a:rPr lang="en-US" sz="2800" b="1" dirty="0" smtClean="0">
                <a:latin typeface="Algerian" pitchFamily="82" charset="0"/>
              </a:rPr>
              <a:t>Journey Map </a:t>
            </a:r>
            <a:endParaRPr lang="en-US" sz="2800" b="1" dirty="0">
              <a:latin typeface="Algerian" pitchFamily="82" charset="0"/>
            </a:endParaRPr>
          </a:p>
        </p:txBody>
      </p:sp>
      <p:sp>
        <p:nvSpPr>
          <p:cNvPr id="4" name="TextBox 3"/>
          <p:cNvSpPr txBox="1"/>
          <p:nvPr/>
        </p:nvSpPr>
        <p:spPr>
          <a:xfrm>
            <a:off x="2773018" y="2335695"/>
            <a:ext cx="2683566" cy="369332"/>
          </a:xfrm>
          <a:prstGeom prst="rect">
            <a:avLst/>
          </a:prstGeom>
          <a:noFill/>
        </p:spPr>
        <p:txBody>
          <a:bodyPr wrap="square" rtlCol="0">
            <a:spAutoFit/>
          </a:bodyPr>
          <a:lstStyle/>
          <a:p>
            <a:r>
              <a:rPr lang="en-US" b="1" dirty="0" smtClean="0"/>
              <a:t>Confidence level</a:t>
            </a:r>
            <a:endParaRPr lang="en-US" b="1" dirty="0"/>
          </a:p>
        </p:txBody>
      </p:sp>
    </p:spTree>
    <p:extLst>
      <p:ext uri="{BB962C8B-B14F-4D97-AF65-F5344CB8AC3E}">
        <p14:creationId xmlns:p14="http://schemas.microsoft.com/office/powerpoint/2010/main" val="82119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0843" y="1818861"/>
            <a:ext cx="6182139" cy="3693319"/>
          </a:xfrm>
          <a:prstGeom prst="rect">
            <a:avLst/>
          </a:prstGeom>
          <a:noFill/>
        </p:spPr>
        <p:txBody>
          <a:bodyPr wrap="square" rtlCol="0">
            <a:spAutoFit/>
          </a:bodyPr>
          <a:lstStyle/>
          <a:p>
            <a:pPr marL="285750" indent="-285750">
              <a:buFont typeface="Arial" pitchFamily="34" charset="0"/>
              <a:buChar char="•"/>
            </a:pPr>
            <a:r>
              <a:rPr lang="en-US" dirty="0" smtClean="0">
                <a:latin typeface="Calibri" pitchFamily="34" charset="0"/>
                <a:ea typeface="Calibri" pitchFamily="34" charset="0"/>
                <a:cs typeface="Calibri" pitchFamily="34" charset="0"/>
              </a:rPr>
              <a:t>He felt dizzy because of overtime travelling through metro</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the Medicine ATM on Metro station</a:t>
            </a:r>
          </a:p>
          <a:p>
            <a:pPr marL="285750" indent="-285750">
              <a:buFont typeface="Arial" pitchFamily="34" charset="0"/>
              <a:buChar char="•"/>
            </a:pPr>
            <a:r>
              <a:rPr lang="en-US" dirty="0" smtClean="0">
                <a:latin typeface="Calibri" pitchFamily="34" charset="0"/>
                <a:ea typeface="Calibri" pitchFamily="34" charset="0"/>
                <a:cs typeface="Calibri" pitchFamily="34" charset="0"/>
              </a:rPr>
              <a:t>Asking to peoples how to use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Finally one boy told them about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Find sphygmomanometer over their</a:t>
            </a:r>
          </a:p>
          <a:p>
            <a:pPr marL="285750" indent="-285750">
              <a:buFont typeface="Arial" pitchFamily="34" charset="0"/>
              <a:buChar char="•"/>
            </a:pPr>
            <a:r>
              <a:rPr lang="en-US" dirty="0" smtClean="0">
                <a:latin typeface="Calibri" pitchFamily="34" charset="0"/>
                <a:ea typeface="Calibri" pitchFamily="34" charset="0"/>
                <a:cs typeface="Calibri" pitchFamily="34" charset="0"/>
              </a:rPr>
              <a:t>Don’t know How to use sphygmomanometer</a:t>
            </a:r>
          </a:p>
          <a:p>
            <a:pPr marL="285750" indent="-285750">
              <a:buFont typeface="Arial" pitchFamily="34" charset="0"/>
              <a:buChar char="•"/>
            </a:pPr>
            <a:r>
              <a:rPr lang="en-US" dirty="0" smtClean="0">
                <a:latin typeface="Calibri" pitchFamily="34" charset="0"/>
                <a:ea typeface="Calibri" pitchFamily="34" charset="0"/>
                <a:cs typeface="Calibri" pitchFamily="34" charset="0"/>
              </a:rPr>
              <a:t>Saw in the app</a:t>
            </a:r>
          </a:p>
          <a:p>
            <a:pPr marL="285750" indent="-285750">
              <a:buFont typeface="Arial" pitchFamily="34" charset="0"/>
              <a:buChar char="•"/>
            </a:pPr>
            <a:r>
              <a:rPr lang="en-US" dirty="0" smtClean="0">
                <a:latin typeface="Calibri" pitchFamily="34" charset="0"/>
                <a:ea typeface="Calibri" pitchFamily="34" charset="0"/>
                <a:cs typeface="Calibri" pitchFamily="34" charset="0"/>
              </a:rPr>
              <a:t>After some time results will come</a:t>
            </a:r>
          </a:p>
          <a:p>
            <a:pPr marL="285750" indent="-285750">
              <a:buFont typeface="Arial" pitchFamily="34" charset="0"/>
              <a:buChar char="•"/>
            </a:pPr>
            <a:r>
              <a:rPr lang="en-US" dirty="0" smtClean="0">
                <a:latin typeface="Calibri" pitchFamily="34" charset="0"/>
                <a:ea typeface="Calibri" pitchFamily="34" charset="0"/>
                <a:cs typeface="Calibri" pitchFamily="34" charset="0"/>
              </a:rPr>
              <a:t>Their reports are positive</a:t>
            </a:r>
          </a:p>
          <a:p>
            <a:pPr marL="285750" indent="-285750">
              <a:buFont typeface="Arial" pitchFamily="34" charset="0"/>
              <a:buChar char="•"/>
            </a:pPr>
            <a:r>
              <a:rPr lang="en-US" dirty="0" smtClean="0">
                <a:latin typeface="Calibri" pitchFamily="34" charset="0"/>
                <a:ea typeface="Calibri" pitchFamily="34" charset="0"/>
                <a:cs typeface="Calibri" pitchFamily="34" charset="0"/>
              </a:rPr>
              <a:t>ATM suggest some medicines </a:t>
            </a:r>
          </a:p>
          <a:p>
            <a:pPr marL="285750" indent="-285750">
              <a:buFont typeface="Arial" pitchFamily="34" charset="0"/>
              <a:buChar char="•"/>
            </a:pPr>
            <a:r>
              <a:rPr lang="en-US" dirty="0" smtClean="0">
                <a:latin typeface="Calibri" pitchFamily="34" charset="0"/>
                <a:ea typeface="Calibri" pitchFamily="34" charset="0"/>
                <a:cs typeface="Calibri" pitchFamily="34" charset="0"/>
              </a:rPr>
              <a:t>Get medicines from ATM</a:t>
            </a:r>
          </a:p>
          <a:p>
            <a:pPr marL="285750" indent="-285750">
              <a:buFont typeface="Arial" pitchFamily="34" charset="0"/>
              <a:buChar char="•"/>
            </a:pPr>
            <a:r>
              <a:rPr lang="en-US" dirty="0" smtClean="0">
                <a:latin typeface="Calibri" pitchFamily="34" charset="0"/>
                <a:ea typeface="Calibri" pitchFamily="34" charset="0"/>
                <a:cs typeface="Calibri" pitchFamily="34" charset="0"/>
              </a:rPr>
              <a:t>After some time he feels good</a:t>
            </a:r>
          </a:p>
          <a:p>
            <a:endParaRPr lang="en-US" dirty="0"/>
          </a:p>
        </p:txBody>
      </p:sp>
      <p:sp>
        <p:nvSpPr>
          <p:cNvPr id="3" name="TextBox 2"/>
          <p:cNvSpPr txBox="1"/>
          <p:nvPr/>
        </p:nvSpPr>
        <p:spPr>
          <a:xfrm>
            <a:off x="993913" y="2912166"/>
            <a:ext cx="2335696" cy="830997"/>
          </a:xfrm>
          <a:prstGeom prst="rect">
            <a:avLst/>
          </a:prstGeom>
          <a:noFill/>
        </p:spPr>
        <p:txBody>
          <a:bodyPr wrap="square" rtlCol="0">
            <a:spAutoFit/>
          </a:bodyPr>
          <a:lstStyle/>
          <a:p>
            <a:r>
              <a:rPr lang="en-US" sz="2400" b="1" dirty="0" smtClean="0">
                <a:latin typeface="Algerian" pitchFamily="82" charset="0"/>
              </a:rPr>
              <a:t>Events :- For old Man</a:t>
            </a:r>
            <a:endParaRPr lang="en-US" sz="2400" b="1" dirty="0">
              <a:latin typeface="Algerian" pitchFamily="82" charset="0"/>
            </a:endParaRPr>
          </a:p>
        </p:txBody>
      </p:sp>
      <p:sp>
        <p:nvSpPr>
          <p:cNvPr id="4" name="Right Arrow 3"/>
          <p:cNvSpPr/>
          <p:nvPr/>
        </p:nvSpPr>
        <p:spPr>
          <a:xfrm>
            <a:off x="3329609" y="3091070"/>
            <a:ext cx="1262269" cy="4969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619461" y="0"/>
            <a:ext cx="4055165"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Tree>
    <p:extLst>
      <p:ext uri="{BB962C8B-B14F-4D97-AF65-F5344CB8AC3E}">
        <p14:creationId xmlns:p14="http://schemas.microsoft.com/office/powerpoint/2010/main" val="121798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2246163518"/>
              </p:ext>
            </p:extLst>
          </p:nvPr>
        </p:nvGraphicFramePr>
        <p:xfrm>
          <a:off x="1182757" y="872367"/>
          <a:ext cx="9521686"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6818243" y="-3553"/>
            <a:ext cx="3031434" cy="523220"/>
          </a:xfrm>
          <a:prstGeom prst="rect">
            <a:avLst/>
          </a:prstGeom>
          <a:noFill/>
        </p:spPr>
        <p:txBody>
          <a:bodyPr wrap="square" rtlCol="0">
            <a:spAutoFit/>
          </a:bodyPr>
          <a:lstStyle/>
          <a:p>
            <a:r>
              <a:rPr lang="en-US" sz="2800" b="1" dirty="0" smtClean="0">
                <a:latin typeface="Algerian" pitchFamily="82" charset="0"/>
              </a:rPr>
              <a:t>Journey map</a:t>
            </a:r>
            <a:endParaRPr lang="en-US" sz="2800" b="1" dirty="0">
              <a:latin typeface="Algerian" pitchFamily="82" charset="0"/>
            </a:endParaRPr>
          </a:p>
        </p:txBody>
      </p:sp>
      <p:sp>
        <p:nvSpPr>
          <p:cNvPr id="13" name="TextBox 12"/>
          <p:cNvSpPr txBox="1"/>
          <p:nvPr/>
        </p:nvSpPr>
        <p:spPr>
          <a:xfrm>
            <a:off x="2951922" y="2164137"/>
            <a:ext cx="2604052" cy="369332"/>
          </a:xfrm>
          <a:prstGeom prst="rect">
            <a:avLst/>
          </a:prstGeom>
          <a:noFill/>
        </p:spPr>
        <p:txBody>
          <a:bodyPr wrap="square" rtlCol="0">
            <a:spAutoFit/>
          </a:bodyPr>
          <a:lstStyle/>
          <a:p>
            <a:r>
              <a:rPr lang="en-US" b="1" dirty="0" smtClean="0"/>
              <a:t>Confidence level</a:t>
            </a:r>
            <a:endParaRPr lang="en-US" b="1" dirty="0"/>
          </a:p>
        </p:txBody>
      </p:sp>
    </p:spTree>
    <p:extLst>
      <p:ext uri="{BB962C8B-B14F-4D97-AF65-F5344CB8AC3E}">
        <p14:creationId xmlns:p14="http://schemas.microsoft.com/office/powerpoint/2010/main" val="3883071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4715F8-1EA3-AB0B-8431-39AFA8FD021F}"/>
              </a:ext>
            </a:extLst>
          </p:cNvPr>
          <p:cNvSpPr txBox="1"/>
          <p:nvPr/>
        </p:nvSpPr>
        <p:spPr>
          <a:xfrm>
            <a:off x="3253491" y="2613037"/>
            <a:ext cx="5683582" cy="1107996"/>
          </a:xfrm>
          <a:prstGeom prst="rect">
            <a:avLst/>
          </a:prstGeom>
          <a:solidFill>
            <a:schemeClr val="accent4">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solidFill>
                  <a:schemeClr val="tx1">
                    <a:lumMod val="85000"/>
                  </a:schemeClr>
                </a:solidFill>
                <a:latin typeface="Algerian"/>
              </a:rPr>
              <a:t>Thank you !</a:t>
            </a:r>
          </a:p>
        </p:txBody>
      </p:sp>
    </p:spTree>
    <p:extLst>
      <p:ext uri="{BB962C8B-B14F-4D97-AF65-F5344CB8AC3E}">
        <p14:creationId xmlns:p14="http://schemas.microsoft.com/office/powerpoint/2010/main" val="2410515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1C1DBA0-859C-EBE3-712D-683E899D77F0}"/>
              </a:ext>
            </a:extLst>
          </p:cNvPr>
          <p:cNvSpPr txBox="1"/>
          <p:nvPr/>
        </p:nvSpPr>
        <p:spPr>
          <a:xfrm>
            <a:off x="1352147" y="2624142"/>
            <a:ext cx="5340485" cy="3416320"/>
          </a:xfrm>
          <a:prstGeom prst="rect">
            <a:avLst/>
          </a:prstGeom>
          <a:noFill/>
        </p:spPr>
        <p:txBody>
          <a:bodyPr wrap="square" rtlCol="0">
            <a:spAutoFit/>
          </a:bodyPr>
          <a:lstStyle/>
          <a:p>
            <a:r>
              <a:rPr lang="en-US" sz="1800" dirty="0"/>
              <a:t>1. </a:t>
            </a:r>
            <a:r>
              <a:rPr lang="en-US" dirty="0" err="1"/>
              <a:t>Supriya</a:t>
            </a:r>
            <a:r>
              <a:rPr lang="en-US" dirty="0"/>
              <a:t> </a:t>
            </a:r>
            <a:r>
              <a:rPr lang="en-US" dirty="0" err="1"/>
              <a:t>Gawali</a:t>
            </a:r>
            <a:r>
              <a:rPr lang="en-US" sz="1800" dirty="0"/>
              <a:t> [ leader] </a:t>
            </a:r>
            <a:br>
              <a:rPr lang="en-US" sz="1800" dirty="0"/>
            </a:br>
            <a:r>
              <a:rPr lang="en-US" sz="1800" dirty="0"/>
              <a:t/>
            </a:r>
            <a:br>
              <a:rPr lang="en-US" sz="1800" dirty="0"/>
            </a:br>
            <a:r>
              <a:rPr lang="en-US" sz="1800" dirty="0"/>
              <a:t>2. </a:t>
            </a:r>
            <a:r>
              <a:rPr lang="en-US" dirty="0" err="1"/>
              <a:t>Sanika</a:t>
            </a:r>
            <a:r>
              <a:rPr lang="en-US" dirty="0"/>
              <a:t> </a:t>
            </a:r>
            <a:r>
              <a:rPr lang="en-US" dirty="0" err="1"/>
              <a:t>Kalwaghe</a:t>
            </a:r>
            <a:r>
              <a:rPr lang="en-US" sz="1800" dirty="0"/>
              <a:t/>
            </a:r>
            <a:br>
              <a:rPr lang="en-US" sz="1800" dirty="0"/>
            </a:br>
            <a:r>
              <a:rPr lang="en-US" sz="1800" dirty="0"/>
              <a:t/>
            </a:r>
            <a:br>
              <a:rPr lang="en-US" sz="1800" dirty="0"/>
            </a:br>
            <a:r>
              <a:rPr lang="en-US" sz="1800" dirty="0"/>
              <a:t>3.</a:t>
            </a:r>
            <a:r>
              <a:rPr lang="en-US" dirty="0"/>
              <a:t>Samruddh </a:t>
            </a:r>
            <a:r>
              <a:rPr lang="en-US" dirty="0" err="1"/>
              <a:t>Shelke</a:t>
            </a:r>
            <a:r>
              <a:rPr lang="en-US" sz="1800" dirty="0"/>
              <a:t/>
            </a:r>
            <a:br>
              <a:rPr lang="en-US" sz="1800" dirty="0"/>
            </a:br>
            <a:r>
              <a:rPr lang="en-US" sz="1800" dirty="0"/>
              <a:t/>
            </a:r>
            <a:br>
              <a:rPr lang="en-US" sz="1800" dirty="0"/>
            </a:br>
            <a:r>
              <a:rPr lang="en-US" sz="1800" dirty="0"/>
              <a:t>4.T</a:t>
            </a:r>
            <a:r>
              <a:rPr lang="en-US" dirty="0"/>
              <a:t>ejas </a:t>
            </a:r>
            <a:r>
              <a:rPr lang="en-US" dirty="0" err="1"/>
              <a:t>Avhad</a:t>
            </a:r>
            <a:r>
              <a:rPr lang="en-US" sz="1800" dirty="0"/>
              <a:t/>
            </a:r>
            <a:br>
              <a:rPr lang="en-US" sz="1800" dirty="0"/>
            </a:br>
            <a:r>
              <a:rPr lang="en-US" sz="1800" dirty="0"/>
              <a:t/>
            </a:r>
            <a:br>
              <a:rPr lang="en-US" sz="1800" dirty="0"/>
            </a:br>
            <a:r>
              <a:rPr lang="en-US" sz="1800" dirty="0"/>
              <a:t>5.</a:t>
            </a:r>
            <a:r>
              <a:rPr lang="en-US" dirty="0"/>
              <a:t>Vishnu </a:t>
            </a:r>
            <a:r>
              <a:rPr lang="en-US" dirty="0" err="1"/>
              <a:t>Verma</a:t>
            </a:r>
            <a:r>
              <a:rPr lang="en-US" sz="1800" dirty="0"/>
              <a:t> </a:t>
            </a:r>
            <a:br>
              <a:rPr lang="en-US" sz="1800" dirty="0"/>
            </a:br>
            <a:r>
              <a:rPr lang="en-US" sz="1800" dirty="0"/>
              <a:t/>
            </a:r>
            <a:br>
              <a:rPr lang="en-US" sz="1800" dirty="0"/>
            </a:br>
            <a:r>
              <a:rPr lang="en-US" sz="1800" dirty="0"/>
              <a:t/>
            </a:r>
            <a:br>
              <a:rPr lang="en-US" sz="1800" dirty="0"/>
            </a:br>
            <a:endParaRPr lang="en-IN" dirty="0"/>
          </a:p>
        </p:txBody>
      </p:sp>
      <p:sp>
        <p:nvSpPr>
          <p:cNvPr id="4" name="TextBox 3">
            <a:extLst>
              <a:ext uri="{FF2B5EF4-FFF2-40B4-BE49-F238E27FC236}">
                <a16:creationId xmlns="" xmlns:a16="http://schemas.microsoft.com/office/drawing/2014/main" id="{A9DEF362-4409-932E-A5F6-50C3A819AF00}"/>
              </a:ext>
            </a:extLst>
          </p:cNvPr>
          <p:cNvSpPr txBox="1"/>
          <p:nvPr/>
        </p:nvSpPr>
        <p:spPr>
          <a:xfrm>
            <a:off x="790269" y="1821153"/>
            <a:ext cx="3112852" cy="954107"/>
          </a:xfrm>
          <a:prstGeom prst="rect">
            <a:avLst/>
          </a:prstGeom>
          <a:noFill/>
        </p:spPr>
        <p:txBody>
          <a:bodyPr wrap="square" rtlCol="0">
            <a:spAutoFit/>
          </a:bodyPr>
          <a:lstStyle/>
          <a:p>
            <a:pPr algn="ctr"/>
            <a:r>
              <a:rPr lang="en-US" sz="2800" dirty="0">
                <a:solidFill>
                  <a:schemeClr val="accent4">
                    <a:lumMod val="75000"/>
                  </a:schemeClr>
                </a:solidFill>
                <a:latin typeface="Algerian" panose="04020705040A02060702" pitchFamily="82" charset="0"/>
              </a:rPr>
              <a:t>MEMBERS : </a:t>
            </a:r>
            <a:endParaRPr lang="en-IN" sz="2800" dirty="0"/>
          </a:p>
          <a:p>
            <a:pPr algn="ctr"/>
            <a:endParaRPr lang="en-IN" sz="2800" dirty="0"/>
          </a:p>
        </p:txBody>
      </p:sp>
      <p:sp>
        <p:nvSpPr>
          <p:cNvPr id="5" name="TextBox 4">
            <a:extLst>
              <a:ext uri="{FF2B5EF4-FFF2-40B4-BE49-F238E27FC236}">
                <a16:creationId xmlns="" xmlns:a16="http://schemas.microsoft.com/office/drawing/2014/main" id="{818B924D-459F-D9D5-E737-D24DB0E4FD09}"/>
              </a:ext>
            </a:extLst>
          </p:cNvPr>
          <p:cNvSpPr txBox="1"/>
          <p:nvPr/>
        </p:nvSpPr>
        <p:spPr>
          <a:xfrm>
            <a:off x="1663434" y="974126"/>
            <a:ext cx="10389140" cy="830997"/>
          </a:xfrm>
          <a:prstGeom prst="rect">
            <a:avLst/>
          </a:prstGeom>
          <a:noFill/>
        </p:spPr>
        <p:txBody>
          <a:bodyPr wrap="square" rtlCol="0">
            <a:spAutoFit/>
          </a:bodyPr>
          <a:lstStyle/>
          <a:p>
            <a:r>
              <a:rPr lang="en-US" sz="2400">
                <a:latin typeface="Colonna MT" panose="04020805060202030203" pitchFamily="82" charset="0"/>
              </a:rPr>
              <a:t>PROJECT :  Medicine tracking and distribution system </a:t>
            </a:r>
            <a:endParaRPr lang="en-IN" sz="2400">
              <a:latin typeface="Colonna MT" panose="04020805060202030203" pitchFamily="82" charset="0"/>
            </a:endParaRPr>
          </a:p>
          <a:p>
            <a:endParaRPr lang="en-IN" sz="2400"/>
          </a:p>
        </p:txBody>
      </p:sp>
      <p:sp>
        <p:nvSpPr>
          <p:cNvPr id="7" name="TextBox 6">
            <a:extLst>
              <a:ext uri="{FF2B5EF4-FFF2-40B4-BE49-F238E27FC236}">
                <a16:creationId xmlns="" xmlns:a16="http://schemas.microsoft.com/office/drawing/2014/main" id="{1523346A-7E40-9B31-8AA5-673682074FD5}"/>
              </a:ext>
            </a:extLst>
          </p:cNvPr>
          <p:cNvSpPr txBox="1"/>
          <p:nvPr/>
        </p:nvSpPr>
        <p:spPr>
          <a:xfrm>
            <a:off x="3668951" y="301442"/>
            <a:ext cx="4854101" cy="954107"/>
          </a:xfrm>
          <a:prstGeom prst="rect">
            <a:avLst/>
          </a:prstGeom>
          <a:noFill/>
        </p:spPr>
        <p:txBody>
          <a:bodyPr wrap="square" rtlCol="0">
            <a:spAutoFit/>
          </a:bodyPr>
          <a:lstStyle/>
          <a:p>
            <a:pPr algn="ctr"/>
            <a:r>
              <a:rPr lang="en-US" sz="2800">
                <a:latin typeface="Algerian" panose="04020705040A02060702" pitchFamily="82" charset="0"/>
              </a:rPr>
              <a:t>Progress partners</a:t>
            </a:r>
            <a:endParaRPr lang="en-IN" sz="2800">
              <a:latin typeface="Algerian" panose="04020705040A02060702" pitchFamily="82" charset="0"/>
            </a:endParaRPr>
          </a:p>
          <a:p>
            <a:pPr algn="ctr"/>
            <a:endParaRPr lang="en-IN" sz="2800"/>
          </a:p>
        </p:txBody>
      </p:sp>
    </p:spTree>
    <p:extLst>
      <p:ext uri="{BB962C8B-B14F-4D97-AF65-F5344CB8AC3E}">
        <p14:creationId xmlns:p14="http://schemas.microsoft.com/office/powerpoint/2010/main" val="88022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266" y="1949131"/>
            <a:ext cx="8534400" cy="1964353"/>
          </a:xfrm>
          <a:prstGeom prst="flowChartMultidocumen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4800" b="1" dirty="0" smtClean="0">
                <a:latin typeface="Algerian" pitchFamily="82" charset="0"/>
              </a:rPr>
              <a:t>Theory of prioritization</a:t>
            </a:r>
            <a:endParaRPr lang="en-US" sz="4800" b="1" dirty="0">
              <a:latin typeface="Algerian" pitchFamily="82" charset="0"/>
            </a:endParaRPr>
          </a:p>
        </p:txBody>
      </p:sp>
    </p:spTree>
    <p:extLst>
      <p:ext uri="{BB962C8B-B14F-4D97-AF65-F5344CB8AC3E}">
        <p14:creationId xmlns:p14="http://schemas.microsoft.com/office/powerpoint/2010/main" val="1930129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79000722"/>
              </p:ext>
            </p:extLst>
          </p:nvPr>
        </p:nvGraphicFramePr>
        <p:xfrm>
          <a:off x="606285" y="337931"/>
          <a:ext cx="11151705" cy="5993295"/>
        </p:xfrm>
        <a:graphic>
          <a:graphicData uri="http://schemas.openxmlformats.org/drawingml/2006/table">
            <a:tbl>
              <a:tblPr firstRow="1" bandRow="1">
                <a:tableStyleId>{EB9631B5-78F2-41C9-869B-9F39066F8104}</a:tableStyleId>
              </a:tblPr>
              <a:tblGrid>
                <a:gridCol w="3508515"/>
                <a:gridCol w="1759226"/>
                <a:gridCol w="1958009"/>
                <a:gridCol w="1695614"/>
                <a:gridCol w="2230341"/>
              </a:tblGrid>
              <a:tr h="71561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 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Total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Network issues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Transaction</a:t>
                      </a:r>
                      <a:r>
                        <a:rPr lang="en-US" baseline="0" dirty="0" smtClean="0"/>
                        <a:t> problems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Transportation updates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Temperature</a:t>
                      </a:r>
                      <a:r>
                        <a:rPr lang="en-US" baseline="0" dirty="0" smtClean="0"/>
                        <a:t> monitoring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1310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Lack</a:t>
                      </a:r>
                      <a:r>
                        <a:rPr lang="en-US" baseline="0" dirty="0" smtClean="0"/>
                        <a:t> of storage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Medicine shortage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Misguidance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History management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Failure</a:t>
                      </a:r>
                      <a:r>
                        <a:rPr lang="en-US" baseline="0" dirty="0" smtClean="0"/>
                        <a:t> in transportation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2120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Quality maintaining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Stock exchange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Inventory</a:t>
                      </a:r>
                      <a:r>
                        <a:rPr lang="en-US" baseline="0" dirty="0" smtClean="0"/>
                        <a:t> management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Lack of accuracy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758">
                <a:tc>
                  <a:txBody>
                    <a:bodyPr/>
                    <a:lstStyle/>
                    <a:p>
                      <a:r>
                        <a:rPr lang="en-US" dirty="0" smtClean="0"/>
                        <a:t>Lack of knowledge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23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905463966"/>
              </p:ext>
            </p:extLst>
          </p:nvPr>
        </p:nvGraphicFramePr>
        <p:xfrm>
          <a:off x="827157" y="660032"/>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Rounded Rectangle 2"/>
          <p:cNvSpPr/>
          <p:nvPr/>
        </p:nvSpPr>
        <p:spPr>
          <a:xfrm>
            <a:off x="8627165" y="944219"/>
            <a:ext cx="2395331" cy="48502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8776252" y="1103243"/>
            <a:ext cx="2584173" cy="2308324"/>
          </a:xfrm>
          <a:prstGeom prst="rect">
            <a:avLst/>
          </a:prstGeom>
          <a:noFill/>
        </p:spPr>
        <p:txBody>
          <a:bodyPr wrap="square" rtlCol="0">
            <a:spAutoFit/>
          </a:bodyPr>
          <a:lstStyle/>
          <a:p>
            <a:r>
              <a:rPr lang="en-US" b="1" dirty="0" smtClean="0"/>
              <a:t>Scale</a:t>
            </a:r>
          </a:p>
          <a:p>
            <a:r>
              <a:rPr lang="en-US" dirty="0" smtClean="0"/>
              <a:t>On Y-axis</a:t>
            </a:r>
          </a:p>
          <a:p>
            <a:r>
              <a:rPr lang="en-US" b="1" dirty="0" smtClean="0"/>
              <a:t>For 1000 g</a:t>
            </a:r>
          </a:p>
          <a:p>
            <a:r>
              <a:rPr lang="en-US" dirty="0" smtClean="0"/>
              <a:t>1cm = 1000 g</a:t>
            </a:r>
          </a:p>
          <a:p>
            <a:r>
              <a:rPr lang="en-US" b="1" dirty="0" smtClean="0"/>
              <a:t>For 100 g</a:t>
            </a:r>
          </a:p>
          <a:p>
            <a:r>
              <a:rPr lang="en-US" dirty="0" smtClean="0"/>
              <a:t>1cm = 100 g</a:t>
            </a:r>
          </a:p>
          <a:p>
            <a:r>
              <a:rPr lang="en-US" b="1" dirty="0" smtClean="0"/>
              <a:t>For 10 g</a:t>
            </a:r>
          </a:p>
          <a:p>
            <a:r>
              <a:rPr lang="en-US" dirty="0" smtClean="0"/>
              <a:t>1cm = 10 g</a:t>
            </a:r>
            <a:endParaRPr lang="en-US" dirty="0"/>
          </a:p>
        </p:txBody>
      </p:sp>
      <p:sp>
        <p:nvSpPr>
          <p:cNvPr id="5" name="TextBox 4"/>
          <p:cNvSpPr txBox="1"/>
          <p:nvPr/>
        </p:nvSpPr>
        <p:spPr>
          <a:xfrm>
            <a:off x="6684064" y="120851"/>
            <a:ext cx="3384274" cy="369332"/>
          </a:xfrm>
          <a:prstGeom prst="rect">
            <a:avLst/>
          </a:prstGeom>
          <a:noFill/>
        </p:spPr>
        <p:txBody>
          <a:bodyPr wrap="square" rtlCol="0">
            <a:spAutoFit/>
          </a:bodyPr>
          <a:lstStyle/>
          <a:p>
            <a:r>
              <a:rPr lang="en-US" b="1" dirty="0" smtClean="0">
                <a:solidFill>
                  <a:schemeClr val="bg2"/>
                </a:solidFill>
                <a:latin typeface="Algerian" pitchFamily="82" charset="0"/>
              </a:rPr>
              <a:t>Prioritization  Graph</a:t>
            </a:r>
            <a:endParaRPr lang="en-US" b="1" dirty="0">
              <a:solidFill>
                <a:schemeClr val="bg2"/>
              </a:solidFill>
              <a:latin typeface="Algerian" pitchFamily="82" charset="0"/>
            </a:endParaRPr>
          </a:p>
        </p:txBody>
      </p:sp>
    </p:spTree>
    <p:extLst>
      <p:ext uri="{BB962C8B-B14F-4D97-AF65-F5344CB8AC3E}">
        <p14:creationId xmlns:p14="http://schemas.microsoft.com/office/powerpoint/2010/main" val="958278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186948869"/>
              </p:ext>
            </p:extLst>
          </p:nvPr>
        </p:nvGraphicFramePr>
        <p:xfrm>
          <a:off x="1965498"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589644" y="79513"/>
            <a:ext cx="4174435" cy="369332"/>
          </a:xfrm>
          <a:prstGeom prst="rect">
            <a:avLst/>
          </a:prstGeom>
          <a:noFill/>
        </p:spPr>
        <p:txBody>
          <a:bodyPr wrap="square" rtlCol="0">
            <a:spAutoFit/>
          </a:bodyPr>
          <a:lstStyle/>
          <a:p>
            <a:r>
              <a:rPr lang="en-US" b="1" dirty="0" smtClean="0">
                <a:solidFill>
                  <a:schemeClr val="bg2"/>
                </a:solidFill>
                <a:latin typeface="Algerian" pitchFamily="82" charset="0"/>
              </a:rPr>
              <a:t>Theory of prioritization</a:t>
            </a:r>
            <a:endParaRPr lang="en-US" b="1" dirty="0">
              <a:solidFill>
                <a:schemeClr val="bg2"/>
              </a:solidFill>
              <a:latin typeface="Algerian" pitchFamily="82" charset="0"/>
            </a:endParaRPr>
          </a:p>
        </p:txBody>
      </p:sp>
    </p:spTree>
    <p:extLst>
      <p:ext uri="{BB962C8B-B14F-4D97-AF65-F5344CB8AC3E}">
        <p14:creationId xmlns:p14="http://schemas.microsoft.com/office/powerpoint/2010/main" val="159881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0686" y="1769166"/>
            <a:ext cx="8507896" cy="2923877"/>
          </a:xfrm>
          <a:prstGeom prst="rect">
            <a:avLst/>
          </a:prstGeom>
          <a:noFill/>
        </p:spPr>
        <p:txBody>
          <a:bodyPr wrap="square" rtlCol="0">
            <a:spAutoFit/>
          </a:bodyPr>
          <a:lstStyle/>
          <a:p>
            <a:r>
              <a:rPr lang="en-US" sz="4000" b="1" dirty="0" smtClean="0">
                <a:latin typeface="Algerian" pitchFamily="82" charset="0"/>
              </a:rPr>
              <a:t>Problem statements</a:t>
            </a:r>
          </a:p>
          <a:p>
            <a:endParaRPr lang="en-US" dirty="0"/>
          </a:p>
          <a:p>
            <a:pPr marL="342900" indent="-342900">
              <a:buFont typeface="+mj-lt"/>
              <a:buAutoNum type="arabicPeriod"/>
            </a:pPr>
            <a:r>
              <a:rPr lang="en-US" b="1" dirty="0" smtClean="0"/>
              <a:t>How we can provide safety in transactions to users with medicine ATM</a:t>
            </a:r>
          </a:p>
          <a:p>
            <a:pPr marL="342900" indent="-342900">
              <a:buFont typeface="+mj-lt"/>
              <a:buAutoNum type="arabicPeriod"/>
            </a:pPr>
            <a:endParaRPr lang="en-US" b="1" dirty="0"/>
          </a:p>
          <a:p>
            <a:pPr marL="342900" indent="-342900">
              <a:buFont typeface="+mj-lt"/>
              <a:buAutoNum type="arabicPeriod"/>
            </a:pPr>
            <a:r>
              <a:rPr lang="en-US" b="1" dirty="0" smtClean="0"/>
              <a:t>How we can increase storage capacity of medicine ATM</a:t>
            </a:r>
          </a:p>
          <a:p>
            <a:pPr marL="342900" indent="-342900">
              <a:buFont typeface="+mj-lt"/>
              <a:buAutoNum type="arabicPeriod"/>
            </a:pPr>
            <a:endParaRPr lang="en-US" b="1" dirty="0"/>
          </a:p>
          <a:p>
            <a:pPr marL="342900" indent="-342900">
              <a:buFont typeface="+mj-lt"/>
              <a:buAutoNum type="arabicPeriod"/>
            </a:pPr>
            <a:r>
              <a:rPr lang="en-US" b="1" dirty="0" smtClean="0"/>
              <a:t>How we can remove Expired</a:t>
            </a:r>
            <a:r>
              <a:rPr lang="en-US" b="1" dirty="0"/>
              <a:t> </a:t>
            </a:r>
            <a:r>
              <a:rPr lang="en-US" b="1" dirty="0" smtClean="0"/>
              <a:t>medicines with the help of stock exchange</a:t>
            </a:r>
            <a:endParaRPr lang="en-US" b="1" dirty="0"/>
          </a:p>
          <a:p>
            <a:pPr marL="342900" indent="-342900">
              <a:buFont typeface="+mj-lt"/>
              <a:buAutoNum type="arabicPeriod"/>
            </a:pPr>
            <a:endParaRPr lang="en-US" b="1" dirty="0"/>
          </a:p>
        </p:txBody>
      </p:sp>
      <p:sp>
        <p:nvSpPr>
          <p:cNvPr id="3" name="TextBox 2"/>
          <p:cNvSpPr txBox="1"/>
          <p:nvPr/>
        </p:nvSpPr>
        <p:spPr>
          <a:xfrm>
            <a:off x="6331226" y="99391"/>
            <a:ext cx="4502426" cy="400110"/>
          </a:xfrm>
          <a:prstGeom prst="rect">
            <a:avLst/>
          </a:prstGeom>
          <a:noFill/>
        </p:spPr>
        <p:txBody>
          <a:bodyPr wrap="square" rtlCol="0">
            <a:spAutoFit/>
          </a:bodyPr>
          <a:lstStyle/>
          <a:p>
            <a:r>
              <a:rPr lang="en-US" sz="2000" b="1" dirty="0" smtClean="0">
                <a:solidFill>
                  <a:schemeClr val="bg2"/>
                </a:solidFill>
                <a:latin typeface="Algerian" pitchFamily="82" charset="0"/>
              </a:rPr>
              <a:t>Problem statement</a:t>
            </a:r>
            <a:endParaRPr lang="en-US" sz="2000" b="1" dirty="0">
              <a:solidFill>
                <a:schemeClr val="bg2"/>
              </a:solidFill>
              <a:latin typeface="Algerian" pitchFamily="82" charset="0"/>
            </a:endParaRPr>
          </a:p>
        </p:txBody>
      </p:sp>
    </p:spTree>
    <p:extLst>
      <p:ext uri="{BB962C8B-B14F-4D97-AF65-F5344CB8AC3E}">
        <p14:creationId xmlns:p14="http://schemas.microsoft.com/office/powerpoint/2010/main" val="161683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6608" y="461953"/>
            <a:ext cx="6917635" cy="1107996"/>
          </a:xfrm>
          <a:prstGeom prst="rect">
            <a:avLst/>
          </a:prstGeom>
          <a:noFill/>
        </p:spPr>
        <p:txBody>
          <a:bodyPr wrap="square" rtlCol="0">
            <a:spAutoFit/>
          </a:bodyPr>
          <a:lstStyle/>
          <a:p>
            <a:r>
              <a:rPr lang="en-US" sz="6600" b="1" dirty="0" smtClean="0">
                <a:latin typeface="Algerian" pitchFamily="82" charset="0"/>
              </a:rPr>
              <a:t>SCAMPER</a:t>
            </a:r>
            <a:endParaRPr lang="en-US" sz="6600" b="1" dirty="0">
              <a:latin typeface="Algerian" pitchFamily="82" charset="0"/>
            </a:endParaRPr>
          </a:p>
        </p:txBody>
      </p:sp>
      <p:sp>
        <p:nvSpPr>
          <p:cNvPr id="3" name="TextBox 2"/>
          <p:cNvSpPr txBox="1"/>
          <p:nvPr/>
        </p:nvSpPr>
        <p:spPr>
          <a:xfrm>
            <a:off x="2216424" y="2087742"/>
            <a:ext cx="9054548" cy="2246769"/>
          </a:xfrm>
          <a:prstGeom prst="rect">
            <a:avLst/>
          </a:prstGeom>
          <a:noFill/>
        </p:spPr>
        <p:txBody>
          <a:bodyPr wrap="square" rtlCol="0">
            <a:spAutoFit/>
          </a:bodyPr>
          <a:lstStyle/>
          <a:p>
            <a:pPr marL="285750" indent="-285750">
              <a:buFont typeface="Arial" pitchFamily="34" charset="0"/>
              <a:buChar char="•"/>
            </a:pPr>
            <a:r>
              <a:rPr lang="en-US" sz="2000" dirty="0" smtClean="0"/>
              <a:t>S = substitute</a:t>
            </a:r>
          </a:p>
          <a:p>
            <a:pPr marL="285750" indent="-285750">
              <a:buFont typeface="Arial" pitchFamily="34" charset="0"/>
              <a:buChar char="•"/>
            </a:pPr>
            <a:r>
              <a:rPr lang="en-US" sz="2000" dirty="0" smtClean="0"/>
              <a:t>C = combine</a:t>
            </a:r>
          </a:p>
          <a:p>
            <a:pPr marL="285750" indent="-285750">
              <a:buFont typeface="Arial" pitchFamily="34" charset="0"/>
              <a:buChar char="•"/>
            </a:pPr>
            <a:r>
              <a:rPr lang="en-US" sz="2000" dirty="0" smtClean="0"/>
              <a:t>A = adapt</a:t>
            </a:r>
          </a:p>
          <a:p>
            <a:pPr marL="285750" indent="-285750">
              <a:buFont typeface="Arial" pitchFamily="34" charset="0"/>
              <a:buChar char="•"/>
            </a:pPr>
            <a:r>
              <a:rPr lang="en-US" sz="2000" dirty="0" smtClean="0"/>
              <a:t>M = modify</a:t>
            </a:r>
          </a:p>
          <a:p>
            <a:pPr marL="285750" indent="-285750">
              <a:buFont typeface="Arial" pitchFamily="34" charset="0"/>
              <a:buChar char="•"/>
            </a:pPr>
            <a:r>
              <a:rPr lang="en-US" sz="2000" dirty="0" smtClean="0"/>
              <a:t>P = put to another use</a:t>
            </a:r>
          </a:p>
          <a:p>
            <a:pPr marL="285750" indent="-285750">
              <a:buFont typeface="Arial" pitchFamily="34" charset="0"/>
              <a:buChar char="•"/>
            </a:pPr>
            <a:r>
              <a:rPr lang="en-US" sz="2000" dirty="0" smtClean="0"/>
              <a:t>E = eliminate</a:t>
            </a:r>
          </a:p>
          <a:p>
            <a:pPr marL="285750" indent="-285750">
              <a:buFont typeface="Arial" pitchFamily="34" charset="0"/>
              <a:buChar char="•"/>
            </a:pPr>
            <a:r>
              <a:rPr lang="en-US" sz="2000" dirty="0" smtClean="0"/>
              <a:t>R = reverse</a:t>
            </a:r>
          </a:p>
        </p:txBody>
      </p:sp>
      <p:sp>
        <p:nvSpPr>
          <p:cNvPr id="4" name="TextBox 3"/>
          <p:cNvSpPr txBox="1"/>
          <p:nvPr/>
        </p:nvSpPr>
        <p:spPr>
          <a:xfrm>
            <a:off x="1053548" y="5078896"/>
            <a:ext cx="10734261" cy="923330"/>
          </a:xfrm>
          <a:prstGeom prst="rect">
            <a:avLst/>
          </a:prstGeom>
          <a:noFill/>
        </p:spPr>
        <p:txBody>
          <a:bodyPr wrap="square" rtlCol="0">
            <a:spAutoFit/>
          </a:bodyPr>
          <a:lstStyle/>
          <a:p>
            <a:r>
              <a:rPr lang="en-US" b="1" dirty="0">
                <a:latin typeface="Algerian" pitchFamily="82" charset="0"/>
              </a:rPr>
              <a:t>The SCAMPER technique in design thinking is used to stimulate creativity and generate ideas by prompting questions about Substituting, Combining, Adapting, Modifying, Putting to another use, Eliminating, and Reversing elements of a design</a:t>
            </a:r>
          </a:p>
        </p:txBody>
      </p:sp>
    </p:spTree>
    <p:extLst>
      <p:ext uri="{BB962C8B-B14F-4D97-AF65-F5344CB8AC3E}">
        <p14:creationId xmlns:p14="http://schemas.microsoft.com/office/powerpoint/2010/main" val="40314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ular Callout 1"/>
          <p:cNvSpPr/>
          <p:nvPr/>
        </p:nvSpPr>
        <p:spPr>
          <a:xfrm>
            <a:off x="1152937" y="0"/>
            <a:ext cx="2872409" cy="526774"/>
          </a:xfrm>
          <a:prstGeom prst="wedgeRectCallou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983974" y="646042"/>
            <a:ext cx="6739762" cy="5913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7991060" y="263387"/>
            <a:ext cx="4065103" cy="63858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p:cNvSpPr txBox="1"/>
          <p:nvPr/>
        </p:nvSpPr>
        <p:spPr>
          <a:xfrm>
            <a:off x="1336810" y="59635"/>
            <a:ext cx="2504661" cy="461665"/>
          </a:xfrm>
          <a:prstGeom prst="rect">
            <a:avLst/>
          </a:prstGeom>
          <a:noFill/>
        </p:spPr>
        <p:txBody>
          <a:bodyPr wrap="square" rtlCol="0">
            <a:spAutoFit/>
          </a:bodyPr>
          <a:lstStyle/>
          <a:p>
            <a:r>
              <a:rPr lang="en-US" sz="2400" b="1" dirty="0" smtClean="0">
                <a:solidFill>
                  <a:schemeClr val="bg2"/>
                </a:solidFill>
                <a:latin typeface="Algerian" pitchFamily="82" charset="0"/>
              </a:rPr>
              <a:t>SCAMPER</a:t>
            </a:r>
            <a:endParaRPr lang="en-US" sz="2400" b="1" dirty="0">
              <a:solidFill>
                <a:schemeClr val="bg2"/>
              </a:solidFill>
              <a:latin typeface="Algerian" pitchFamily="82" charset="0"/>
            </a:endParaRPr>
          </a:p>
        </p:txBody>
      </p:sp>
      <p:sp>
        <p:nvSpPr>
          <p:cNvPr id="7" name="TextBox 6"/>
          <p:cNvSpPr txBox="1"/>
          <p:nvPr/>
        </p:nvSpPr>
        <p:spPr>
          <a:xfrm>
            <a:off x="8438322" y="526774"/>
            <a:ext cx="2872409"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000" b="1" dirty="0" smtClean="0">
                <a:latin typeface="Algerian" pitchFamily="82" charset="0"/>
              </a:rPr>
              <a:t>Selected technique From SCAMPER</a:t>
            </a:r>
            <a:endParaRPr lang="en-US" sz="2000" b="1" dirty="0">
              <a:latin typeface="Algerian" pitchFamily="82" charset="0"/>
            </a:endParaRPr>
          </a:p>
        </p:txBody>
      </p:sp>
      <p:sp>
        <p:nvSpPr>
          <p:cNvPr id="8" name="TextBox 7"/>
          <p:cNvSpPr txBox="1"/>
          <p:nvPr/>
        </p:nvSpPr>
        <p:spPr>
          <a:xfrm>
            <a:off x="8160025" y="1352009"/>
            <a:ext cx="3727174" cy="4801314"/>
          </a:xfrm>
          <a:prstGeom prst="rect">
            <a:avLst/>
          </a:prstGeom>
          <a:noFill/>
        </p:spPr>
        <p:txBody>
          <a:bodyPr wrap="square" rtlCol="0">
            <a:spAutoFit/>
          </a:bodyPr>
          <a:lstStyle/>
          <a:p>
            <a:pPr marL="285750" indent="-285750">
              <a:buFont typeface="Arial" pitchFamily="34" charset="0"/>
              <a:buChar char="•"/>
            </a:pPr>
            <a:r>
              <a:rPr lang="en-US" b="1" dirty="0" smtClean="0"/>
              <a:t>COMBINE</a:t>
            </a:r>
          </a:p>
          <a:p>
            <a:r>
              <a:rPr lang="en-US" dirty="0" smtClean="0"/>
              <a:t>By combining the medicine ATM with diagnostic tools  like thermometer  sphygmomanometer It will helps the users To check primary illnesses</a:t>
            </a:r>
          </a:p>
          <a:p>
            <a:pPr marL="285750" indent="-285750">
              <a:buFont typeface="Arial" pitchFamily="34" charset="0"/>
              <a:buChar char="•"/>
            </a:pPr>
            <a:endParaRPr lang="en-US" dirty="0" smtClean="0"/>
          </a:p>
          <a:p>
            <a:pPr marL="285750" indent="-285750">
              <a:buFont typeface="Arial" pitchFamily="34" charset="0"/>
              <a:buChar char="•"/>
            </a:pPr>
            <a:r>
              <a:rPr lang="en-US" b="1" dirty="0" smtClean="0"/>
              <a:t>ADAPT</a:t>
            </a:r>
          </a:p>
          <a:p>
            <a:r>
              <a:rPr lang="en-US" dirty="0" smtClean="0"/>
              <a:t>Along with medicine we can also provide a small water bottles to take medicines it will helps in emergency conditions also to Attract a end users towards ATM</a:t>
            </a:r>
          </a:p>
          <a:p>
            <a:pPr marL="285750" indent="-285750">
              <a:buFont typeface="Arial" pitchFamily="34" charset="0"/>
              <a:buChar char="•"/>
            </a:pPr>
            <a:endParaRPr lang="en-US" dirty="0" smtClean="0"/>
          </a:p>
          <a:p>
            <a:pPr marL="285750" indent="-285750">
              <a:buFont typeface="Arial" pitchFamily="34" charset="0"/>
              <a:buChar char="•"/>
            </a:pPr>
            <a:r>
              <a:rPr lang="en-US" b="1" dirty="0" smtClean="0"/>
              <a:t>Put to other use</a:t>
            </a:r>
          </a:p>
          <a:p>
            <a:r>
              <a:rPr lang="en-US" dirty="0" smtClean="0"/>
              <a:t>The ATM could serve as a vaccine distribution point in remote or underserved areas like villages</a:t>
            </a:r>
            <a:endParaRPr lang="en-US" dirty="0"/>
          </a:p>
        </p:txBody>
      </p:sp>
    </p:spTree>
    <p:extLst>
      <p:ext uri="{BB962C8B-B14F-4D97-AF65-F5344CB8AC3E}">
        <p14:creationId xmlns:p14="http://schemas.microsoft.com/office/powerpoint/2010/main" val="1148432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rop">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4.xml><?xml version="1.0" encoding="utf-8"?>
<a:theme xmlns:a="http://schemas.openxmlformats.org/drawingml/2006/main" name="Austi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D9A38F-9A2C-42E5-9013-4C4B1FFCB4F6}">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customXml/itemProps3.xml><?xml version="1.0" encoding="utf-8"?>
<ds:datastoreItem xmlns:ds="http://schemas.openxmlformats.org/officeDocument/2006/customXml" ds:itemID="{8C45FB24-BEC6-4D44-888B-84AEBBA2D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Crop design</Template>
  <TotalTime>581</TotalTime>
  <Words>542</Words>
  <Application>Microsoft Office PowerPoint</Application>
  <PresentationFormat>Custom</PresentationFormat>
  <Paragraphs>165</Paragraphs>
  <Slides>15</Slides>
  <Notes>0</Notes>
  <HiddenSlides>0</HiddenSlides>
  <MMClips>0</MMClips>
  <ScaleCrop>false</ScaleCrop>
  <HeadingPairs>
    <vt:vector size="4" baseType="variant">
      <vt:variant>
        <vt:lpstr>Theme</vt:lpstr>
      </vt:variant>
      <vt:variant>
        <vt:i4>5</vt:i4>
      </vt:variant>
      <vt:variant>
        <vt:lpstr>Slide Titles</vt:lpstr>
      </vt:variant>
      <vt:variant>
        <vt:i4>15</vt:i4>
      </vt:variant>
    </vt:vector>
  </HeadingPairs>
  <TitlesOfParts>
    <vt:vector size="20" baseType="lpstr">
      <vt:lpstr>Crop</vt:lpstr>
      <vt:lpstr>Parallax</vt:lpstr>
      <vt:lpstr>Aspect</vt:lpstr>
      <vt:lpstr>Austin</vt:lpstr>
      <vt:lpstr>Office Theme</vt:lpstr>
      <vt:lpstr>The innovation 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innovation hub</dc:title>
  <dc:creator>gajananjorvekar6@gmail.com</dc:creator>
  <cp:lastModifiedBy>Dell</cp:lastModifiedBy>
  <cp:revision>105</cp:revision>
  <dcterms:created xsi:type="dcterms:W3CDTF">2024-09-06T18:53:11Z</dcterms:created>
  <dcterms:modified xsi:type="dcterms:W3CDTF">2024-11-11T06:51:59Z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