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3.xml" ContentType="application/vnd.openxmlformats-officedocument.drawingml.chart+xml"/>
  <Override PartName="/ppt/theme/themeOverride4.xml" ContentType="application/vnd.openxmlformats-officedocument.themeOverride+xml"/>
  <Override PartName="/ppt/theme/themeOverride5.xml" ContentType="application/vnd.openxmlformats-officedocument.themeOverr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906" r:id="rId5"/>
    <p:sldMasterId id="2147484044" r:id="rId6"/>
    <p:sldMasterId id="2147484056" r:id="rId7"/>
    <p:sldMasterId id="2147484068" r:id="rId8"/>
  </p:sldMasterIdLst>
  <p:notesMasterIdLst>
    <p:notesMasterId r:id="rId31"/>
  </p:notesMasterIdLst>
  <p:sldIdLst>
    <p:sldId id="266" r:id="rId9"/>
    <p:sldId id="267" r:id="rId10"/>
    <p:sldId id="302" r:id="rId11"/>
    <p:sldId id="270" r:id="rId12"/>
    <p:sldId id="291" r:id="rId13"/>
    <p:sldId id="292" r:id="rId14"/>
    <p:sldId id="290" r:id="rId15"/>
    <p:sldId id="289" r:id="rId16"/>
    <p:sldId id="298" r:id="rId17"/>
    <p:sldId id="297" r:id="rId18"/>
    <p:sldId id="299" r:id="rId19"/>
    <p:sldId id="301" r:id="rId20"/>
    <p:sldId id="300" r:id="rId21"/>
    <p:sldId id="306" r:id="rId22"/>
    <p:sldId id="303" r:id="rId23"/>
    <p:sldId id="304" r:id="rId24"/>
    <p:sldId id="305" r:id="rId25"/>
    <p:sldId id="308" r:id="rId26"/>
    <p:sldId id="307" r:id="rId27"/>
    <p:sldId id="309" r:id="rId28"/>
    <p:sldId id="310" r:id="rId29"/>
    <p:sldId id="29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5CF0-EEE7-4DD3-9E1B-0A4AA78B75DA}" v="134" dt="2024-09-11T20:24:55.011"/>
    <p1510:client id="{CCE14476-5E47-4F61-9DD0-36FFF594CD94}" v="77" dt="2024-09-12T03:57:41.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48" autoAdjust="0"/>
  </p:normalViewPr>
  <p:slideViewPr>
    <p:cSldViewPr snapToGrid="0">
      <p:cViewPr varScale="1">
        <p:scale>
          <a:sx n="70" d="100"/>
          <a:sy n="70" d="100"/>
        </p:scale>
        <p:origin x="714" y="72"/>
      </p:cViewPr>
      <p:guideLst>
        <p:guide orient="horz" pos="2160"/>
        <p:guide pos="3840"/>
      </p:guideLst>
    </p:cSldViewPr>
  </p:slideViewPr>
  <p:outlineViewPr>
    <p:cViewPr>
      <p:scale>
        <a:sx n="33" d="100"/>
        <a:sy n="33" d="100"/>
      </p:scale>
      <p:origin x="0" y="8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0"/>
    <c:view3D>
      <c:rotX val="15"/>
      <c:rotY val="20"/>
      <c:rAngAx val="0"/>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1000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Sheet1!$B$2:$B$11</c:f>
              <c:numCache>
                <c:formatCode>General</c:formatCode>
                <c:ptCount val="10"/>
                <c:pt idx="0">
                  <c:v>1</c:v>
                </c:pt>
                <c:pt idx="1">
                  <c:v>5</c:v>
                </c:pt>
                <c:pt idx="2">
                  <c:v>4</c:v>
                </c:pt>
                <c:pt idx="3">
                  <c:v>5</c:v>
                </c:pt>
                <c:pt idx="4">
                  <c:v>1</c:v>
                </c:pt>
                <c:pt idx="5">
                  <c:v>2</c:v>
                </c:pt>
                <c:pt idx="6">
                  <c:v>2</c:v>
                </c:pt>
                <c:pt idx="7">
                  <c:v>1</c:v>
                </c:pt>
                <c:pt idx="8">
                  <c:v>3</c:v>
                </c:pt>
                <c:pt idx="9">
                  <c:v>5</c:v>
                </c:pt>
              </c:numCache>
            </c:numRef>
          </c:val>
        </c:ser>
        <c:ser>
          <c:idx val="1"/>
          <c:order val="1"/>
          <c:tx>
            <c:strRef>
              <c:f>Sheet1!$C$1</c:f>
              <c:strCache>
                <c:ptCount val="1"/>
                <c:pt idx="0">
                  <c:v>100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Sheet1!$C$2:$C$11</c:f>
              <c:numCache>
                <c:formatCode>General</c:formatCode>
                <c:ptCount val="10"/>
                <c:pt idx="0">
                  <c:v>4</c:v>
                </c:pt>
                <c:pt idx="1">
                  <c:v>0</c:v>
                </c:pt>
                <c:pt idx="2">
                  <c:v>1</c:v>
                </c:pt>
                <c:pt idx="3">
                  <c:v>0</c:v>
                </c:pt>
                <c:pt idx="4">
                  <c:v>0</c:v>
                </c:pt>
                <c:pt idx="5">
                  <c:v>2</c:v>
                </c:pt>
                <c:pt idx="6">
                  <c:v>1</c:v>
                </c:pt>
                <c:pt idx="7">
                  <c:v>3</c:v>
                </c:pt>
                <c:pt idx="8">
                  <c:v>1</c:v>
                </c:pt>
                <c:pt idx="9">
                  <c:v>0</c:v>
                </c:pt>
              </c:numCache>
            </c:numRef>
          </c:val>
        </c:ser>
        <c:ser>
          <c:idx val="2"/>
          <c:order val="2"/>
          <c:tx>
            <c:strRef>
              <c:f>Sheet1!$D$1</c:f>
              <c:strCache>
                <c:ptCount val="1"/>
                <c:pt idx="0">
                  <c:v>10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Sheet1!$D$2:$D$11</c:f>
              <c:numCache>
                <c:formatCode>General</c:formatCode>
                <c:ptCount val="10"/>
                <c:pt idx="0">
                  <c:v>0</c:v>
                </c:pt>
                <c:pt idx="1">
                  <c:v>0</c:v>
                </c:pt>
                <c:pt idx="2">
                  <c:v>0</c:v>
                </c:pt>
                <c:pt idx="3">
                  <c:v>0</c:v>
                </c:pt>
                <c:pt idx="4">
                  <c:v>4</c:v>
                </c:pt>
                <c:pt idx="5">
                  <c:v>1</c:v>
                </c:pt>
                <c:pt idx="6">
                  <c:v>2</c:v>
                </c:pt>
                <c:pt idx="7">
                  <c:v>1</c:v>
                </c:pt>
                <c:pt idx="8">
                  <c:v>1</c:v>
                </c:pt>
                <c:pt idx="9">
                  <c:v>0</c:v>
                </c:pt>
              </c:numCache>
            </c:numRef>
          </c:val>
        </c:ser>
        <c:dLbls>
          <c:showLegendKey val="0"/>
          <c:showVal val="0"/>
          <c:showCatName val="0"/>
          <c:showSerName val="0"/>
          <c:showPercent val="0"/>
          <c:showBubbleSize val="0"/>
        </c:dLbls>
        <c:gapWidth val="150"/>
        <c:shape val="box"/>
        <c:axId val="356296096"/>
        <c:axId val="356296488"/>
        <c:axId val="0"/>
      </c:bar3DChart>
      <c:catAx>
        <c:axId val="356296096"/>
        <c:scaling>
          <c:orientation val="minMax"/>
        </c:scaling>
        <c:delete val="0"/>
        <c:axPos val="b"/>
        <c:numFmt formatCode="General" sourceLinked="0"/>
        <c:majorTickMark val="out"/>
        <c:minorTickMark val="none"/>
        <c:tickLblPos val="nextTo"/>
        <c:crossAx val="356296488"/>
        <c:crosses val="autoZero"/>
        <c:auto val="1"/>
        <c:lblAlgn val="ctr"/>
        <c:lblOffset val="100"/>
        <c:noMultiLvlLbl val="0"/>
      </c:catAx>
      <c:valAx>
        <c:axId val="356296488"/>
        <c:scaling>
          <c:orientation val="minMax"/>
          <c:max val="5"/>
          <c:min val="0"/>
        </c:scaling>
        <c:delete val="0"/>
        <c:axPos val="l"/>
        <c:majorGridlines/>
        <c:numFmt formatCode="General" sourceLinked="1"/>
        <c:majorTickMark val="out"/>
        <c:minorTickMark val="none"/>
        <c:tickLblPos val="nextTo"/>
        <c:crossAx val="356296096"/>
        <c:crosses val="autoZero"/>
        <c:crossBetween val="between"/>
        <c:majorUnit val="1"/>
        <c:minorUnit val="1"/>
      </c:valAx>
    </c:plotArea>
    <c:legend>
      <c:legendPos val="r"/>
      <c:layout>
        <c:manualLayout>
          <c:xMode val="edge"/>
          <c:yMode val="edge"/>
          <c:x val="0.79797551673228362"/>
          <c:y val="0.16754914077576644"/>
          <c:w val="0.12858698326771653"/>
          <c:h val="0.191464247572327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Total of weights</a:t>
            </a:r>
          </a:p>
        </c:rich>
      </c:tx>
      <c:layout>
        <c:manualLayout>
          <c:xMode val="edge"/>
          <c:yMode val="edge"/>
          <c:x val="0.19155462598425194"/>
          <c:y val="8.9062494521254032E-2"/>
        </c:manualLayout>
      </c:layout>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Total</c:v>
                </c:pt>
              </c:strCache>
            </c:strRef>
          </c:tx>
          <c:explosion val="7"/>
          <c:dLbls>
            <c:dLbl>
              <c:idx val="2"/>
              <c:layout>
                <c:manualLayout>
                  <c:x val="-7.4445989173228283E-2"/>
                  <c:y val="-0.10452515351100188"/>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5.261417322834646E-2"/>
                  <c:y val="-0.1557711518349439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6.3410556102362209E-2"/>
                  <c:y val="-0.16254182070977974"/>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management</c:v>
                </c:pt>
                <c:pt idx="8">
                  <c:v>Lack of storage</c:v>
                </c:pt>
                <c:pt idx="9">
                  <c:v>Medicine shortage</c:v>
                </c:pt>
              </c:strCache>
            </c:strRef>
          </c:cat>
          <c:val>
            <c:numRef>
              <c:f>Sheet1!$B$2:$B$11</c:f>
              <c:numCache>
                <c:formatCode>General</c:formatCode>
                <c:ptCount val="10"/>
                <c:pt idx="0">
                  <c:v>4010</c:v>
                </c:pt>
                <c:pt idx="1">
                  <c:v>5000</c:v>
                </c:pt>
                <c:pt idx="2">
                  <c:v>1310</c:v>
                </c:pt>
                <c:pt idx="3">
                  <c:v>5000</c:v>
                </c:pt>
                <c:pt idx="4">
                  <c:v>1040</c:v>
                </c:pt>
                <c:pt idx="5">
                  <c:v>1400</c:v>
                </c:pt>
                <c:pt idx="6">
                  <c:v>2120</c:v>
                </c:pt>
                <c:pt idx="7">
                  <c:v>2300</c:v>
                </c:pt>
                <c:pt idx="8">
                  <c:v>5000</c:v>
                </c:pt>
                <c:pt idx="9">
                  <c:v>2300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62817027559055116"/>
          <c:y val="0.14404686613884929"/>
          <c:w val="0.37182972440944884"/>
          <c:h val="0.79506232805965005"/>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title>
      <c:layout>
        <c:manualLayout>
          <c:xMode val="edge"/>
          <c:yMode val="edge"/>
          <c:x val="0.42786755406973936"/>
          <c:y val="4.7273219293205819E-3"/>
        </c:manualLayout>
      </c:layout>
      <c:overlay val="0"/>
    </c:title>
    <c:autoTitleDeleted val="0"/>
    <c:plotArea>
      <c:layout>
        <c:manualLayout>
          <c:layoutTarget val="inner"/>
          <c:xMode val="edge"/>
          <c:yMode val="edge"/>
          <c:x val="6.8709768700787405E-2"/>
          <c:y val="6.8443401301463994E-2"/>
          <c:w val="0.89070435531496062"/>
          <c:h val="0.84314444862546456"/>
        </c:manualLayout>
      </c:layout>
      <c:scatterChart>
        <c:scatterStyle val="lineMarker"/>
        <c:varyColors val="0"/>
        <c:ser>
          <c:idx val="0"/>
          <c:order val="0"/>
          <c:tx>
            <c:strRef>
              <c:f>Sheet1!$B$1</c:f>
              <c:strCache>
                <c:ptCount val="1"/>
                <c:pt idx="0">
                  <c:v>Y-values</c:v>
                </c:pt>
              </c:strCache>
            </c:strRef>
          </c:tx>
          <c:spPr>
            <a:ln>
              <a:solidFill>
                <a:schemeClr val="accent2">
                  <a:lumMod val="60000"/>
                  <a:lumOff val="40000"/>
                </a:schemeClr>
              </a:solidFill>
            </a:ln>
            <a:effectLst>
              <a:outerShdw dir="5400000" algn="ctr" rotWithShape="0">
                <a:srgbClr val="000000"/>
              </a:outerShdw>
            </a:effectLst>
          </c:spPr>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0</c:v>
                </c:pt>
                <c:pt idx="1">
                  <c:v>8</c:v>
                </c:pt>
                <c:pt idx="2">
                  <c:v>10</c:v>
                </c:pt>
                <c:pt idx="3">
                  <c:v>6</c:v>
                </c:pt>
                <c:pt idx="4">
                  <c:v>8</c:v>
                </c:pt>
                <c:pt idx="5">
                  <c:v>10</c:v>
                </c:pt>
                <c:pt idx="6">
                  <c:v>4</c:v>
                </c:pt>
                <c:pt idx="7">
                  <c:v>12</c:v>
                </c:pt>
                <c:pt idx="8">
                  <c:v>10</c:v>
                </c:pt>
                <c:pt idx="9">
                  <c:v>4</c:v>
                </c:pt>
                <c:pt idx="10">
                  <c:v>-6</c:v>
                </c:pt>
                <c:pt idx="11">
                  <c:v>4</c:v>
                </c:pt>
                <c:pt idx="12">
                  <c:v>12</c:v>
                </c:pt>
              </c:numCache>
            </c:numRef>
          </c:yVal>
          <c:smooth val="0"/>
        </c:ser>
        <c:dLbls>
          <c:showLegendKey val="0"/>
          <c:showVal val="0"/>
          <c:showCatName val="0"/>
          <c:showSerName val="0"/>
          <c:showPercent val="0"/>
          <c:showBubbleSize val="0"/>
        </c:dLbls>
        <c:axId val="356298056"/>
        <c:axId val="356290608"/>
      </c:scatterChart>
      <c:valAx>
        <c:axId val="356298056"/>
        <c:scaling>
          <c:orientation val="minMax"/>
          <c:max val="12"/>
          <c:min val="0"/>
        </c:scaling>
        <c:delete val="0"/>
        <c:axPos val="b"/>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356290608"/>
        <c:crosses val="autoZero"/>
        <c:crossBetween val="midCat"/>
      </c:valAx>
      <c:valAx>
        <c:axId val="356290608"/>
        <c:scaling>
          <c:orientation val="minMax"/>
          <c:max val="12"/>
          <c:min val="-12"/>
        </c:scaling>
        <c:delete val="0"/>
        <c:axPos val="l"/>
        <c:majorGridlines/>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356298056"/>
        <c:crosses val="autoZero"/>
        <c:crossBetween val="midCat"/>
        <c:majorUnit val="2"/>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overlay val="0"/>
    </c:title>
    <c:autoTitleDeleted val="0"/>
    <c:plotArea>
      <c:layout>
        <c:manualLayout>
          <c:layoutTarget val="inner"/>
          <c:xMode val="edge"/>
          <c:yMode val="edge"/>
          <c:x val="6.8709768700787405E-2"/>
          <c:y val="3.563090331994935E-2"/>
          <c:w val="0.89070435531496062"/>
          <c:h val="0.84314444862546456"/>
        </c:manualLayout>
      </c:layout>
      <c:scatterChart>
        <c:scatterStyle val="lineMarker"/>
        <c:varyColors val="0"/>
        <c:ser>
          <c:idx val="0"/>
          <c:order val="0"/>
          <c:tx>
            <c:strRef>
              <c:f>Sheet1!$B$1</c:f>
              <c:strCache>
                <c:ptCount val="1"/>
                <c:pt idx="0">
                  <c:v>Y-Values</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Sheet1!$A$2:$A$13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xVal>
          <c:yVal>
            <c:numRef>
              <c:f>Sheet1!$B$2:$B$13</c:f>
              <c:numCache>
                <c:formatCode>General</c:formatCode>
                <c:ptCount val="12"/>
                <c:pt idx="0">
                  <c:v>-6</c:v>
                </c:pt>
                <c:pt idx="1">
                  <c:v>0</c:v>
                </c:pt>
                <c:pt idx="2">
                  <c:v>-4</c:v>
                </c:pt>
                <c:pt idx="3">
                  <c:v>4</c:v>
                </c:pt>
                <c:pt idx="4">
                  <c:v>2</c:v>
                </c:pt>
                <c:pt idx="5">
                  <c:v>0</c:v>
                </c:pt>
                <c:pt idx="6">
                  <c:v>6</c:v>
                </c:pt>
                <c:pt idx="7">
                  <c:v>4</c:v>
                </c:pt>
                <c:pt idx="8">
                  <c:v>-4</c:v>
                </c:pt>
                <c:pt idx="9">
                  <c:v>2</c:v>
                </c:pt>
                <c:pt idx="10">
                  <c:v>4</c:v>
                </c:pt>
                <c:pt idx="11">
                  <c:v>8</c:v>
                </c:pt>
              </c:numCache>
            </c:numRef>
          </c:yVal>
          <c:smooth val="0"/>
        </c:ser>
        <c:dLbls>
          <c:showLegendKey val="0"/>
          <c:showVal val="0"/>
          <c:showCatName val="0"/>
          <c:showSerName val="0"/>
          <c:showPercent val="0"/>
          <c:showBubbleSize val="0"/>
        </c:dLbls>
        <c:axId val="284585432"/>
        <c:axId val="284587784"/>
      </c:scatterChart>
      <c:valAx>
        <c:axId val="284585432"/>
        <c:scaling>
          <c:orientation val="minMax"/>
          <c:max val="12"/>
        </c:scaling>
        <c:delete val="0"/>
        <c:axPos val="b"/>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284587784"/>
        <c:crosses val="autoZero"/>
        <c:crossBetween val="midCat"/>
        <c:majorUnit val="2"/>
        <c:minorUnit val="2"/>
      </c:valAx>
      <c:valAx>
        <c:axId val="284587784"/>
        <c:scaling>
          <c:orientation val="minMax"/>
          <c:max val="12"/>
          <c:min val="-12"/>
        </c:scaling>
        <c:delete val="0"/>
        <c:axPos val="l"/>
        <c:majorGridlines/>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284585432"/>
        <c:crosses val="autoZero"/>
        <c:crossBetween val="midCat"/>
        <c:majorUnit val="2"/>
        <c:minorUnit val="2"/>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35" y="1788454"/>
            <a:ext cx="8361228"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10" y="3956286"/>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64" y="6453386"/>
            <a:ext cx="1607945" cy="404614"/>
          </a:xfrm>
        </p:spPr>
        <p:txBody>
          <a:bodyPr/>
          <a:lstStyle>
            <a:lvl1pPr>
              <a:defRPr baseline="0">
                <a:solidFill>
                  <a:schemeClr val="tx2"/>
                </a:solidFill>
              </a:defRPr>
            </a:lvl1pPr>
          </a:lstStyle>
          <a:p>
            <a:fld id="{43A52079-6997-47B8-B262-4ED5D2EA2D74}" type="datetime1">
              <a:rPr lang="en-US" smtClean="0"/>
              <a:t>12/7/2024</a:t>
            </a:fld>
            <a:endParaRPr lang="en-US"/>
          </a:p>
        </p:txBody>
      </p:sp>
      <p:sp>
        <p:nvSpPr>
          <p:cNvPr id="5" name="Footer Placeholder 4"/>
          <p:cNvSpPr>
            <a:spLocks noGrp="1"/>
          </p:cNvSpPr>
          <p:nvPr>
            <p:ph type="ftr" sz="quarter" idx="11"/>
          </p:nvPr>
        </p:nvSpPr>
        <p:spPr>
          <a:xfrm>
            <a:off x="2584053" y="6453386"/>
            <a:ext cx="7023379"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64"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3" y="2295528"/>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8" y="624157"/>
            <a:ext cx="1565765"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4" y="624157"/>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4" y="1380072"/>
            <a:ext cx="8574623"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9" y="3996268"/>
            <a:ext cx="6987644"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A52079-6997-47B8-B262-4ED5D2EA2D74}" type="datetime1">
              <a:rPr lang="en-US" smtClean="0"/>
              <a:t>12/7/2024</a:t>
            </a:fld>
            <a:endParaRPr lang="en-US"/>
          </a:p>
        </p:txBody>
      </p:sp>
      <p:sp>
        <p:nvSpPr>
          <p:cNvPr id="5" name="Footer Placeholder 4"/>
          <p:cNvSpPr>
            <a:spLocks noGrp="1"/>
          </p:cNvSpPr>
          <p:nvPr>
            <p:ph type="ftr" sz="quarter" idx="11"/>
          </p:nvPr>
        </p:nvSpPr>
        <p:spPr>
          <a:xfrm>
            <a:off x="5332415" y="5883283"/>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04864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65" y="5867139"/>
            <a:ext cx="551167" cy="365125"/>
          </a:xfrm>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81425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4"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61282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3"/>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7" y="2667005"/>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1"/>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0929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83"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3"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94"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9880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728527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24433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6" y="1600200"/>
            <a:ext cx="3549123"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41" y="685799"/>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6" y="2971800"/>
            <a:ext cx="3549123"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2213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9"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6"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54764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8"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6" y="932112"/>
            <a:ext cx="822594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8"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8507549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21"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7"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354695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7"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5" y="685805"/>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7"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8"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9855893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3" y="4777381"/>
            <a:ext cx="1001870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3169571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7"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5" y="685805"/>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09"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3" y="4775200"/>
            <a:ext cx="10018709"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7762716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7" y="685802"/>
            <a:ext cx="10018713"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7"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9468510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25697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61" y="685800"/>
            <a:ext cx="1770371"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5" y="685800"/>
            <a:ext cx="801974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64209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8"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8" y="4421087"/>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43A52079-6997-47B8-B262-4ED5D2EA2D74}" type="datetime1">
              <a:rPr lang="en-US" smtClean="0"/>
              <a:t>12/7/2024</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73"/>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6" y="5719973"/>
            <a:ext cx="858221" cy="365125"/>
          </a:xfrm>
        </p:spPr>
        <p:txBody>
          <a:bodyPr/>
          <a:lstStyle>
            <a:lvl1pPr>
              <a:defRPr>
                <a:solidFill>
                  <a:schemeClr val="accent1"/>
                </a:solidFill>
              </a:defRPr>
            </a:lvl1pPr>
          </a:lstStyle>
          <a:p>
            <a:fld id="{69E57DC2-970A-4B3E-BB1C-7A09969E49DF}" type="slidenum">
              <a:rPr lang="en-US" smtClean="0"/>
              <a:pPr/>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9" y="1301362"/>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9"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16" y="6453386"/>
            <a:ext cx="1622409" cy="404614"/>
          </a:xfrm>
        </p:spPr>
        <p:txBody>
          <a:bodyPr/>
          <a:lstStyle>
            <a:lvl1pPr>
              <a:defRPr>
                <a:solidFill>
                  <a:schemeClr val="tx2"/>
                </a:solidFill>
              </a:defRPr>
            </a:lvl1p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a:xfrm>
            <a:off x="2584313" y="6453386"/>
            <a:ext cx="7023379"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8"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5" y="2900831"/>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5" y="4267207"/>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6"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9"/>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4"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9"/>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E378FF3-85EA-48E5-8D8C-1DB156807E49}" type="datetime1">
              <a:rPr lang="en-US" smtClean="0"/>
              <a:t>12/7/2024</a:t>
            </a:fld>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
        <p:nvSpPr>
          <p:cNvPr id="58" name="Rectangle 57"/>
          <p:cNvSpPr/>
          <p:nvPr/>
        </p:nvSpPr>
        <p:spPr>
          <a:xfrm>
            <a:off x="1207431" y="601885"/>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61"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42"/>
            <a:ext cx="4658219" cy="365125"/>
          </a:xfrm>
        </p:spPr>
        <p:txBody>
          <a:bodyPr>
            <a:normAutofit/>
          </a:bodyPr>
          <a:lstStyle/>
          <a:p>
            <a:endParaRPr lang="en-US"/>
          </a:p>
        </p:txBody>
      </p:sp>
      <p:sp>
        <p:nvSpPr>
          <p:cNvPr id="2" name="Title 1"/>
          <p:cNvSpPr>
            <a:spLocks noGrp="1"/>
          </p:cNvSpPr>
          <p:nvPr>
            <p:ph type="title"/>
          </p:nvPr>
        </p:nvSpPr>
        <p:spPr>
          <a:xfrm>
            <a:off x="6319777" y="2657441"/>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7"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31" y="601885"/>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82"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3" y="4133093"/>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a:xfrm>
            <a:off x="6188597" y="5724842"/>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5"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1" y="2286002"/>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5" y="2286002"/>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A52079-6997-47B8-B262-4ED5D2EA2D7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799693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0544041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430330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98745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316987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722079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215562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94015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7185282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51399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3"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3"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3" y="3305210"/>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5"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5" y="3305210"/>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5294134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A52079-6997-47B8-B262-4ED5D2EA2D7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061399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2130839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965328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777110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824093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5433107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0695956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987317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40610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107705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352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8" y="685800"/>
            <a:ext cx="3855721"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8" y="2856344"/>
            <a:ext cx="3855721"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3" y="6453386"/>
            <a:ext cx="1204572" cy="404614"/>
          </a:xfrm>
        </p:spPr>
        <p:txBody>
          <a:bodyPr/>
          <a:lstStyle>
            <a:lvl1pPr>
              <a:defRPr>
                <a:solidFill>
                  <a:schemeClr val="tx2"/>
                </a:solidFill>
              </a:defRPr>
            </a:lvl1pPr>
          </a:lstStyle>
          <a:p>
            <a:fld id="{BE378FF3-85EA-48E5-8D8C-1DB156807E49}" type="datetime1">
              <a:rPr lang="en-US" smtClean="0"/>
              <a:t>12/7/2024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4"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8" y="685800"/>
            <a:ext cx="3855721"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6" y="2"/>
            <a:ext cx="6659881"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8" y="2855968"/>
            <a:ext cx="3855721"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3" y="6453386"/>
            <a:ext cx="1204572" cy="404614"/>
          </a:xfrm>
        </p:spPr>
        <p:txBody>
          <a:bodyPr/>
          <a:lstStyle>
            <a:lvl1pPr>
              <a:defRPr>
                <a:solidFill>
                  <a:schemeClr val="tx2"/>
                </a:solidFill>
              </a:defRPr>
            </a:lvl1p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4"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3"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3"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1"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a:off x="2893569" y="6453386"/>
            <a:ext cx="6280831"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9"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8"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5" y="2"/>
            <a:ext cx="2436812"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3"/>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1" y="2667005"/>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60" y="5883283"/>
            <a:ext cx="114300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a:off x="2572281" y="5883283"/>
            <a:ext cx="7084179"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65" y="5883283"/>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48492097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91"/>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4"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a:off x="6188597" y="5852167"/>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3"/>
            <a:ext cx="1776208" cy="365125"/>
          </a:xfrm>
          <a:prstGeom prst="rect">
            <a:avLst/>
          </a:prstGeom>
        </p:spPr>
        <p:txBody>
          <a:bodyPr vert="horz" lIns="91440" tIns="45720" rIns="91440" bIns="45720" rtlCol="0" anchor="ctr"/>
          <a:lstStyle>
            <a:lvl1pPr algn="l">
              <a:defRPr sz="1200">
                <a:solidFill>
                  <a:srgbClr val="FEFEFE"/>
                </a:solidFill>
              </a:defRPr>
            </a:lvl1pPr>
          </a:lstStyle>
          <a:p>
            <a:fld id="{69E57DC2-970A-4B3E-BB1C-7A09969E4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394352602"/>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880977404"/>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35.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35.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xmlns="" id="{56C94072-1B34-48FB-9A9C-5A9A0FFC8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A5019358-4900-4555-99FF-EF6AE90B8E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flipV="1">
            <a:off x="5670149" y="3710252"/>
            <a:ext cx="2131467"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0" name="Rectangle 49">
            <a:extLst>
              <a:ext uri="{FF2B5EF4-FFF2-40B4-BE49-F238E27FC236}">
                <a16:creationId xmlns:a16="http://schemas.microsoft.com/office/drawing/2014/main" xmlns="" id="{1D5941F3-0256-4E90-BBBC-5A6EDEB8E0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38003"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9347C47-EF1D-4B02-906B-219155AD8D0F}"/>
              </a:ext>
            </a:extLst>
          </p:cNvPr>
          <p:cNvSpPr>
            <a:spLocks noGrp="1"/>
          </p:cNvSpPr>
          <p:nvPr>
            <p:ph type="ctrTitle"/>
          </p:nvPr>
        </p:nvSpPr>
        <p:spPr>
          <a:xfrm>
            <a:off x="6236305" y="2847069"/>
            <a:ext cx="5268179" cy="1086237"/>
          </a:xfrm>
        </p:spPr>
        <p:txBody>
          <a:bodyPr>
            <a:normAutofit/>
          </a:bodyPr>
          <a:lstStyle/>
          <a:p>
            <a:r>
              <a:rPr lang="en-US" sz="3600" b="1" dirty="0">
                <a:solidFill>
                  <a:srgbClr val="FFFFFF"/>
                </a:solidFill>
              </a:rPr>
              <a:t>The innovation hub</a:t>
            </a:r>
          </a:p>
        </p:txBody>
      </p:sp>
      <p:sp>
        <p:nvSpPr>
          <p:cNvPr id="3" name="Subtitle 2">
            <a:extLst>
              <a:ext uri="{FF2B5EF4-FFF2-40B4-BE49-F238E27FC236}">
                <a16:creationId xmlns:a16="http://schemas.microsoft.com/office/drawing/2014/main" xmlns="" id="{36A0527F-C5FD-4E9B-9F21-5D1FBA31314B}"/>
              </a:ext>
            </a:extLst>
          </p:cNvPr>
          <p:cNvSpPr>
            <a:spLocks noGrp="1"/>
          </p:cNvSpPr>
          <p:nvPr>
            <p:ph type="subTitle" idx="1"/>
          </p:nvPr>
        </p:nvSpPr>
        <p:spPr>
          <a:xfrm>
            <a:off x="4869956" y="2746791"/>
            <a:ext cx="5268179" cy="531866"/>
          </a:xfrm>
        </p:spPr>
        <p:txBody>
          <a:bodyPr>
            <a:normAutofit/>
          </a:bodyPr>
          <a:lstStyle/>
          <a:p>
            <a:pPr algn="l">
              <a:spcAft>
                <a:spcPts val="600"/>
              </a:spcAft>
            </a:pPr>
            <a:r>
              <a:rPr lang="en-US" sz="1800" b="1" i="1" u="sng" dirty="0">
                <a:solidFill>
                  <a:schemeClr val="bg1"/>
                </a:solidFill>
                <a:latin typeface="Algerian" panose="04020705040A02060702" pitchFamily="82" charset="0"/>
              </a:rPr>
              <a:t>GROUP NO. 14</a:t>
            </a:r>
          </a:p>
          <a:p>
            <a:pPr algn="l">
              <a:spcAft>
                <a:spcPts val="600"/>
              </a:spcAft>
            </a:pPr>
            <a:endParaRPr lang="en-US" sz="1800" dirty="0">
              <a:solidFill>
                <a:srgbClr val="FFFFFF"/>
              </a:solidFill>
            </a:endParaRPr>
          </a:p>
          <a:p>
            <a:pPr algn="l">
              <a:spcAft>
                <a:spcPts val="600"/>
              </a:spcAft>
            </a:pPr>
            <a:endParaRPr lang="en-US" sz="1800" dirty="0">
              <a:solidFill>
                <a:srgbClr val="FFFFFF"/>
              </a:solidFill>
            </a:endParaRPr>
          </a:p>
        </p:txBody>
      </p:sp>
      <p:pic>
        <p:nvPicPr>
          <p:cNvPr id="7" name="Picture 6">
            <a:extLst>
              <a:ext uri="{FF2B5EF4-FFF2-40B4-BE49-F238E27FC236}">
                <a16:creationId xmlns:a16="http://schemas.microsoft.com/office/drawing/2014/main" xmlns="" id="{CF4D42C9-D4DE-6395-B526-9CA31B04B383}"/>
              </a:ext>
            </a:extLst>
          </p:cNvPr>
          <p:cNvPicPr>
            <a:picLocks noChangeAspect="1"/>
          </p:cNvPicPr>
          <p:nvPr/>
        </p:nvPicPr>
        <p:blipFill>
          <a:blip r:embed="rId2"/>
          <a:stretch>
            <a:fillRect/>
          </a:stretch>
        </p:blipFill>
        <p:spPr>
          <a:xfrm>
            <a:off x="0" y="3"/>
            <a:ext cx="12192000" cy="6857999"/>
          </a:xfrm>
          <a:prstGeom prst="rect">
            <a:avLst/>
          </a:prstGeom>
        </p:spPr>
      </p:pic>
      <p:sp>
        <p:nvSpPr>
          <p:cNvPr id="8" name="TextBox 7">
            <a:extLst>
              <a:ext uri="{FF2B5EF4-FFF2-40B4-BE49-F238E27FC236}">
                <a16:creationId xmlns:a16="http://schemas.microsoft.com/office/drawing/2014/main" xmlns="" id="{007BFD8C-8935-E62B-DAC8-B49373F68D91}"/>
              </a:ext>
            </a:extLst>
          </p:cNvPr>
          <p:cNvSpPr txBox="1"/>
          <p:nvPr/>
        </p:nvSpPr>
        <p:spPr>
          <a:xfrm>
            <a:off x="5774145" y="4887321"/>
            <a:ext cx="6970715" cy="1046440"/>
          </a:xfrm>
          <a:prstGeom prst="rect">
            <a:avLst/>
          </a:prstGeom>
          <a:noFill/>
        </p:spPr>
        <p:txBody>
          <a:bodyPr wrap="square" rtlCol="0">
            <a:spAutoFit/>
          </a:bodyPr>
          <a:lstStyle/>
          <a:p>
            <a:r>
              <a:rPr lang="en-US" dirty="0" smtClean="0">
                <a:solidFill>
                  <a:schemeClr val="bg1"/>
                </a:solidFill>
                <a:latin typeface="Bahnschrift SemiBold Condensed" panose="020B0502040204020203" pitchFamily="34" charset="0"/>
              </a:rPr>
              <a:t>                                  Group name:</a:t>
            </a:r>
          </a:p>
          <a:p>
            <a:pPr algn="ctr"/>
            <a:r>
              <a:rPr lang="en-US" sz="4400" dirty="0" smtClean="0">
                <a:solidFill>
                  <a:schemeClr val="bg1"/>
                </a:solidFill>
                <a:latin typeface="Bahnschrift SemiBold Condensed" panose="020B0502040204020203" pitchFamily="34" charset="0"/>
              </a:rPr>
              <a:t>THE </a:t>
            </a:r>
            <a:r>
              <a:rPr lang="en-US" sz="4400" dirty="0">
                <a:solidFill>
                  <a:schemeClr val="bg1"/>
                </a:solidFill>
                <a:latin typeface="Bahnschrift SemiBold Condensed" panose="020B0502040204020203" pitchFamily="34" charset="0"/>
              </a:rPr>
              <a:t>INNOVATION HUB </a:t>
            </a:r>
            <a:endParaRPr lang="en-IN" sz="4400" dirty="0">
              <a:solidFill>
                <a:schemeClr val="bg1"/>
              </a:solidFill>
              <a:latin typeface="Bahnschrift SemiBold Condensed" panose="020B0502040204020203" pitchFamily="34" charset="0"/>
            </a:endParaRPr>
          </a:p>
        </p:txBody>
      </p:sp>
      <p:sp>
        <p:nvSpPr>
          <p:cNvPr id="9" name="TextBox 8">
            <a:extLst>
              <a:ext uri="{FF2B5EF4-FFF2-40B4-BE49-F238E27FC236}">
                <a16:creationId xmlns:a16="http://schemas.microsoft.com/office/drawing/2014/main" xmlns="" id="{1AE80A63-9124-7970-E669-FFD956140FC5}"/>
              </a:ext>
            </a:extLst>
          </p:cNvPr>
          <p:cNvSpPr txBox="1"/>
          <p:nvPr/>
        </p:nvSpPr>
        <p:spPr>
          <a:xfrm>
            <a:off x="7344387" y="4284534"/>
            <a:ext cx="4245124" cy="369332"/>
          </a:xfrm>
          <a:prstGeom prst="rect">
            <a:avLst/>
          </a:prstGeom>
          <a:noFill/>
        </p:spPr>
        <p:txBody>
          <a:bodyPr wrap="square" rtlCol="0">
            <a:spAutoFit/>
          </a:bodyPr>
          <a:lstStyle/>
          <a:p>
            <a:r>
              <a:rPr lang="en-US" dirty="0">
                <a:solidFill>
                  <a:schemeClr val="bg1"/>
                </a:solidFill>
                <a:latin typeface="Algerian" panose="04020705040A02060702" pitchFamily="82" charset="0"/>
              </a:rPr>
              <a:t>Group no .14</a:t>
            </a:r>
            <a:endParaRPr lang="en-IN" dirty="0">
              <a:solidFill>
                <a:schemeClr val="bg1"/>
              </a:solidFill>
              <a:latin typeface="Algerian" panose="04020705040A02060702" pitchFamily="82" charset="0"/>
            </a:endParaRPr>
          </a:p>
        </p:txBody>
      </p:sp>
      <p:pic>
        <p:nvPicPr>
          <p:cNvPr id="5" name="Picture 4">
            <a:extLst>
              <a:ext uri="{FF2B5EF4-FFF2-40B4-BE49-F238E27FC236}">
                <a16:creationId xmlns:a16="http://schemas.microsoft.com/office/drawing/2014/main" xmlns="" id="{4F6D3608-4454-50D8-559E-211E57CB4E59}"/>
              </a:ext>
            </a:extLst>
          </p:cNvPr>
          <p:cNvPicPr>
            <a:picLocks noChangeAspect="1"/>
          </p:cNvPicPr>
          <p:nvPr/>
        </p:nvPicPr>
        <p:blipFill>
          <a:blip r:embed="rId3"/>
          <a:stretch>
            <a:fillRect/>
          </a:stretch>
        </p:blipFill>
        <p:spPr>
          <a:xfrm>
            <a:off x="7344389" y="1163243"/>
            <a:ext cx="2296807" cy="2009922"/>
          </a:xfrm>
          <a:prstGeom prst="rect">
            <a:avLst/>
          </a:prstGeom>
        </p:spPr>
      </p:pic>
      <p:sp>
        <p:nvSpPr>
          <p:cNvPr id="6" name="TextBox 5">
            <a:extLst>
              <a:ext uri="{FF2B5EF4-FFF2-40B4-BE49-F238E27FC236}">
                <a16:creationId xmlns:a16="http://schemas.microsoft.com/office/drawing/2014/main" xmlns="" id="{653EFFCA-310A-27C3-48CC-005924532C7B}"/>
              </a:ext>
            </a:extLst>
          </p:cNvPr>
          <p:cNvSpPr txBox="1"/>
          <p:nvPr/>
        </p:nvSpPr>
        <p:spPr>
          <a:xfrm>
            <a:off x="6896915" y="228344"/>
            <a:ext cx="4445540" cy="369332"/>
          </a:xfrm>
          <a:prstGeom prst="rect">
            <a:avLst/>
          </a:prstGeom>
          <a:noFill/>
        </p:spPr>
        <p:txBody>
          <a:bodyPr wrap="square" rtlCol="0">
            <a:spAutoFit/>
          </a:bodyPr>
          <a:lstStyle/>
          <a:p>
            <a:r>
              <a:rPr lang="en-US" b="1" dirty="0">
                <a:ln>
                  <a:solidFill>
                    <a:schemeClr val="accent2">
                      <a:lumMod val="20000"/>
                      <a:lumOff val="80000"/>
                    </a:schemeClr>
                  </a:solidFill>
                </a:ln>
                <a:solidFill>
                  <a:schemeClr val="bg2"/>
                </a:solidFill>
                <a:effectLst>
                  <a:reflection blurRad="6350" stA="50000" endA="300" endPos="50000" dist="29997" dir="5400000" sy="-100000" algn="bl" rotWithShape="0"/>
                </a:effectLst>
              </a:rPr>
              <a:t>DESIGN THINKING AND IDEA LABORATORY</a:t>
            </a:r>
            <a:endParaRPr lang="en-IN" b="1" dirty="0">
              <a:ln>
                <a:solidFill>
                  <a:schemeClr val="accent2">
                    <a:lumMod val="20000"/>
                    <a:lumOff val="80000"/>
                  </a:schemeClr>
                </a:solidFill>
              </a:ln>
              <a:solidFill>
                <a:schemeClr val="bg2"/>
              </a:solidFill>
              <a:effectLst>
                <a:reflection blurRad="6350" stA="50000" endA="300" endPos="50000" dist="29997" dir="5400000" sy="-100000" algn="bl" rotWithShape="0"/>
              </a:effectLst>
            </a:endParaRPr>
          </a:p>
        </p:txBody>
      </p:sp>
    </p:spTree>
    <p:extLst>
      <p:ext uri="{BB962C8B-B14F-4D97-AF65-F5344CB8AC3E}">
        <p14:creationId xmlns:p14="http://schemas.microsoft.com/office/powerpoint/2010/main" val="745576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21" y="308113"/>
            <a:ext cx="11638723" cy="62914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8393895"/>
              </p:ext>
            </p:extLst>
          </p:nvPr>
        </p:nvGraphicFramePr>
        <p:xfrm>
          <a:off x="7" y="-47708"/>
          <a:ext cx="12237057" cy="7398173"/>
        </p:xfrm>
        <a:graphic>
          <a:graphicData uri="http://schemas.openxmlformats.org/drawingml/2006/table">
            <a:tbl>
              <a:tblPr firstRow="1">
                <a:tableStyleId>{00A15C55-8517-42AA-B614-E9B94910E393}</a:tableStyleId>
              </a:tblPr>
              <a:tblGrid>
                <a:gridCol w="1982857"/>
                <a:gridCol w="3578087"/>
                <a:gridCol w="3289852"/>
                <a:gridCol w="3386261"/>
              </a:tblGrid>
              <a:tr h="711200">
                <a:tc>
                  <a:txBody>
                    <a:bodyPr/>
                    <a:lstStyle/>
                    <a:p>
                      <a:r>
                        <a:rPr lang="en-US" sz="1800" dirty="0" smtClean="0"/>
                        <a:t>QUESTIONS/CHATEGARIES</a:t>
                      </a:r>
                      <a:endParaRPr lang="en-US" sz="1800" dirty="0"/>
                    </a:p>
                  </a:txBody>
                  <a:tcPr/>
                </a:tc>
                <a:tc>
                  <a:txBody>
                    <a:bodyPr/>
                    <a:lstStyle/>
                    <a:p>
                      <a:r>
                        <a:rPr lang="en-US" sz="1800" dirty="0" smtClean="0"/>
                        <a:t>DISTRIBUTION AND TRACKING</a:t>
                      </a:r>
                      <a:endParaRPr lang="en-US" sz="1800" dirty="0"/>
                    </a:p>
                  </a:txBody>
                  <a:tcPr/>
                </a:tc>
                <a:tc>
                  <a:txBody>
                    <a:bodyPr/>
                    <a:lstStyle/>
                    <a:p>
                      <a:r>
                        <a:rPr lang="en-US" sz="1800" dirty="0" smtClean="0"/>
                        <a:t>MEDICINE</a:t>
                      </a:r>
                      <a:r>
                        <a:rPr lang="en-US" sz="1800" baseline="0" dirty="0" smtClean="0"/>
                        <a:t> TYPE</a:t>
                      </a:r>
                      <a:endParaRPr lang="en-US" sz="1800" dirty="0"/>
                    </a:p>
                  </a:txBody>
                  <a:tcPr/>
                </a:tc>
                <a:tc>
                  <a:txBody>
                    <a:bodyPr/>
                    <a:lstStyle/>
                    <a:p>
                      <a:r>
                        <a:rPr lang="en-US" sz="1800" dirty="0" smtClean="0"/>
                        <a:t>HEALTHCARE SERVICES</a:t>
                      </a:r>
                      <a:endParaRPr lang="en-US" sz="1800" dirty="0"/>
                    </a:p>
                  </a:txBody>
                  <a:tcPr/>
                </a:tc>
              </a:tr>
              <a:tr h="1134533">
                <a:tc>
                  <a:txBody>
                    <a:bodyPr/>
                    <a:lstStyle/>
                    <a:p>
                      <a:r>
                        <a:rPr lang="en-US" sz="1800" dirty="0" smtClean="0"/>
                        <a:t>WHEN</a:t>
                      </a:r>
                    </a:p>
                  </a:txBody>
                  <a:tcPr/>
                </a:tc>
                <a:tc>
                  <a:txBody>
                    <a:bodyPr/>
                    <a:lstStyle/>
                    <a:p>
                      <a:r>
                        <a:rPr lang="en-US" sz="1800" dirty="0" smtClean="0"/>
                        <a:t> When should we replace or restock expired medicines.</a:t>
                      </a:r>
                    </a:p>
                    <a:p>
                      <a:r>
                        <a:rPr lang="en-US" sz="1800" dirty="0" err="1" smtClean="0"/>
                        <a:t>Ans</a:t>
                      </a:r>
                      <a:r>
                        <a:rPr lang="en-US" sz="1800" dirty="0" smtClean="0"/>
                        <a:t> : every</a:t>
                      </a:r>
                      <a:r>
                        <a:rPr lang="en-US" sz="1800" baseline="0" dirty="0" smtClean="0"/>
                        <a:t> month ending</a:t>
                      </a:r>
                      <a:endParaRPr lang="en-US" sz="1800" dirty="0" smtClean="0"/>
                    </a:p>
                  </a:txBody>
                  <a:tcPr/>
                </a:tc>
                <a:tc>
                  <a:txBody>
                    <a:bodyPr/>
                    <a:lstStyle/>
                    <a:p>
                      <a:r>
                        <a:rPr lang="en-US" sz="1800" dirty="0" smtClean="0"/>
                        <a:t> When should I take this medicine, before or after meals</a:t>
                      </a:r>
                      <a:endParaRPr lang="en-US" sz="1800" dirty="0"/>
                    </a:p>
                  </a:txBody>
                  <a:tcPr/>
                </a:tc>
                <a:tc>
                  <a:txBody>
                    <a:bodyPr/>
                    <a:lstStyle/>
                    <a:p>
                      <a:r>
                        <a:rPr lang="en-US" sz="1800" dirty="0" smtClean="0"/>
                        <a:t>When should a patient seek emergency healthcare services</a:t>
                      </a:r>
                    </a:p>
                    <a:p>
                      <a:r>
                        <a:rPr lang="en-US" sz="1800" dirty="0" err="1" smtClean="0"/>
                        <a:t>Ans</a:t>
                      </a:r>
                      <a:r>
                        <a:rPr lang="en-US" sz="1800" dirty="0" smtClean="0"/>
                        <a:t> : in serious conditions </a:t>
                      </a:r>
                      <a:endParaRPr lang="en-US" sz="1800" dirty="0"/>
                    </a:p>
                  </a:txBody>
                  <a:tcPr/>
                </a:tc>
              </a:tr>
              <a:tr h="1261534">
                <a:tc>
                  <a:txBody>
                    <a:bodyPr/>
                    <a:lstStyle/>
                    <a:p>
                      <a:r>
                        <a:rPr lang="en-US" sz="1800" dirty="0" smtClean="0"/>
                        <a:t>WHERE</a:t>
                      </a:r>
                      <a:endParaRPr lang="en-US" sz="1800" dirty="0"/>
                    </a:p>
                  </a:txBody>
                  <a:tcPr/>
                </a:tc>
                <a:tc>
                  <a:txBody>
                    <a:bodyPr/>
                    <a:lstStyle/>
                    <a:p>
                      <a:r>
                        <a:rPr lang="en-US" sz="1800" dirty="0" smtClean="0"/>
                        <a:t> Where are the medicines are stored before  distribution</a:t>
                      </a:r>
                    </a:p>
                    <a:p>
                      <a:r>
                        <a:rPr lang="en-US" sz="1800" dirty="0" err="1" smtClean="0"/>
                        <a:t>Ans</a:t>
                      </a:r>
                      <a:r>
                        <a:rPr lang="en-US" sz="1800" dirty="0" smtClean="0"/>
                        <a:t> </a:t>
                      </a:r>
                      <a:r>
                        <a:rPr lang="en-US" sz="1800" baseline="0" dirty="0" smtClean="0"/>
                        <a:t>: Isolated rooms  </a:t>
                      </a:r>
                      <a:endParaRPr lang="en-US" sz="1800" dirty="0" smtClean="0"/>
                    </a:p>
                    <a:p>
                      <a:endParaRPr lang="en-US" sz="1800" dirty="0" smtClean="0"/>
                    </a:p>
                    <a:p>
                      <a:endParaRPr lang="en-US" sz="1800" dirty="0"/>
                    </a:p>
                  </a:txBody>
                  <a:tcPr/>
                </a:tc>
                <a:tc>
                  <a:txBody>
                    <a:bodyPr/>
                    <a:lstStyle/>
                    <a:p>
                      <a:r>
                        <a:rPr lang="en-US" sz="1800" dirty="0" smtClean="0"/>
                        <a:t>Where can I find information about the different types of medicine available</a:t>
                      </a:r>
                    </a:p>
                    <a:p>
                      <a:r>
                        <a:rPr lang="en-US" sz="1800" dirty="0" err="1" smtClean="0"/>
                        <a:t>Ans</a:t>
                      </a:r>
                      <a:r>
                        <a:rPr lang="en-US" sz="1800" baseline="0" dirty="0" smtClean="0"/>
                        <a:t> : on medicine ATM app</a:t>
                      </a:r>
                      <a:endParaRPr lang="en-US" sz="1800" dirty="0"/>
                    </a:p>
                  </a:txBody>
                  <a:tcPr/>
                </a:tc>
                <a:tc>
                  <a:txBody>
                    <a:bodyPr/>
                    <a:lstStyle/>
                    <a:p>
                      <a:r>
                        <a:rPr lang="en-US" sz="1800" dirty="0" smtClean="0"/>
                        <a:t>Where can patients find information about available healthcare services in their area</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Ans</a:t>
                      </a:r>
                      <a:r>
                        <a:rPr lang="en-US" sz="1800" dirty="0" smtClean="0"/>
                        <a:t> : </a:t>
                      </a:r>
                      <a:r>
                        <a:rPr lang="en-US" sz="1800" baseline="0" dirty="0" smtClean="0"/>
                        <a:t>on medicine ATM app</a:t>
                      </a:r>
                      <a:endParaRPr lang="en-US" sz="1800" dirty="0" smtClean="0"/>
                    </a:p>
                    <a:p>
                      <a:endParaRPr lang="en-US" sz="1800" dirty="0"/>
                    </a:p>
                  </a:txBody>
                  <a:tcPr/>
                </a:tc>
              </a:tr>
              <a:tr h="1210733">
                <a:tc>
                  <a:txBody>
                    <a:bodyPr/>
                    <a:lstStyle/>
                    <a:p>
                      <a:r>
                        <a:rPr lang="en-US" sz="1800" dirty="0" smtClean="0"/>
                        <a:t>WHOM</a:t>
                      </a:r>
                      <a:endParaRPr lang="en-US" sz="1800" dirty="0"/>
                    </a:p>
                  </a:txBody>
                  <a:tcPr/>
                </a:tc>
                <a:tc>
                  <a:txBody>
                    <a:bodyPr/>
                    <a:lstStyle/>
                    <a:p>
                      <a:r>
                        <a:rPr lang="en-US" sz="1800" dirty="0" smtClean="0"/>
                        <a:t>Whom should we assign for tracking and deliveries</a:t>
                      </a:r>
                    </a:p>
                    <a:p>
                      <a:r>
                        <a:rPr lang="en-US" sz="1800" dirty="0" err="1" smtClean="0"/>
                        <a:t>Ans</a:t>
                      </a:r>
                      <a:r>
                        <a:rPr lang="en-US" sz="1800" dirty="0" smtClean="0"/>
                        <a:t>  : deliver</a:t>
                      </a:r>
                      <a:r>
                        <a:rPr lang="en-US" sz="1800" baseline="0" dirty="0" smtClean="0"/>
                        <a:t>y boy</a:t>
                      </a:r>
                      <a:endParaRPr lang="en-US" sz="1800" dirty="0"/>
                    </a:p>
                  </a:txBody>
                  <a:tcPr/>
                </a:tc>
                <a:tc>
                  <a:txBody>
                    <a:bodyPr/>
                    <a:lstStyle/>
                    <a:p>
                      <a:r>
                        <a:rPr lang="en-US" sz="1800" dirty="0" smtClean="0"/>
                        <a:t> Whom should I consult before starting a new type of medicine</a:t>
                      </a:r>
                    </a:p>
                    <a:p>
                      <a:r>
                        <a:rPr lang="en-US" sz="1800" dirty="0" err="1" smtClean="0"/>
                        <a:t>Ans</a:t>
                      </a:r>
                      <a:r>
                        <a:rPr lang="en-US" sz="1800" dirty="0" smtClean="0"/>
                        <a:t> : healthcare</a:t>
                      </a:r>
                      <a:r>
                        <a:rPr lang="en-US" sz="1800" baseline="0" dirty="0" smtClean="0"/>
                        <a:t> provider</a:t>
                      </a:r>
                      <a:endParaRPr lang="en-US" sz="1800" dirty="0"/>
                    </a:p>
                  </a:txBody>
                  <a:tcPr/>
                </a:tc>
                <a:tc>
                  <a:txBody>
                    <a:bodyPr/>
                    <a:lstStyle/>
                    <a:p>
                      <a:r>
                        <a:rPr lang="en-US" sz="1800" dirty="0" smtClean="0"/>
                        <a:t>Whom should patients contact to schedule a healthcare service appointment</a:t>
                      </a:r>
                    </a:p>
                    <a:p>
                      <a:r>
                        <a:rPr lang="en-US" sz="1800" dirty="0" err="1" smtClean="0"/>
                        <a:t>Ans</a:t>
                      </a:r>
                      <a:r>
                        <a:rPr lang="en-US" sz="1800" dirty="0" smtClean="0"/>
                        <a:t> : To</a:t>
                      </a:r>
                      <a:r>
                        <a:rPr lang="en-US" sz="1800" baseline="0" dirty="0" smtClean="0"/>
                        <a:t> receptionist</a:t>
                      </a:r>
                      <a:endParaRPr lang="en-US" sz="1800" dirty="0"/>
                    </a:p>
                  </a:txBody>
                  <a:tcPr/>
                </a:tc>
              </a:tr>
              <a:tr h="728133">
                <a:tc>
                  <a:txBody>
                    <a:bodyPr/>
                    <a:lstStyle/>
                    <a:p>
                      <a:r>
                        <a:rPr lang="en-US" sz="1800" dirty="0" smtClean="0"/>
                        <a:t>WHAT</a:t>
                      </a:r>
                      <a:endParaRPr lang="en-US" sz="1800" dirty="0"/>
                    </a:p>
                  </a:txBody>
                  <a:tcPr/>
                </a:tc>
                <a:tc>
                  <a:txBody>
                    <a:bodyPr/>
                    <a:lstStyle/>
                    <a:p>
                      <a:r>
                        <a:rPr lang="en-US" sz="1800" dirty="0" smtClean="0"/>
                        <a:t>What tools can help in tracking medicine</a:t>
                      </a:r>
                    </a:p>
                    <a:p>
                      <a:r>
                        <a:rPr lang="en-US" sz="1800" dirty="0" err="1" smtClean="0"/>
                        <a:t>Ans</a:t>
                      </a:r>
                      <a:r>
                        <a:rPr lang="en-US" sz="1800" dirty="0" smtClean="0"/>
                        <a:t> : mostly Google maps</a:t>
                      </a:r>
                      <a:endParaRPr lang="en-US" sz="1800" dirty="0"/>
                    </a:p>
                  </a:txBody>
                  <a:tcPr/>
                </a:tc>
                <a:tc>
                  <a:txBody>
                    <a:bodyPr/>
                    <a:lstStyle/>
                    <a:p>
                      <a:r>
                        <a:rPr lang="en-US" sz="1800" dirty="0" smtClean="0"/>
                        <a:t>What types of</a:t>
                      </a:r>
                      <a:r>
                        <a:rPr lang="en-US" sz="1800" baseline="0" dirty="0" smtClean="0"/>
                        <a:t> medicines are available in market</a:t>
                      </a:r>
                      <a:endParaRPr lang="en-US" sz="1800" dirty="0"/>
                    </a:p>
                  </a:txBody>
                  <a:tcPr/>
                </a:tc>
                <a:tc>
                  <a:txBody>
                    <a:bodyPr/>
                    <a:lstStyle/>
                    <a:p>
                      <a:r>
                        <a:rPr lang="en-US" sz="1800" dirty="0" smtClean="0"/>
                        <a:t>What types of healthcare</a:t>
                      </a:r>
                      <a:r>
                        <a:rPr lang="en-US" sz="1800" baseline="0" dirty="0" smtClean="0"/>
                        <a:t> services are available</a:t>
                      </a:r>
                    </a:p>
                    <a:p>
                      <a:endParaRPr lang="en-US" sz="1800" dirty="0"/>
                    </a:p>
                  </a:txBody>
                  <a:tcPr/>
                </a:tc>
              </a:tr>
              <a:tr h="948267">
                <a:tc>
                  <a:txBody>
                    <a:bodyPr/>
                    <a:lstStyle/>
                    <a:p>
                      <a:r>
                        <a:rPr lang="en-US" sz="1800" dirty="0" smtClean="0"/>
                        <a:t>WHY</a:t>
                      </a:r>
                      <a:endParaRPr lang="en-US" sz="1800" dirty="0"/>
                    </a:p>
                  </a:txBody>
                  <a:tcPr/>
                </a:tc>
                <a:tc>
                  <a:txBody>
                    <a:bodyPr/>
                    <a:lstStyle/>
                    <a:p>
                      <a:r>
                        <a:rPr lang="en-US" sz="1800" dirty="0" smtClean="0"/>
                        <a:t> Why is important to track the medicine</a:t>
                      </a:r>
                    </a:p>
                    <a:p>
                      <a:r>
                        <a:rPr lang="en-US" sz="1800" dirty="0" err="1" smtClean="0"/>
                        <a:t>Ans</a:t>
                      </a:r>
                      <a:r>
                        <a:rPr lang="en-US" sz="1800" dirty="0" smtClean="0"/>
                        <a:t> : To</a:t>
                      </a:r>
                      <a:r>
                        <a:rPr lang="en-US" sz="1800" baseline="0" dirty="0" smtClean="0"/>
                        <a:t> deliver medicines on time</a:t>
                      </a:r>
                      <a:endParaRPr lang="en-US" sz="1800" dirty="0"/>
                    </a:p>
                  </a:txBody>
                  <a:tcPr/>
                </a:tc>
                <a:tc>
                  <a:txBody>
                    <a:bodyPr/>
                    <a:lstStyle/>
                    <a:p>
                      <a:r>
                        <a:rPr lang="en-US" sz="1800" dirty="0" smtClean="0"/>
                        <a:t>Why was this type of medicine prescribed for my condition</a:t>
                      </a:r>
                      <a:endParaRPr lang="en-US" sz="1800" dirty="0"/>
                    </a:p>
                  </a:txBody>
                  <a:tcPr/>
                </a:tc>
                <a:tc>
                  <a:txBody>
                    <a:bodyPr/>
                    <a:lstStyle/>
                    <a:p>
                      <a:r>
                        <a:rPr lang="en-US" sz="1800" dirty="0" smtClean="0"/>
                        <a:t>Why are healthcare services essential for public health</a:t>
                      </a:r>
                      <a:endParaRPr lang="en-US" sz="1800" dirty="0"/>
                    </a:p>
                  </a:txBody>
                  <a:tcPr/>
                </a:tc>
              </a:tr>
              <a:tr h="1016000">
                <a:tc>
                  <a:txBody>
                    <a:bodyPr/>
                    <a:lstStyle/>
                    <a:p>
                      <a:r>
                        <a:rPr lang="en-US" sz="1800" dirty="0" smtClean="0"/>
                        <a:t>HOW</a:t>
                      </a:r>
                      <a:endParaRPr lang="en-US" sz="1800" dirty="0"/>
                    </a:p>
                  </a:txBody>
                  <a:tcPr/>
                </a:tc>
                <a:tc>
                  <a:txBody>
                    <a:bodyPr/>
                    <a:lstStyle/>
                    <a:p>
                      <a:r>
                        <a:rPr lang="en-US" sz="1800" dirty="0" smtClean="0"/>
                        <a:t> How we can identify the expire medicine</a:t>
                      </a:r>
                    </a:p>
                    <a:p>
                      <a:r>
                        <a:rPr lang="en-US" sz="1800" dirty="0" err="1" smtClean="0"/>
                        <a:t>Ans</a:t>
                      </a:r>
                      <a:r>
                        <a:rPr lang="en-US" sz="1800" dirty="0" smtClean="0"/>
                        <a:t> : by stock details</a:t>
                      </a:r>
                      <a:endParaRPr lang="en-US" sz="1800" dirty="0"/>
                    </a:p>
                  </a:txBody>
                  <a:tcPr/>
                </a:tc>
                <a:tc>
                  <a:txBody>
                    <a:bodyPr/>
                    <a:lstStyle/>
                    <a:p>
                      <a:r>
                        <a:rPr lang="en-US" sz="1800" dirty="0" smtClean="0"/>
                        <a:t>How does this type of medicine work in the body</a:t>
                      </a:r>
                      <a:endParaRPr lang="en-US" sz="1800" dirty="0"/>
                    </a:p>
                  </a:txBody>
                  <a:tcPr/>
                </a:tc>
                <a:tc>
                  <a:txBody>
                    <a:bodyPr/>
                    <a:lstStyle/>
                    <a:p>
                      <a:r>
                        <a:rPr lang="en-US" sz="1800" dirty="0" smtClean="0"/>
                        <a:t> How do healthcare services differ between urban and rural areas</a:t>
                      </a:r>
                      <a:endParaRPr lang="en-US" sz="1800" dirty="0"/>
                    </a:p>
                  </a:txBody>
                  <a:tcPr/>
                </a:tc>
              </a:tr>
            </a:tbl>
          </a:graphicData>
        </a:graphic>
      </p:graphicFrame>
    </p:spTree>
    <p:extLst>
      <p:ext uri="{BB962C8B-B14F-4D97-AF65-F5344CB8AC3E}">
        <p14:creationId xmlns:p14="http://schemas.microsoft.com/office/powerpoint/2010/main" val="3787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267" y="1949132"/>
            <a:ext cx="8534400" cy="1964353"/>
          </a:xfrm>
          <a:prstGeom prst="flowChartMultidocumen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4800" b="1" dirty="0" smtClean="0">
                <a:latin typeface="Algerian" pitchFamily="82" charset="0"/>
              </a:rPr>
              <a:t>Theory of prioritization</a:t>
            </a:r>
            <a:endParaRPr lang="en-US" sz="4800" b="1" dirty="0">
              <a:latin typeface="Algerian" pitchFamily="82" charset="0"/>
            </a:endParaRPr>
          </a:p>
        </p:txBody>
      </p:sp>
    </p:spTree>
    <p:extLst>
      <p:ext uri="{BB962C8B-B14F-4D97-AF65-F5344CB8AC3E}">
        <p14:creationId xmlns:p14="http://schemas.microsoft.com/office/powerpoint/2010/main" val="1930129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79000722"/>
              </p:ext>
            </p:extLst>
          </p:nvPr>
        </p:nvGraphicFramePr>
        <p:xfrm>
          <a:off x="606288" y="337934"/>
          <a:ext cx="11151707" cy="5993295"/>
        </p:xfrm>
        <a:graphic>
          <a:graphicData uri="http://schemas.openxmlformats.org/drawingml/2006/table">
            <a:tbl>
              <a:tblPr firstRow="1" bandRow="1">
                <a:tableStyleId>{EB9631B5-78F2-41C9-869B-9F39066F8104}</a:tableStyleId>
              </a:tblPr>
              <a:tblGrid>
                <a:gridCol w="3508515"/>
                <a:gridCol w="1759227"/>
                <a:gridCol w="1958009"/>
                <a:gridCol w="1695615"/>
                <a:gridCol w="2230341"/>
              </a:tblGrid>
              <a:tr h="71561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Total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Network issues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Transaction</a:t>
                      </a:r>
                      <a:r>
                        <a:rPr lang="en-US" baseline="0" dirty="0" smtClean="0"/>
                        <a:t> problems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Transportation updates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Temperature</a:t>
                      </a:r>
                      <a:r>
                        <a:rPr lang="en-US" baseline="0" dirty="0" smtClean="0"/>
                        <a:t> monitoring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1310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Lack</a:t>
                      </a:r>
                      <a:r>
                        <a:rPr lang="en-US" baseline="0" dirty="0" smtClean="0"/>
                        <a:t> of storage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Medicine shortage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Misguidance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History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Failure</a:t>
                      </a:r>
                      <a:r>
                        <a:rPr lang="en-US" baseline="0" dirty="0" smtClean="0"/>
                        <a:t> in transportation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Quality maintaining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Stock exchange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Inventory</a:t>
                      </a:r>
                      <a:r>
                        <a:rPr lang="en-US" baseline="0" dirty="0" smtClean="0"/>
                        <a:t>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Lack of 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758">
                <a:tc>
                  <a:txBody>
                    <a:bodyPr/>
                    <a:lstStyle/>
                    <a:p>
                      <a:r>
                        <a:rPr lang="en-US" dirty="0" smtClean="0"/>
                        <a:t>Lack of knowledge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230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03127867"/>
              </p:ext>
            </p:extLst>
          </p:nvPr>
        </p:nvGraphicFramePr>
        <p:xfrm>
          <a:off x="827157" y="66003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Rounded Rectangle 2"/>
          <p:cNvSpPr/>
          <p:nvPr/>
        </p:nvSpPr>
        <p:spPr>
          <a:xfrm>
            <a:off x="8627165" y="944219"/>
            <a:ext cx="2395331" cy="48502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8776252" y="1103243"/>
            <a:ext cx="2584173" cy="2308324"/>
          </a:xfrm>
          <a:prstGeom prst="rect">
            <a:avLst/>
          </a:prstGeom>
          <a:noFill/>
        </p:spPr>
        <p:txBody>
          <a:bodyPr wrap="square" rtlCol="0">
            <a:spAutoFit/>
          </a:bodyPr>
          <a:lstStyle/>
          <a:p>
            <a:r>
              <a:rPr lang="en-US" b="1" dirty="0" smtClean="0"/>
              <a:t>Scale</a:t>
            </a:r>
          </a:p>
          <a:p>
            <a:r>
              <a:rPr lang="en-US" dirty="0" smtClean="0"/>
              <a:t>On Y-axis</a:t>
            </a:r>
          </a:p>
          <a:p>
            <a:r>
              <a:rPr lang="en-US" b="1" dirty="0" smtClean="0"/>
              <a:t>For 1000 g</a:t>
            </a:r>
          </a:p>
          <a:p>
            <a:r>
              <a:rPr lang="en-US" dirty="0" smtClean="0"/>
              <a:t>1cm = 1000 g</a:t>
            </a:r>
          </a:p>
          <a:p>
            <a:r>
              <a:rPr lang="en-US" b="1" dirty="0" smtClean="0"/>
              <a:t>For 100 g</a:t>
            </a:r>
          </a:p>
          <a:p>
            <a:r>
              <a:rPr lang="en-US" dirty="0" smtClean="0"/>
              <a:t>1cm = 100 g</a:t>
            </a:r>
          </a:p>
          <a:p>
            <a:r>
              <a:rPr lang="en-US" b="1" dirty="0" smtClean="0"/>
              <a:t>For 10 g</a:t>
            </a:r>
          </a:p>
          <a:p>
            <a:r>
              <a:rPr lang="en-US" dirty="0" smtClean="0"/>
              <a:t>1cm = 10 g</a:t>
            </a:r>
            <a:endParaRPr lang="en-US" dirty="0"/>
          </a:p>
        </p:txBody>
      </p:sp>
      <p:sp>
        <p:nvSpPr>
          <p:cNvPr id="5" name="TextBox 4"/>
          <p:cNvSpPr txBox="1"/>
          <p:nvPr/>
        </p:nvSpPr>
        <p:spPr>
          <a:xfrm>
            <a:off x="6684065" y="120852"/>
            <a:ext cx="3384275" cy="369332"/>
          </a:xfrm>
          <a:prstGeom prst="rect">
            <a:avLst/>
          </a:prstGeom>
          <a:noFill/>
        </p:spPr>
        <p:txBody>
          <a:bodyPr wrap="square" rtlCol="0">
            <a:spAutoFit/>
          </a:bodyPr>
          <a:lstStyle/>
          <a:p>
            <a:r>
              <a:rPr lang="en-US" b="1" dirty="0" smtClean="0">
                <a:solidFill>
                  <a:schemeClr val="bg2"/>
                </a:solidFill>
                <a:latin typeface="Algerian" pitchFamily="82" charset="0"/>
              </a:rPr>
              <a:t>Prioritization  Graph</a:t>
            </a:r>
            <a:endParaRPr lang="en-US" b="1" dirty="0">
              <a:solidFill>
                <a:schemeClr val="bg2"/>
              </a:solidFill>
              <a:latin typeface="Algerian" pitchFamily="82" charset="0"/>
            </a:endParaRPr>
          </a:p>
        </p:txBody>
      </p:sp>
    </p:spTree>
    <p:extLst>
      <p:ext uri="{BB962C8B-B14F-4D97-AF65-F5344CB8AC3E}">
        <p14:creationId xmlns:p14="http://schemas.microsoft.com/office/powerpoint/2010/main" val="958278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186948869"/>
              </p:ext>
            </p:extLst>
          </p:nvPr>
        </p:nvGraphicFramePr>
        <p:xfrm>
          <a:off x="1965499"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589645" y="79515"/>
            <a:ext cx="4174435" cy="369332"/>
          </a:xfrm>
          <a:prstGeom prst="rect">
            <a:avLst/>
          </a:prstGeom>
          <a:noFill/>
        </p:spPr>
        <p:txBody>
          <a:bodyPr wrap="square" rtlCol="0">
            <a:spAutoFit/>
          </a:bodyPr>
          <a:lstStyle/>
          <a:p>
            <a:r>
              <a:rPr lang="en-US" b="1" dirty="0" smtClean="0">
                <a:solidFill>
                  <a:schemeClr val="bg2"/>
                </a:solidFill>
                <a:latin typeface="Algerian" pitchFamily="82" charset="0"/>
              </a:rPr>
              <a:t>Theory of prioritization</a:t>
            </a:r>
            <a:endParaRPr lang="en-US" b="1" dirty="0">
              <a:solidFill>
                <a:schemeClr val="bg2"/>
              </a:solidFill>
              <a:latin typeface="Algerian" pitchFamily="82" charset="0"/>
            </a:endParaRPr>
          </a:p>
        </p:txBody>
      </p:sp>
    </p:spTree>
    <p:extLst>
      <p:ext uri="{BB962C8B-B14F-4D97-AF65-F5344CB8AC3E}">
        <p14:creationId xmlns:p14="http://schemas.microsoft.com/office/powerpoint/2010/main" val="1598817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6609" y="461953"/>
            <a:ext cx="6917635" cy="1107996"/>
          </a:xfrm>
          <a:prstGeom prst="rect">
            <a:avLst/>
          </a:prstGeom>
          <a:noFill/>
        </p:spPr>
        <p:txBody>
          <a:bodyPr wrap="square" rtlCol="0">
            <a:spAutoFit/>
          </a:bodyPr>
          <a:lstStyle/>
          <a:p>
            <a:r>
              <a:rPr lang="en-US" sz="6600" b="1" dirty="0" smtClean="0">
                <a:latin typeface="Algerian" pitchFamily="82" charset="0"/>
              </a:rPr>
              <a:t>SCAMPER</a:t>
            </a:r>
            <a:endParaRPr lang="en-US" sz="6600" b="1" dirty="0">
              <a:latin typeface="Algerian" pitchFamily="82" charset="0"/>
            </a:endParaRPr>
          </a:p>
        </p:txBody>
      </p:sp>
      <p:sp>
        <p:nvSpPr>
          <p:cNvPr id="3" name="TextBox 2"/>
          <p:cNvSpPr txBox="1"/>
          <p:nvPr/>
        </p:nvSpPr>
        <p:spPr>
          <a:xfrm>
            <a:off x="2216426" y="2087743"/>
            <a:ext cx="9054548" cy="2246769"/>
          </a:xfrm>
          <a:prstGeom prst="rect">
            <a:avLst/>
          </a:prstGeom>
          <a:noFill/>
        </p:spPr>
        <p:txBody>
          <a:bodyPr wrap="square" rtlCol="0">
            <a:spAutoFit/>
          </a:bodyPr>
          <a:lstStyle/>
          <a:p>
            <a:pPr marL="285750" indent="-285750">
              <a:buFont typeface="Arial" pitchFamily="34" charset="0"/>
              <a:buChar char="•"/>
            </a:pPr>
            <a:r>
              <a:rPr lang="en-US" sz="2000" dirty="0" smtClean="0"/>
              <a:t>S = substitute</a:t>
            </a:r>
          </a:p>
          <a:p>
            <a:pPr marL="285750" indent="-285750">
              <a:buFont typeface="Arial" pitchFamily="34" charset="0"/>
              <a:buChar char="•"/>
            </a:pPr>
            <a:r>
              <a:rPr lang="en-US" sz="2000" dirty="0" smtClean="0"/>
              <a:t>C = combine</a:t>
            </a:r>
          </a:p>
          <a:p>
            <a:pPr marL="285750" indent="-285750">
              <a:buFont typeface="Arial" pitchFamily="34" charset="0"/>
              <a:buChar char="•"/>
            </a:pPr>
            <a:r>
              <a:rPr lang="en-US" sz="2000" dirty="0" smtClean="0"/>
              <a:t>A = adapt</a:t>
            </a:r>
          </a:p>
          <a:p>
            <a:pPr marL="285750" indent="-285750">
              <a:buFont typeface="Arial" pitchFamily="34" charset="0"/>
              <a:buChar char="•"/>
            </a:pPr>
            <a:r>
              <a:rPr lang="en-US" sz="2000" dirty="0" smtClean="0"/>
              <a:t>M = modify</a:t>
            </a:r>
          </a:p>
          <a:p>
            <a:pPr marL="285750" indent="-285750">
              <a:buFont typeface="Arial" pitchFamily="34" charset="0"/>
              <a:buChar char="•"/>
            </a:pPr>
            <a:r>
              <a:rPr lang="en-US" sz="2000" dirty="0" smtClean="0"/>
              <a:t>P = put to another use</a:t>
            </a:r>
          </a:p>
          <a:p>
            <a:pPr marL="285750" indent="-285750">
              <a:buFont typeface="Arial" pitchFamily="34" charset="0"/>
              <a:buChar char="•"/>
            </a:pPr>
            <a:r>
              <a:rPr lang="en-US" sz="2000" dirty="0" smtClean="0"/>
              <a:t>E = eliminate</a:t>
            </a:r>
          </a:p>
          <a:p>
            <a:pPr marL="285750" indent="-285750">
              <a:buFont typeface="Arial" pitchFamily="34" charset="0"/>
              <a:buChar char="•"/>
            </a:pPr>
            <a:r>
              <a:rPr lang="en-US" sz="2000" dirty="0" smtClean="0"/>
              <a:t>R = reverse</a:t>
            </a:r>
          </a:p>
        </p:txBody>
      </p:sp>
      <p:sp>
        <p:nvSpPr>
          <p:cNvPr id="4" name="TextBox 3"/>
          <p:cNvSpPr txBox="1"/>
          <p:nvPr/>
        </p:nvSpPr>
        <p:spPr>
          <a:xfrm>
            <a:off x="1053548" y="5078899"/>
            <a:ext cx="10734261" cy="923330"/>
          </a:xfrm>
          <a:prstGeom prst="rect">
            <a:avLst/>
          </a:prstGeom>
          <a:noFill/>
        </p:spPr>
        <p:txBody>
          <a:bodyPr wrap="square" rtlCol="0">
            <a:spAutoFit/>
          </a:bodyPr>
          <a:lstStyle/>
          <a:p>
            <a:r>
              <a:rPr lang="en-US" b="1" dirty="0">
                <a:latin typeface="Algerian" pitchFamily="82" charset="0"/>
              </a:rPr>
              <a:t>The SCAMPER technique in design thinking is used to stimulate creativity and generate ideas by prompting questions about Substituting, Combining, Adapting, Modifying, Putting to another use, Eliminating, and Reversing elements of a design</a:t>
            </a:r>
          </a:p>
        </p:txBody>
      </p:sp>
    </p:spTree>
    <p:extLst>
      <p:ext uri="{BB962C8B-B14F-4D97-AF65-F5344CB8AC3E}">
        <p14:creationId xmlns:p14="http://schemas.microsoft.com/office/powerpoint/2010/main" val="4031497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ular Callout 1"/>
          <p:cNvSpPr/>
          <p:nvPr/>
        </p:nvSpPr>
        <p:spPr>
          <a:xfrm>
            <a:off x="1152941" y="0"/>
            <a:ext cx="2872409" cy="526774"/>
          </a:xfrm>
          <a:prstGeom prst="wedgeRectCallou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983973" y="646042"/>
            <a:ext cx="6739763" cy="5913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7991065" y="263389"/>
            <a:ext cx="4065103" cy="63858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p:cNvSpPr txBox="1"/>
          <p:nvPr/>
        </p:nvSpPr>
        <p:spPr>
          <a:xfrm>
            <a:off x="1336812" y="59635"/>
            <a:ext cx="2504661" cy="461665"/>
          </a:xfrm>
          <a:prstGeom prst="rect">
            <a:avLst/>
          </a:prstGeom>
          <a:noFill/>
        </p:spPr>
        <p:txBody>
          <a:bodyPr wrap="square" rtlCol="0">
            <a:spAutoFit/>
          </a:bodyPr>
          <a:lstStyle/>
          <a:p>
            <a:r>
              <a:rPr lang="en-US" sz="2400" b="1" dirty="0" smtClean="0">
                <a:solidFill>
                  <a:schemeClr val="bg2"/>
                </a:solidFill>
                <a:latin typeface="Algerian" pitchFamily="82" charset="0"/>
              </a:rPr>
              <a:t>SCAMPER</a:t>
            </a:r>
            <a:endParaRPr lang="en-US" sz="2400" b="1" dirty="0">
              <a:solidFill>
                <a:schemeClr val="bg2"/>
              </a:solidFill>
              <a:latin typeface="Algerian" pitchFamily="82" charset="0"/>
            </a:endParaRPr>
          </a:p>
        </p:txBody>
      </p:sp>
      <p:sp>
        <p:nvSpPr>
          <p:cNvPr id="7" name="TextBox 6"/>
          <p:cNvSpPr txBox="1"/>
          <p:nvPr/>
        </p:nvSpPr>
        <p:spPr>
          <a:xfrm>
            <a:off x="8438326" y="526777"/>
            <a:ext cx="2872409"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000" b="1" dirty="0" smtClean="0">
                <a:latin typeface="Algerian" pitchFamily="82" charset="0"/>
              </a:rPr>
              <a:t>Selected technique From SCAMPER</a:t>
            </a:r>
            <a:endParaRPr lang="en-US" sz="2000" b="1" dirty="0">
              <a:latin typeface="Algerian" pitchFamily="82" charset="0"/>
            </a:endParaRPr>
          </a:p>
        </p:txBody>
      </p:sp>
      <p:sp>
        <p:nvSpPr>
          <p:cNvPr id="8" name="TextBox 7"/>
          <p:cNvSpPr txBox="1"/>
          <p:nvPr/>
        </p:nvSpPr>
        <p:spPr>
          <a:xfrm>
            <a:off x="8160029" y="1352012"/>
            <a:ext cx="3727175" cy="4801314"/>
          </a:xfrm>
          <a:prstGeom prst="rect">
            <a:avLst/>
          </a:prstGeom>
          <a:noFill/>
        </p:spPr>
        <p:txBody>
          <a:bodyPr wrap="square" rtlCol="0">
            <a:spAutoFit/>
          </a:bodyPr>
          <a:lstStyle/>
          <a:p>
            <a:pPr marL="285750" indent="-285750">
              <a:buFont typeface="Arial" pitchFamily="34" charset="0"/>
              <a:buChar char="•"/>
            </a:pPr>
            <a:r>
              <a:rPr lang="en-US" b="1" dirty="0" smtClean="0"/>
              <a:t>COMBINE</a:t>
            </a:r>
          </a:p>
          <a:p>
            <a:r>
              <a:rPr lang="en-US" dirty="0" smtClean="0"/>
              <a:t>By combining the medicine ATM with diagnostic tools  like thermometer  sphygmomanometer It will helps the users To check primary illnesses</a:t>
            </a:r>
          </a:p>
          <a:p>
            <a:pPr marL="285750" indent="-285750">
              <a:buFont typeface="Arial" pitchFamily="34" charset="0"/>
              <a:buChar char="•"/>
            </a:pPr>
            <a:endParaRPr lang="en-US" dirty="0" smtClean="0"/>
          </a:p>
          <a:p>
            <a:pPr marL="285750" indent="-285750">
              <a:buFont typeface="Arial" pitchFamily="34" charset="0"/>
              <a:buChar char="•"/>
            </a:pPr>
            <a:r>
              <a:rPr lang="en-US" b="1" dirty="0" smtClean="0"/>
              <a:t>ADAPT</a:t>
            </a:r>
          </a:p>
          <a:p>
            <a:r>
              <a:rPr lang="en-US" dirty="0" smtClean="0"/>
              <a:t>Along with medicine we can also provide a small water bottles to take medicines it will helps in emergency conditions also to Attract a end users towards ATM</a:t>
            </a:r>
          </a:p>
          <a:p>
            <a:pPr marL="285750" indent="-285750">
              <a:buFont typeface="Arial" pitchFamily="34" charset="0"/>
              <a:buChar char="•"/>
            </a:pPr>
            <a:endParaRPr lang="en-US" dirty="0" smtClean="0"/>
          </a:p>
          <a:p>
            <a:pPr marL="285750" indent="-285750">
              <a:buFont typeface="Arial" pitchFamily="34" charset="0"/>
              <a:buChar char="•"/>
            </a:pPr>
            <a:r>
              <a:rPr lang="en-US" b="1" dirty="0" smtClean="0"/>
              <a:t>Put to other use</a:t>
            </a:r>
          </a:p>
          <a:p>
            <a:r>
              <a:rPr lang="en-US" dirty="0" smtClean="0"/>
              <a:t>The ATM could serve as a vaccine distribution point in remote or underserved areas like villages</a:t>
            </a:r>
            <a:endParaRPr lang="en-US" dirty="0"/>
          </a:p>
        </p:txBody>
      </p:sp>
    </p:spTree>
    <p:extLst>
      <p:ext uri="{BB962C8B-B14F-4D97-AF65-F5344CB8AC3E}">
        <p14:creationId xmlns:p14="http://schemas.microsoft.com/office/powerpoint/2010/main" val="1148432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ultidocument 2"/>
          <p:cNvSpPr/>
          <p:nvPr/>
        </p:nvSpPr>
        <p:spPr>
          <a:xfrm>
            <a:off x="2633872" y="2325763"/>
            <a:ext cx="5834269" cy="1798983"/>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p:cNvSpPr txBox="1"/>
          <p:nvPr/>
        </p:nvSpPr>
        <p:spPr>
          <a:xfrm>
            <a:off x="2718355" y="2809752"/>
            <a:ext cx="4462671" cy="830997"/>
          </a:xfrm>
          <a:prstGeom prst="rect">
            <a:avLst/>
          </a:prstGeom>
          <a:noFill/>
        </p:spPr>
        <p:txBody>
          <a:bodyPr wrap="square" rtlCol="0">
            <a:spAutoFit/>
          </a:bodyPr>
          <a:lstStyle/>
          <a:p>
            <a:r>
              <a:rPr lang="en-US" sz="4800" b="1" dirty="0" smtClean="0">
                <a:latin typeface="Algerian" pitchFamily="82" charset="0"/>
              </a:rPr>
              <a:t>Journey Map</a:t>
            </a:r>
            <a:endParaRPr lang="en-US" sz="4800" b="1" dirty="0">
              <a:latin typeface="Algerian" pitchFamily="82" charset="0"/>
            </a:endParaRPr>
          </a:p>
        </p:txBody>
      </p:sp>
      <p:sp>
        <p:nvSpPr>
          <p:cNvPr id="5" name="TextBox 4"/>
          <p:cNvSpPr txBox="1"/>
          <p:nvPr/>
        </p:nvSpPr>
        <p:spPr>
          <a:xfrm>
            <a:off x="2718357" y="17492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08454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9832" y="2180551"/>
            <a:ext cx="7026965" cy="3416320"/>
          </a:xfrm>
          <a:prstGeom prst="rect">
            <a:avLst/>
          </a:prstGeom>
          <a:noFill/>
        </p:spPr>
        <p:txBody>
          <a:bodyPr wrap="square" rtlCol="0">
            <a:spAutoFit/>
          </a:bodyPr>
          <a:lstStyle/>
          <a:p>
            <a:pPr marL="285750" indent="-285750">
              <a:buFont typeface="Arial" pitchFamily="34" charset="0"/>
              <a:buChar char="•"/>
            </a:pPr>
            <a:r>
              <a:rPr lang="en-US" dirty="0" smtClean="0">
                <a:latin typeface="Calibri" pitchFamily="34" charset="0"/>
                <a:ea typeface="Calibri" pitchFamily="34" charset="0"/>
                <a:cs typeface="Calibri" pitchFamily="34" charset="0"/>
              </a:rPr>
              <a:t>Amit approaches the medicine ATM for the first time.</a:t>
            </a:r>
          </a:p>
          <a:p>
            <a:pPr marL="285750" indent="-285750">
              <a:buFont typeface="Arial" pitchFamily="34" charset="0"/>
              <a:buChar char="•"/>
            </a:pPr>
            <a:r>
              <a:rPr lang="en-US" dirty="0" smtClean="0">
                <a:latin typeface="Calibri" pitchFamily="34" charset="0"/>
                <a:ea typeface="Calibri" pitchFamily="34" charset="0"/>
                <a:cs typeface="Calibri" pitchFamily="34" charset="0"/>
              </a:rPr>
              <a:t>Call his friend and get positive review  about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Try to get medicines from the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the advertisement poster about medicine ATM  instruction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the app first time and get all instructions about how to use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Fear about is their medicine available or not in the stock</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the stock in the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Want to check oxygen level</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Find oximeter their</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for the cash payment</a:t>
            </a:r>
          </a:p>
          <a:p>
            <a:pPr marL="285750" indent="-285750">
              <a:buFont typeface="Arial" pitchFamily="34" charset="0"/>
              <a:buChar char="•"/>
            </a:pPr>
            <a:r>
              <a:rPr lang="en-US" dirty="0" smtClean="0">
                <a:latin typeface="Calibri" pitchFamily="34" charset="0"/>
                <a:ea typeface="Calibri" pitchFamily="34" charset="0"/>
                <a:cs typeface="Calibri" pitchFamily="34" charset="0"/>
              </a:rPr>
              <a:t>Successfully did there payment</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Finally  return to their home</a:t>
            </a:r>
          </a:p>
        </p:txBody>
      </p:sp>
      <p:sp>
        <p:nvSpPr>
          <p:cNvPr id="4" name="TextBox 3"/>
          <p:cNvSpPr txBox="1"/>
          <p:nvPr/>
        </p:nvSpPr>
        <p:spPr>
          <a:xfrm>
            <a:off x="1152939" y="665919"/>
            <a:ext cx="4750904" cy="954107"/>
          </a:xfrm>
          <a:prstGeom prst="rect">
            <a:avLst/>
          </a:prstGeom>
          <a:noFill/>
        </p:spPr>
        <p:txBody>
          <a:bodyPr wrap="square" rtlCol="0">
            <a:spAutoFit/>
          </a:bodyPr>
          <a:lstStyle/>
          <a:p>
            <a:r>
              <a:rPr lang="en-US" sz="2000" b="1" dirty="0" smtClean="0">
                <a:latin typeface="Algerian" pitchFamily="82" charset="0"/>
              </a:rPr>
              <a:t>End users</a:t>
            </a:r>
          </a:p>
          <a:p>
            <a:pPr marL="342900" indent="-342900">
              <a:buFont typeface="+mj-lt"/>
              <a:buAutoNum type="arabicPeriod"/>
            </a:pPr>
            <a:r>
              <a:rPr lang="en-US" b="1" dirty="0" smtClean="0"/>
              <a:t>Matured person Amit</a:t>
            </a:r>
          </a:p>
          <a:p>
            <a:pPr marL="342900" indent="-342900">
              <a:buFont typeface="+mj-lt"/>
              <a:buAutoNum type="arabicPeriod"/>
            </a:pPr>
            <a:r>
              <a:rPr lang="en-US" b="1" dirty="0" smtClean="0"/>
              <a:t>Old man </a:t>
            </a:r>
          </a:p>
        </p:txBody>
      </p:sp>
      <p:sp>
        <p:nvSpPr>
          <p:cNvPr id="5" name="TextBox 4"/>
          <p:cNvSpPr txBox="1"/>
          <p:nvPr/>
        </p:nvSpPr>
        <p:spPr>
          <a:xfrm>
            <a:off x="1152941" y="3258017"/>
            <a:ext cx="1709531" cy="923330"/>
          </a:xfrm>
          <a:prstGeom prst="rect">
            <a:avLst/>
          </a:prstGeom>
          <a:noFill/>
        </p:spPr>
        <p:txBody>
          <a:bodyPr wrap="square" rtlCol="0">
            <a:spAutoFit/>
          </a:bodyPr>
          <a:lstStyle/>
          <a:p>
            <a:r>
              <a:rPr lang="en-US" b="1" dirty="0" smtClean="0"/>
              <a:t>Events :- for the matured person </a:t>
            </a:r>
            <a:r>
              <a:rPr lang="en-US" b="1" dirty="0" err="1" smtClean="0"/>
              <a:t>amit</a:t>
            </a:r>
            <a:endParaRPr lang="en-US" b="1" dirty="0"/>
          </a:p>
        </p:txBody>
      </p:sp>
      <p:sp>
        <p:nvSpPr>
          <p:cNvPr id="6" name="Right Arrow 5"/>
          <p:cNvSpPr/>
          <p:nvPr/>
        </p:nvSpPr>
        <p:spPr>
          <a:xfrm>
            <a:off x="2862473" y="3568148"/>
            <a:ext cx="1043609" cy="32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p:cNvSpPr txBox="1"/>
          <p:nvPr/>
        </p:nvSpPr>
        <p:spPr>
          <a:xfrm>
            <a:off x="6848060" y="0"/>
            <a:ext cx="3190461"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Tree>
    <p:extLst>
      <p:ext uri="{BB962C8B-B14F-4D97-AF65-F5344CB8AC3E}">
        <p14:creationId xmlns:p14="http://schemas.microsoft.com/office/powerpoint/2010/main" val="562221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33575047"/>
              </p:ext>
            </p:extLst>
          </p:nvPr>
        </p:nvGraphicFramePr>
        <p:xfrm>
          <a:off x="1351723" y="795131"/>
          <a:ext cx="9004852" cy="53730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430620" y="0"/>
            <a:ext cx="4154557" cy="523220"/>
          </a:xfrm>
          <a:prstGeom prst="rect">
            <a:avLst/>
          </a:prstGeom>
          <a:noFill/>
        </p:spPr>
        <p:txBody>
          <a:bodyPr wrap="square" rtlCol="0">
            <a:spAutoFit/>
          </a:bodyPr>
          <a:lstStyle/>
          <a:p>
            <a:r>
              <a:rPr lang="en-US" sz="2800" b="1" dirty="0" smtClean="0">
                <a:latin typeface="Algerian" pitchFamily="82" charset="0"/>
              </a:rPr>
              <a:t>Journey Map </a:t>
            </a:r>
            <a:endParaRPr lang="en-US" sz="2800" b="1" dirty="0">
              <a:latin typeface="Algerian" pitchFamily="82" charset="0"/>
            </a:endParaRPr>
          </a:p>
        </p:txBody>
      </p:sp>
      <p:sp>
        <p:nvSpPr>
          <p:cNvPr id="4" name="TextBox 3"/>
          <p:cNvSpPr txBox="1"/>
          <p:nvPr/>
        </p:nvSpPr>
        <p:spPr>
          <a:xfrm>
            <a:off x="2773021" y="2335698"/>
            <a:ext cx="2683567" cy="369332"/>
          </a:xfrm>
          <a:prstGeom prst="rect">
            <a:avLst/>
          </a:prstGeom>
          <a:noFill/>
        </p:spPr>
        <p:txBody>
          <a:bodyPr wrap="square" rtlCol="0">
            <a:spAutoFit/>
          </a:bodyPr>
          <a:lstStyle/>
          <a:p>
            <a:r>
              <a:rPr lang="en-US" b="1" dirty="0" smtClean="0"/>
              <a:t>Confidence level</a:t>
            </a:r>
            <a:endParaRPr lang="en-US" b="1" dirty="0"/>
          </a:p>
        </p:txBody>
      </p:sp>
    </p:spTree>
    <p:extLst>
      <p:ext uri="{BB962C8B-B14F-4D97-AF65-F5344CB8AC3E}">
        <p14:creationId xmlns:p14="http://schemas.microsoft.com/office/powerpoint/2010/main" val="82119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C1DBA0-859C-EBE3-712D-683E899D77F0}"/>
              </a:ext>
            </a:extLst>
          </p:cNvPr>
          <p:cNvSpPr txBox="1"/>
          <p:nvPr/>
        </p:nvSpPr>
        <p:spPr>
          <a:xfrm>
            <a:off x="1352147" y="2276272"/>
            <a:ext cx="5340485" cy="3416320"/>
          </a:xfrm>
          <a:prstGeom prst="rect">
            <a:avLst/>
          </a:prstGeom>
          <a:noFill/>
        </p:spPr>
        <p:txBody>
          <a:bodyPr wrap="square" rtlCol="0">
            <a:spAutoFit/>
          </a:bodyPr>
          <a:lstStyle/>
          <a:p>
            <a:r>
              <a:rPr lang="en-US" sz="1800" dirty="0"/>
              <a:t>1. </a:t>
            </a:r>
            <a:r>
              <a:rPr lang="en-US" dirty="0" err="1"/>
              <a:t>Supriya</a:t>
            </a:r>
            <a:r>
              <a:rPr lang="en-US" dirty="0"/>
              <a:t> </a:t>
            </a:r>
            <a:r>
              <a:rPr lang="en-US" dirty="0" err="1"/>
              <a:t>Gawali</a:t>
            </a:r>
            <a:r>
              <a:rPr lang="en-US" sz="1800" dirty="0"/>
              <a:t> [ leader] </a:t>
            </a:r>
            <a:br>
              <a:rPr lang="en-US" sz="1800" dirty="0"/>
            </a:br>
            <a:r>
              <a:rPr lang="en-US" sz="1800" dirty="0"/>
              <a:t/>
            </a:r>
            <a:br>
              <a:rPr lang="en-US" sz="1800" dirty="0"/>
            </a:br>
            <a:r>
              <a:rPr lang="en-US" sz="1800" dirty="0"/>
              <a:t>2. </a:t>
            </a:r>
            <a:r>
              <a:rPr lang="en-US" dirty="0" err="1"/>
              <a:t>Sanika</a:t>
            </a:r>
            <a:r>
              <a:rPr lang="en-US" dirty="0"/>
              <a:t> </a:t>
            </a:r>
            <a:r>
              <a:rPr lang="en-US" dirty="0" err="1"/>
              <a:t>Kalwaghe</a:t>
            </a:r>
            <a:r>
              <a:rPr lang="en-US" sz="1800" dirty="0"/>
              <a:t/>
            </a:r>
            <a:br>
              <a:rPr lang="en-US" sz="1800" dirty="0"/>
            </a:br>
            <a:r>
              <a:rPr lang="en-US" sz="1800" dirty="0"/>
              <a:t/>
            </a:r>
            <a:br>
              <a:rPr lang="en-US" sz="1800" dirty="0"/>
            </a:br>
            <a:r>
              <a:rPr lang="en-US" sz="1800" dirty="0"/>
              <a:t>3.</a:t>
            </a:r>
            <a:r>
              <a:rPr lang="en-US" dirty="0"/>
              <a:t>Samruddh </a:t>
            </a:r>
            <a:r>
              <a:rPr lang="en-US" dirty="0" err="1"/>
              <a:t>Shelke</a:t>
            </a:r>
            <a:r>
              <a:rPr lang="en-US" sz="1800" dirty="0"/>
              <a:t/>
            </a:r>
            <a:br>
              <a:rPr lang="en-US" sz="1800" dirty="0"/>
            </a:br>
            <a:r>
              <a:rPr lang="en-US" sz="1800" dirty="0"/>
              <a:t/>
            </a:r>
            <a:br>
              <a:rPr lang="en-US" sz="1800" dirty="0"/>
            </a:br>
            <a:r>
              <a:rPr lang="en-US" sz="1800" dirty="0"/>
              <a:t>4.T</a:t>
            </a:r>
            <a:r>
              <a:rPr lang="en-US" dirty="0"/>
              <a:t>ejas </a:t>
            </a:r>
            <a:r>
              <a:rPr lang="en-US" dirty="0" err="1"/>
              <a:t>Avhad</a:t>
            </a:r>
            <a:r>
              <a:rPr lang="en-US" sz="1800" dirty="0"/>
              <a:t/>
            </a:r>
            <a:br>
              <a:rPr lang="en-US" sz="1800" dirty="0"/>
            </a:br>
            <a:r>
              <a:rPr lang="en-US" sz="1800" dirty="0"/>
              <a:t/>
            </a:r>
            <a:br>
              <a:rPr lang="en-US" sz="1800" dirty="0"/>
            </a:br>
            <a:r>
              <a:rPr lang="en-US" sz="1800" dirty="0"/>
              <a:t>5.</a:t>
            </a:r>
            <a:r>
              <a:rPr lang="en-US" dirty="0"/>
              <a:t>Vishnu </a:t>
            </a:r>
            <a:r>
              <a:rPr lang="en-US" dirty="0" err="1"/>
              <a:t>Verma</a:t>
            </a:r>
            <a:r>
              <a:rPr lang="en-US" sz="1800" dirty="0"/>
              <a:t> </a:t>
            </a:r>
            <a:br>
              <a:rPr lang="en-US" sz="1800" dirty="0"/>
            </a:br>
            <a:r>
              <a:rPr lang="en-US" sz="1800"/>
              <a:t/>
            </a:r>
            <a:br>
              <a:rPr lang="en-US" sz="1800"/>
            </a:br>
            <a:r>
              <a:rPr lang="en-US" sz="1800"/>
              <a:t/>
            </a:r>
            <a:br>
              <a:rPr lang="en-US" sz="1800"/>
            </a:br>
            <a:endParaRPr lang="en-IN" dirty="0"/>
          </a:p>
        </p:txBody>
      </p:sp>
      <p:sp>
        <p:nvSpPr>
          <p:cNvPr id="4" name="TextBox 3">
            <a:extLst>
              <a:ext uri="{FF2B5EF4-FFF2-40B4-BE49-F238E27FC236}">
                <a16:creationId xmlns:a16="http://schemas.microsoft.com/office/drawing/2014/main" xmlns="" id="{A9DEF362-4409-932E-A5F6-50C3A819AF00}"/>
              </a:ext>
            </a:extLst>
          </p:cNvPr>
          <p:cNvSpPr txBox="1"/>
          <p:nvPr/>
        </p:nvSpPr>
        <p:spPr>
          <a:xfrm>
            <a:off x="909539" y="1536975"/>
            <a:ext cx="3112852" cy="954107"/>
          </a:xfrm>
          <a:prstGeom prst="rect">
            <a:avLst/>
          </a:prstGeom>
          <a:noFill/>
        </p:spPr>
        <p:txBody>
          <a:bodyPr wrap="square" rtlCol="0">
            <a:spAutoFit/>
          </a:bodyPr>
          <a:lstStyle/>
          <a:p>
            <a:pPr algn="ctr"/>
            <a:r>
              <a:rPr lang="en-US" sz="2800">
                <a:solidFill>
                  <a:schemeClr val="accent4">
                    <a:lumMod val="75000"/>
                  </a:schemeClr>
                </a:solidFill>
                <a:latin typeface="Algerian" panose="04020705040A02060702" pitchFamily="82" charset="0"/>
              </a:rPr>
              <a:t>MEMBERS : </a:t>
            </a:r>
            <a:endParaRPr lang="en-IN" sz="2800"/>
          </a:p>
          <a:p>
            <a:pPr algn="ctr"/>
            <a:endParaRPr lang="en-IN" sz="2800"/>
          </a:p>
        </p:txBody>
      </p:sp>
      <p:sp>
        <p:nvSpPr>
          <p:cNvPr id="5" name="TextBox 4">
            <a:extLst>
              <a:ext uri="{FF2B5EF4-FFF2-40B4-BE49-F238E27FC236}">
                <a16:creationId xmlns:a16="http://schemas.microsoft.com/office/drawing/2014/main" xmlns="" id="{818B924D-459F-D9D5-E737-D24DB0E4FD09}"/>
              </a:ext>
            </a:extLst>
          </p:cNvPr>
          <p:cNvSpPr txBox="1"/>
          <p:nvPr/>
        </p:nvSpPr>
        <p:spPr>
          <a:xfrm>
            <a:off x="1663435" y="974129"/>
            <a:ext cx="10389140" cy="830997"/>
          </a:xfrm>
          <a:prstGeom prst="rect">
            <a:avLst/>
          </a:prstGeom>
          <a:noFill/>
        </p:spPr>
        <p:txBody>
          <a:bodyPr wrap="square" rtlCol="0">
            <a:spAutoFit/>
          </a:bodyPr>
          <a:lstStyle/>
          <a:p>
            <a:r>
              <a:rPr lang="en-US" sz="2400">
                <a:latin typeface="Colonna MT" panose="04020805060202030203" pitchFamily="82" charset="0"/>
              </a:rPr>
              <a:t>PROJECT :  Medicine tracking and distribution system </a:t>
            </a:r>
            <a:endParaRPr lang="en-IN" sz="2400">
              <a:latin typeface="Colonna MT" panose="04020805060202030203" pitchFamily="82" charset="0"/>
            </a:endParaRPr>
          </a:p>
          <a:p>
            <a:endParaRPr lang="en-IN" sz="2400"/>
          </a:p>
        </p:txBody>
      </p:sp>
      <p:sp>
        <p:nvSpPr>
          <p:cNvPr id="7" name="TextBox 6">
            <a:extLst>
              <a:ext uri="{FF2B5EF4-FFF2-40B4-BE49-F238E27FC236}">
                <a16:creationId xmlns:a16="http://schemas.microsoft.com/office/drawing/2014/main" xmlns="" id="{1523346A-7E40-9B31-8AA5-673682074FD5}"/>
              </a:ext>
            </a:extLst>
          </p:cNvPr>
          <p:cNvSpPr txBox="1"/>
          <p:nvPr/>
        </p:nvSpPr>
        <p:spPr>
          <a:xfrm>
            <a:off x="3668952" y="301447"/>
            <a:ext cx="4854101" cy="954107"/>
          </a:xfrm>
          <a:prstGeom prst="rect">
            <a:avLst/>
          </a:prstGeom>
          <a:noFill/>
        </p:spPr>
        <p:txBody>
          <a:bodyPr wrap="square" rtlCol="0">
            <a:spAutoFit/>
          </a:bodyPr>
          <a:lstStyle/>
          <a:p>
            <a:pPr algn="ctr"/>
            <a:r>
              <a:rPr lang="en-US" sz="2800">
                <a:latin typeface="Algerian" panose="04020705040A02060702" pitchFamily="82" charset="0"/>
              </a:rPr>
              <a:t>Progress partners</a:t>
            </a:r>
            <a:endParaRPr lang="en-IN" sz="2800">
              <a:latin typeface="Algerian" panose="04020705040A02060702" pitchFamily="82" charset="0"/>
            </a:endParaRPr>
          </a:p>
          <a:p>
            <a:pPr algn="ctr"/>
            <a:endParaRPr lang="en-IN" sz="2800"/>
          </a:p>
        </p:txBody>
      </p:sp>
    </p:spTree>
    <p:extLst>
      <p:ext uri="{BB962C8B-B14F-4D97-AF65-F5344CB8AC3E}">
        <p14:creationId xmlns:p14="http://schemas.microsoft.com/office/powerpoint/2010/main" val="88022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0845" y="1818862"/>
            <a:ext cx="6182139" cy="3693319"/>
          </a:xfrm>
          <a:prstGeom prst="rect">
            <a:avLst/>
          </a:prstGeom>
          <a:noFill/>
        </p:spPr>
        <p:txBody>
          <a:bodyPr wrap="square" rtlCol="0">
            <a:spAutoFit/>
          </a:bodyPr>
          <a:lstStyle/>
          <a:p>
            <a:pPr marL="285750" indent="-285750">
              <a:buFont typeface="Arial" pitchFamily="34" charset="0"/>
              <a:buChar char="•"/>
            </a:pPr>
            <a:r>
              <a:rPr lang="en-US" dirty="0" smtClean="0">
                <a:latin typeface="Calibri" pitchFamily="34" charset="0"/>
                <a:ea typeface="Calibri" pitchFamily="34" charset="0"/>
                <a:cs typeface="Calibri" pitchFamily="34" charset="0"/>
              </a:rPr>
              <a:t>He felt dizzy because of overtime travelling through metro</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the Medicine ATM on Metro station</a:t>
            </a:r>
          </a:p>
          <a:p>
            <a:pPr marL="285750" indent="-285750">
              <a:buFont typeface="Arial" pitchFamily="34" charset="0"/>
              <a:buChar char="•"/>
            </a:pPr>
            <a:r>
              <a:rPr lang="en-US" dirty="0" smtClean="0">
                <a:latin typeface="Calibri" pitchFamily="34" charset="0"/>
                <a:ea typeface="Calibri" pitchFamily="34" charset="0"/>
                <a:cs typeface="Calibri" pitchFamily="34" charset="0"/>
              </a:rPr>
              <a:t>Asking to peoples how to use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Finally one boy told them about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Find sphygmomanometer over their</a:t>
            </a:r>
          </a:p>
          <a:p>
            <a:pPr marL="285750" indent="-285750">
              <a:buFont typeface="Arial" pitchFamily="34" charset="0"/>
              <a:buChar char="•"/>
            </a:pPr>
            <a:r>
              <a:rPr lang="en-US" dirty="0" smtClean="0">
                <a:latin typeface="Calibri" pitchFamily="34" charset="0"/>
                <a:ea typeface="Calibri" pitchFamily="34" charset="0"/>
                <a:cs typeface="Calibri" pitchFamily="34" charset="0"/>
              </a:rPr>
              <a:t>Don’t know How to use sphygmomanometer</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in the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After some time results will come</a:t>
            </a:r>
          </a:p>
          <a:p>
            <a:pPr marL="285750" indent="-285750">
              <a:buFont typeface="Arial" pitchFamily="34" charset="0"/>
              <a:buChar char="•"/>
            </a:pPr>
            <a:r>
              <a:rPr lang="en-US" dirty="0" smtClean="0">
                <a:latin typeface="Calibri" pitchFamily="34" charset="0"/>
                <a:ea typeface="Calibri" pitchFamily="34" charset="0"/>
                <a:cs typeface="Calibri" pitchFamily="34" charset="0"/>
              </a:rPr>
              <a:t>Their reports are positive</a:t>
            </a:r>
          </a:p>
          <a:p>
            <a:pPr marL="285750" indent="-285750">
              <a:buFont typeface="Arial" pitchFamily="34" charset="0"/>
              <a:buChar char="•"/>
            </a:pPr>
            <a:r>
              <a:rPr lang="en-US" dirty="0" smtClean="0">
                <a:latin typeface="Calibri" pitchFamily="34" charset="0"/>
                <a:ea typeface="Calibri" pitchFamily="34" charset="0"/>
                <a:cs typeface="Calibri" pitchFamily="34" charset="0"/>
              </a:rPr>
              <a:t>ATM suggest some medicines </a:t>
            </a:r>
          </a:p>
          <a:p>
            <a:pPr marL="285750" indent="-285750">
              <a:buFont typeface="Arial" pitchFamily="34" charset="0"/>
              <a:buChar char="•"/>
            </a:pPr>
            <a:r>
              <a:rPr lang="en-US" dirty="0" smtClean="0">
                <a:latin typeface="Calibri" pitchFamily="34" charset="0"/>
                <a:ea typeface="Calibri" pitchFamily="34" charset="0"/>
                <a:cs typeface="Calibri" pitchFamily="34" charset="0"/>
              </a:rPr>
              <a:t>Get medicines from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After some time he feels good</a:t>
            </a:r>
          </a:p>
          <a:p>
            <a:endParaRPr lang="en-US" dirty="0"/>
          </a:p>
        </p:txBody>
      </p:sp>
      <p:sp>
        <p:nvSpPr>
          <p:cNvPr id="3" name="TextBox 2"/>
          <p:cNvSpPr txBox="1"/>
          <p:nvPr/>
        </p:nvSpPr>
        <p:spPr>
          <a:xfrm>
            <a:off x="993913" y="2912170"/>
            <a:ext cx="2335696" cy="830997"/>
          </a:xfrm>
          <a:prstGeom prst="rect">
            <a:avLst/>
          </a:prstGeom>
          <a:noFill/>
        </p:spPr>
        <p:txBody>
          <a:bodyPr wrap="square" rtlCol="0">
            <a:spAutoFit/>
          </a:bodyPr>
          <a:lstStyle/>
          <a:p>
            <a:r>
              <a:rPr lang="en-US" sz="2400" b="1" dirty="0" smtClean="0">
                <a:latin typeface="Algerian" pitchFamily="82" charset="0"/>
              </a:rPr>
              <a:t>Events :- For old Man</a:t>
            </a:r>
            <a:endParaRPr lang="en-US" sz="2400" b="1" dirty="0">
              <a:latin typeface="Algerian" pitchFamily="82" charset="0"/>
            </a:endParaRPr>
          </a:p>
        </p:txBody>
      </p:sp>
      <p:sp>
        <p:nvSpPr>
          <p:cNvPr id="4" name="Right Arrow 3"/>
          <p:cNvSpPr/>
          <p:nvPr/>
        </p:nvSpPr>
        <p:spPr>
          <a:xfrm>
            <a:off x="3329609" y="3091070"/>
            <a:ext cx="1262269" cy="4969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619464" y="0"/>
            <a:ext cx="4055165"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Tree>
    <p:extLst>
      <p:ext uri="{BB962C8B-B14F-4D97-AF65-F5344CB8AC3E}">
        <p14:creationId xmlns:p14="http://schemas.microsoft.com/office/powerpoint/2010/main" val="1217986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1319315665"/>
              </p:ext>
            </p:extLst>
          </p:nvPr>
        </p:nvGraphicFramePr>
        <p:xfrm>
          <a:off x="1182756" y="872367"/>
          <a:ext cx="9521687"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6818245" y="-3551"/>
            <a:ext cx="3031435"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
        <p:nvSpPr>
          <p:cNvPr id="13" name="TextBox 12"/>
          <p:cNvSpPr txBox="1"/>
          <p:nvPr/>
        </p:nvSpPr>
        <p:spPr>
          <a:xfrm>
            <a:off x="2951923" y="2164140"/>
            <a:ext cx="2604052" cy="369332"/>
          </a:xfrm>
          <a:prstGeom prst="rect">
            <a:avLst/>
          </a:prstGeom>
          <a:noFill/>
        </p:spPr>
        <p:txBody>
          <a:bodyPr wrap="square" rtlCol="0">
            <a:spAutoFit/>
          </a:bodyPr>
          <a:lstStyle/>
          <a:p>
            <a:r>
              <a:rPr lang="en-US" b="1" dirty="0" smtClean="0"/>
              <a:t>Confidence level</a:t>
            </a:r>
            <a:endParaRPr lang="en-US" b="1" dirty="0"/>
          </a:p>
        </p:txBody>
      </p:sp>
    </p:spTree>
    <p:extLst>
      <p:ext uri="{BB962C8B-B14F-4D97-AF65-F5344CB8AC3E}">
        <p14:creationId xmlns:p14="http://schemas.microsoft.com/office/powerpoint/2010/main" val="3883071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4715F8-1EA3-AB0B-8431-39AFA8FD021F}"/>
              </a:ext>
            </a:extLst>
          </p:cNvPr>
          <p:cNvSpPr txBox="1"/>
          <p:nvPr/>
        </p:nvSpPr>
        <p:spPr>
          <a:xfrm>
            <a:off x="3253494" y="2613037"/>
            <a:ext cx="5683583" cy="1107996"/>
          </a:xfrm>
          <a:prstGeom prst="rect">
            <a:avLst/>
          </a:prstGeom>
          <a:solidFill>
            <a:schemeClr val="accent4">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solidFill>
                  <a:schemeClr val="tx1">
                    <a:lumMod val="85000"/>
                  </a:schemeClr>
                </a:solidFill>
                <a:latin typeface="Algerian"/>
              </a:rPr>
              <a:t>Thank you !</a:t>
            </a:r>
          </a:p>
        </p:txBody>
      </p:sp>
    </p:spTree>
    <p:extLst>
      <p:ext uri="{BB962C8B-B14F-4D97-AF65-F5344CB8AC3E}">
        <p14:creationId xmlns:p14="http://schemas.microsoft.com/office/powerpoint/2010/main" val="2410515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687" y="1769171"/>
            <a:ext cx="8507896" cy="2923877"/>
          </a:xfrm>
          <a:prstGeom prst="rect">
            <a:avLst/>
          </a:prstGeom>
          <a:noFill/>
        </p:spPr>
        <p:txBody>
          <a:bodyPr wrap="square" rtlCol="0">
            <a:spAutoFit/>
          </a:bodyPr>
          <a:lstStyle/>
          <a:p>
            <a:r>
              <a:rPr lang="en-US" sz="4000" b="1" dirty="0" smtClean="0">
                <a:latin typeface="Algerian" pitchFamily="82" charset="0"/>
              </a:rPr>
              <a:t>Problem statements</a:t>
            </a:r>
          </a:p>
          <a:p>
            <a:endParaRPr lang="en-US" dirty="0"/>
          </a:p>
          <a:p>
            <a:pPr marL="342900" indent="-342900">
              <a:buFont typeface="+mj-lt"/>
              <a:buAutoNum type="arabicPeriod"/>
            </a:pPr>
            <a:r>
              <a:rPr lang="en-US" b="1" dirty="0" smtClean="0"/>
              <a:t>How we can provide safety in transactions to users with medicine ATM</a:t>
            </a:r>
          </a:p>
          <a:p>
            <a:pPr marL="342900" indent="-342900">
              <a:buFont typeface="+mj-lt"/>
              <a:buAutoNum type="arabicPeriod"/>
            </a:pPr>
            <a:endParaRPr lang="en-US" b="1" dirty="0"/>
          </a:p>
          <a:p>
            <a:pPr marL="342900" indent="-342900">
              <a:buFont typeface="+mj-lt"/>
              <a:buAutoNum type="arabicPeriod"/>
            </a:pPr>
            <a:r>
              <a:rPr lang="en-US" b="1" dirty="0" smtClean="0"/>
              <a:t>How we can increase storage capacity of medicine ATM</a:t>
            </a:r>
          </a:p>
          <a:p>
            <a:pPr marL="342900" indent="-342900">
              <a:buFont typeface="+mj-lt"/>
              <a:buAutoNum type="arabicPeriod"/>
            </a:pPr>
            <a:endParaRPr lang="en-US" b="1" dirty="0"/>
          </a:p>
          <a:p>
            <a:pPr marL="342900" indent="-342900">
              <a:buFont typeface="+mj-lt"/>
              <a:buAutoNum type="arabicPeriod"/>
            </a:pPr>
            <a:r>
              <a:rPr lang="en-US" b="1" dirty="0" smtClean="0"/>
              <a:t>How we can remove Expired</a:t>
            </a:r>
            <a:r>
              <a:rPr lang="en-US" b="1" dirty="0"/>
              <a:t> </a:t>
            </a:r>
            <a:r>
              <a:rPr lang="en-US" b="1" dirty="0" smtClean="0"/>
              <a:t>medicines with the help of stock exchange</a:t>
            </a:r>
            <a:endParaRPr lang="en-US" b="1" dirty="0"/>
          </a:p>
          <a:p>
            <a:pPr marL="342900" indent="-342900">
              <a:buFont typeface="+mj-lt"/>
              <a:buAutoNum type="arabicPeriod"/>
            </a:pPr>
            <a:endParaRPr lang="en-US" b="1" dirty="0"/>
          </a:p>
        </p:txBody>
      </p:sp>
      <p:sp>
        <p:nvSpPr>
          <p:cNvPr id="3" name="TextBox 2"/>
          <p:cNvSpPr txBox="1"/>
          <p:nvPr/>
        </p:nvSpPr>
        <p:spPr>
          <a:xfrm>
            <a:off x="6331225" y="99391"/>
            <a:ext cx="4502427" cy="400110"/>
          </a:xfrm>
          <a:prstGeom prst="rect">
            <a:avLst/>
          </a:prstGeom>
          <a:noFill/>
        </p:spPr>
        <p:txBody>
          <a:bodyPr wrap="square" rtlCol="0">
            <a:spAutoFit/>
          </a:bodyPr>
          <a:lstStyle/>
          <a:p>
            <a:r>
              <a:rPr lang="en-US" sz="2000" b="1" dirty="0" smtClean="0">
                <a:solidFill>
                  <a:schemeClr val="bg2"/>
                </a:solidFill>
                <a:latin typeface="Algerian" pitchFamily="82" charset="0"/>
              </a:rPr>
              <a:t>Problem statement</a:t>
            </a:r>
            <a:endParaRPr lang="en-US" sz="2000" b="1" dirty="0">
              <a:solidFill>
                <a:schemeClr val="bg2"/>
              </a:solidFill>
              <a:latin typeface="Algerian" pitchFamily="82" charset="0"/>
            </a:endParaRPr>
          </a:p>
        </p:txBody>
      </p:sp>
    </p:spTree>
    <p:extLst>
      <p:ext uri="{BB962C8B-B14F-4D97-AF65-F5344CB8AC3E}">
        <p14:creationId xmlns:p14="http://schemas.microsoft.com/office/powerpoint/2010/main" val="1616833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75A1CC4F-BE7D-B40C-9D5B-6D4E5BB02A96}"/>
              </a:ext>
            </a:extLst>
          </p:cNvPr>
          <p:cNvSpPr txBox="1"/>
          <p:nvPr/>
        </p:nvSpPr>
        <p:spPr>
          <a:xfrm>
            <a:off x="1675273" y="1277569"/>
            <a:ext cx="6507804" cy="707886"/>
          </a:xfrm>
          <a:prstGeom prst="rect">
            <a:avLst/>
          </a:prstGeom>
          <a:noFill/>
        </p:spPr>
        <p:txBody>
          <a:bodyPr wrap="square" rtlCol="0">
            <a:spAutoFit/>
          </a:bodyPr>
          <a:lstStyle/>
          <a:p>
            <a:r>
              <a:rPr lang="en-US" sz="4000" b="1" dirty="0">
                <a:solidFill>
                  <a:schemeClr val="accent4">
                    <a:lumMod val="75000"/>
                  </a:schemeClr>
                </a:solidFill>
                <a:latin typeface="Algerian" panose="04020705040A02060702" pitchFamily="82" charset="0"/>
              </a:rPr>
              <a:t>Mind mapping</a:t>
            </a:r>
            <a:endParaRPr lang="en-IN" sz="4000" b="1" dirty="0">
              <a:solidFill>
                <a:schemeClr val="accent4">
                  <a:lumMod val="75000"/>
                </a:schemeClr>
              </a:solidFill>
              <a:latin typeface="Algerian" panose="04020705040A02060702" pitchFamily="82" charset="0"/>
            </a:endParaRPr>
          </a:p>
        </p:txBody>
      </p:sp>
      <p:sp>
        <p:nvSpPr>
          <p:cNvPr id="4" name="TextBox 3"/>
          <p:cNvSpPr txBox="1"/>
          <p:nvPr/>
        </p:nvSpPr>
        <p:spPr>
          <a:xfrm>
            <a:off x="1490869" y="2696522"/>
            <a:ext cx="8269358" cy="2677656"/>
          </a:xfrm>
          <a:prstGeom prst="rect">
            <a:avLst/>
          </a:prstGeom>
          <a:noFill/>
          <a:ln>
            <a:solidFill>
              <a:schemeClr val="accent6">
                <a:lumMod val="50000"/>
              </a:schemeClr>
            </a:solidFill>
          </a:ln>
        </p:spPr>
        <p:txBody>
          <a:bodyPr wrap="square" rtlCol="0">
            <a:spAutoFit/>
          </a:bodyPr>
          <a:lstStyle/>
          <a:p>
            <a:r>
              <a:rPr lang="en-US" sz="2400" b="1" dirty="0" smtClean="0">
                <a:latin typeface="Arial Black" pitchFamily="34" charset="0"/>
              </a:rPr>
              <a:t> Mind </a:t>
            </a:r>
            <a:r>
              <a:rPr lang="en-US" sz="2400" b="1" dirty="0">
                <a:latin typeface="Arial Black" pitchFamily="34" charset="0"/>
              </a:rPr>
              <a:t>mapping </a:t>
            </a:r>
            <a:r>
              <a:rPr lang="en-US" sz="2400" b="1" dirty="0" smtClean="0">
                <a:latin typeface="Arial Black" pitchFamily="34" charset="0"/>
              </a:rPr>
              <a:t>process details</a:t>
            </a:r>
            <a:endParaRPr lang="en-US" sz="2400" b="1" dirty="0">
              <a:latin typeface="Arial Black" pitchFamily="34" charset="0"/>
            </a:endParaRPr>
          </a:p>
          <a:p>
            <a:endParaRPr lang="en-US" dirty="0"/>
          </a:p>
          <a:p>
            <a:pPr marL="285750" indent="-285750">
              <a:buFont typeface="Arial" pitchFamily="34" charset="0"/>
              <a:buChar char="•"/>
            </a:pPr>
            <a:r>
              <a:rPr lang="en-US" dirty="0"/>
              <a:t>Mind mapping is a visual tool that helps in organizing and representing information around a central concept. </a:t>
            </a:r>
            <a:endParaRPr lang="en-US" dirty="0" smtClean="0"/>
          </a:p>
          <a:p>
            <a:pPr marL="285750" indent="-285750">
              <a:buFont typeface="Arial" pitchFamily="34" charset="0"/>
              <a:buChar char="•"/>
            </a:pPr>
            <a:r>
              <a:rPr lang="en-US" dirty="0" smtClean="0"/>
              <a:t>It </a:t>
            </a:r>
            <a:r>
              <a:rPr lang="en-US" dirty="0"/>
              <a:t>involves creating a diagram that uses branches to represent ideas and sub-ideas, making it easier to visualize connections and relationships between different pieces of information. </a:t>
            </a:r>
            <a:endParaRPr lang="en-US" dirty="0" smtClean="0"/>
          </a:p>
          <a:p>
            <a:pPr marL="285750" indent="-285750">
              <a:buFont typeface="Arial" pitchFamily="34" charset="0"/>
              <a:buChar char="•"/>
            </a:pPr>
            <a:r>
              <a:rPr lang="en-US" dirty="0" smtClean="0"/>
              <a:t>This </a:t>
            </a:r>
            <a:r>
              <a:rPr lang="en-US" dirty="0"/>
              <a:t>technique is often used in note-taking, problem-solving, and planning.</a:t>
            </a:r>
          </a:p>
          <a:p>
            <a:pPr marL="285750" indent="-285750">
              <a:buFont typeface="Arial" pitchFamily="34" charset="0"/>
              <a:buChar char="•"/>
            </a:pPr>
            <a:endParaRPr lang="en-US" dirty="0"/>
          </a:p>
        </p:txBody>
      </p:sp>
    </p:spTree>
    <p:extLst>
      <p:ext uri="{BB962C8B-B14F-4D97-AF65-F5344CB8AC3E}">
        <p14:creationId xmlns:p14="http://schemas.microsoft.com/office/powerpoint/2010/main" val="428419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nip Single Corner Rectangle 3"/>
          <p:cNvSpPr/>
          <p:nvPr/>
        </p:nvSpPr>
        <p:spPr>
          <a:xfrm>
            <a:off x="8637104" y="0"/>
            <a:ext cx="3415748" cy="566530"/>
          </a:xfrm>
          <a:prstGeom prst="snip1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TextBox 4"/>
          <p:cNvSpPr txBox="1"/>
          <p:nvPr/>
        </p:nvSpPr>
        <p:spPr>
          <a:xfrm>
            <a:off x="9052891" y="44725"/>
            <a:ext cx="2584174" cy="523220"/>
          </a:xfrm>
          <a:prstGeom prst="rect">
            <a:avLst/>
          </a:prstGeom>
          <a:noFill/>
        </p:spPr>
        <p:txBody>
          <a:bodyPr wrap="square" rtlCol="0">
            <a:spAutoFit/>
          </a:bodyPr>
          <a:lstStyle/>
          <a:p>
            <a:r>
              <a:rPr lang="en-US" sz="2800" b="1" dirty="0" smtClean="0">
                <a:latin typeface="Algerian" pitchFamily="82" charset="0"/>
              </a:rPr>
              <a:t>MIND MAP</a:t>
            </a:r>
            <a:endParaRPr lang="en-US" sz="2800" b="1" dirty="0">
              <a:latin typeface="Algerian" pitchFamily="82" charset="0"/>
            </a:endParaRPr>
          </a:p>
        </p:txBody>
      </p:sp>
    </p:spTree>
    <p:extLst>
      <p:ext uri="{BB962C8B-B14F-4D97-AF65-F5344CB8AC3E}">
        <p14:creationId xmlns:p14="http://schemas.microsoft.com/office/powerpoint/2010/main" val="961427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ECE229-F850-AEFA-082E-B5CD183D83A9}"/>
              </a:ext>
            </a:extLst>
          </p:cNvPr>
          <p:cNvSpPr txBox="1"/>
          <p:nvPr/>
        </p:nvSpPr>
        <p:spPr>
          <a:xfrm>
            <a:off x="2188728" y="1010643"/>
            <a:ext cx="7188741" cy="536685"/>
          </a:xfrm>
          <a:prstGeom prst="rect">
            <a:avLst/>
          </a:prstGeom>
          <a:noFill/>
        </p:spPr>
        <p:txBody>
          <a:bodyPr wrap="square" rtlCol="0">
            <a:spAutoFit/>
          </a:bodyPr>
          <a:lstStyle/>
          <a:p>
            <a:r>
              <a:rPr lang="en-US" sz="2800" b="1"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Persona </a:t>
            </a:r>
            <a:r>
              <a:rPr lang="en-US" sz="2800" b="1" dirty="0" smtClean="0">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construction</a:t>
            </a:r>
            <a:endParaRPr lang="en-IN" sz="2800" b="1" dirty="0">
              <a:solidFill>
                <a:schemeClr val="accent2">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TextBox 2">
            <a:extLst>
              <a:ext uri="{FF2B5EF4-FFF2-40B4-BE49-F238E27FC236}">
                <a16:creationId xmlns:a16="http://schemas.microsoft.com/office/drawing/2014/main" xmlns="" id="{12004672-0FEB-0802-BC99-ED5B42AB9256}"/>
              </a:ext>
            </a:extLst>
          </p:cNvPr>
          <p:cNvSpPr txBox="1"/>
          <p:nvPr/>
        </p:nvSpPr>
        <p:spPr>
          <a:xfrm>
            <a:off x="1643973" y="1778091"/>
            <a:ext cx="7928043" cy="1477328"/>
          </a:xfrm>
          <a:prstGeom prst="rect">
            <a:avLst/>
          </a:prstGeom>
          <a:noFill/>
        </p:spPr>
        <p:txBody>
          <a:bodyPr wrap="square" rtlCol="0">
            <a:spAutoFit/>
          </a:bodyPr>
          <a:lstStyle/>
          <a:p>
            <a:r>
              <a:rPr lang="en-US" b="1" dirty="0"/>
              <a:t>Constructing a persona involves creating a detailed, fictional representation of a target audience, typically used in marketing, product design, or product development. A persona embodies the background, motivation, challenges faced, doubts and fears and aspirations of a specific group of people, helping you design better solutions.</a:t>
            </a:r>
            <a:endParaRPr lang="en-IN" b="1" dirty="0"/>
          </a:p>
        </p:txBody>
      </p:sp>
      <p:sp>
        <p:nvSpPr>
          <p:cNvPr id="5" name="TextBox 4">
            <a:extLst>
              <a:ext uri="{FF2B5EF4-FFF2-40B4-BE49-F238E27FC236}">
                <a16:creationId xmlns:a16="http://schemas.microsoft.com/office/drawing/2014/main" xmlns="" id="{AD6DD495-583F-6E1D-8D75-5A0806D8C613}"/>
              </a:ext>
            </a:extLst>
          </p:cNvPr>
          <p:cNvSpPr txBox="1"/>
          <p:nvPr/>
        </p:nvSpPr>
        <p:spPr>
          <a:xfrm>
            <a:off x="2276274" y="3761258"/>
            <a:ext cx="5573948" cy="523220"/>
          </a:xfrm>
          <a:prstGeom prst="rect">
            <a:avLst/>
          </a:prstGeom>
          <a:noFill/>
        </p:spPr>
        <p:txBody>
          <a:bodyPr wrap="square" rtlCol="0">
            <a:spAutoFit/>
          </a:bodyPr>
          <a:lstStyle/>
          <a:p>
            <a:r>
              <a:rPr lang="en-US" sz="2800" b="1">
                <a:solidFill>
                  <a:schemeClr val="accent2">
                    <a:lumMod val="75000"/>
                  </a:schemeClr>
                </a:solidFill>
                <a:latin typeface="Algerian" panose="04020705040A02060702" pitchFamily="82" charset="0"/>
              </a:rPr>
              <a:t>Why persona is important ?</a:t>
            </a:r>
            <a:endParaRPr lang="en-IN" sz="2800" b="1">
              <a:solidFill>
                <a:schemeClr val="accent2">
                  <a:lumMod val="75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xmlns="" id="{D6B8D984-8E6A-5974-B4B6-EC2E2EE60DE0}"/>
              </a:ext>
            </a:extLst>
          </p:cNvPr>
          <p:cNvSpPr txBox="1"/>
          <p:nvPr/>
        </p:nvSpPr>
        <p:spPr>
          <a:xfrm>
            <a:off x="1643973" y="4445546"/>
            <a:ext cx="7733491" cy="646331"/>
          </a:xfrm>
          <a:prstGeom prst="rect">
            <a:avLst/>
          </a:prstGeom>
          <a:noFill/>
        </p:spPr>
        <p:txBody>
          <a:bodyPr wrap="square" lIns="91440" tIns="45720" rIns="91440" bIns="45720" rtlCol="0" anchor="t">
            <a:spAutoFit/>
          </a:bodyPr>
          <a:lstStyle/>
          <a:p>
            <a:r>
              <a:rPr lang="en-US" b="1" dirty="0"/>
              <a:t>Personas are used to targeting market audience mins end </a:t>
            </a:r>
            <a:r>
              <a:rPr lang="en-US" b="1" dirty="0" smtClean="0"/>
              <a:t>users, focuses </a:t>
            </a:r>
            <a:r>
              <a:rPr lang="en-US" b="1" dirty="0"/>
              <a:t>on their day to day life problems and design for that</a:t>
            </a:r>
            <a:endParaRPr lang="en-IN" b="1" dirty="0"/>
          </a:p>
        </p:txBody>
      </p:sp>
    </p:spTree>
    <p:extLst>
      <p:ext uri="{BB962C8B-B14F-4D97-AF65-F5344CB8AC3E}">
        <p14:creationId xmlns:p14="http://schemas.microsoft.com/office/powerpoint/2010/main" val="3855752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1E7EDA-8A73-5647-9420-C7BAA1604429}"/>
              </a:ext>
            </a:extLst>
          </p:cNvPr>
          <p:cNvSpPr txBox="1"/>
          <p:nvPr/>
        </p:nvSpPr>
        <p:spPr>
          <a:xfrm>
            <a:off x="2081721" y="304746"/>
            <a:ext cx="3210127" cy="646331"/>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Algerian" panose="04020705040A02060702" pitchFamily="82" charset="0"/>
              </a:rPr>
              <a:t>Persona 1: for patient</a:t>
            </a:r>
            <a:endParaRPr lang="en-IN" sz="1800" b="1">
              <a:effectLst>
                <a:outerShdw blurRad="38100" dist="38100" dir="2700000" algn="tl">
                  <a:srgbClr val="000000">
                    <a:alpha val="43137"/>
                  </a:srgbClr>
                </a:outerShdw>
              </a:effectLst>
              <a:latin typeface="Algerian" panose="04020705040A02060702" pitchFamily="82" charset="0"/>
            </a:endParaRPr>
          </a:p>
          <a:p>
            <a:endParaRPr lang="en-IN"/>
          </a:p>
        </p:txBody>
      </p:sp>
      <p:sp>
        <p:nvSpPr>
          <p:cNvPr id="3" name="Rectangle: Rounded Corners 2">
            <a:extLst>
              <a:ext uri="{FF2B5EF4-FFF2-40B4-BE49-F238E27FC236}">
                <a16:creationId xmlns:a16="http://schemas.microsoft.com/office/drawing/2014/main" xmlns="" id="{21B440BB-9560-9BE7-948B-E6A4982624CF}"/>
              </a:ext>
            </a:extLst>
          </p:cNvPr>
          <p:cNvSpPr/>
          <p:nvPr/>
        </p:nvSpPr>
        <p:spPr>
          <a:xfrm>
            <a:off x="1595340" y="1117568"/>
            <a:ext cx="3920247" cy="18677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xmlns="" id="{FA78274A-124D-8211-4440-745689D847AB}"/>
              </a:ext>
            </a:extLst>
          </p:cNvPr>
          <p:cNvSpPr txBox="1"/>
          <p:nvPr/>
        </p:nvSpPr>
        <p:spPr>
          <a:xfrm>
            <a:off x="1726664" y="1200812"/>
            <a:ext cx="3920247" cy="1877437"/>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BACKGROUND</a:t>
            </a:r>
          </a:p>
          <a:p>
            <a:pPr marL="171450" indent="-171450">
              <a:buFont typeface="Wingdings" panose="05000000000000000000" pitchFamily="2" charset="2"/>
              <a:buChar char="v"/>
            </a:pPr>
            <a:r>
              <a:rPr lang="en-US" sz="1400"/>
              <a:t>Belong  to middle class family</a:t>
            </a:r>
          </a:p>
          <a:p>
            <a:pPr marL="171450" indent="-171450">
              <a:buFont typeface="Wingdings" panose="05000000000000000000" pitchFamily="2" charset="2"/>
              <a:buChar char="v"/>
            </a:pPr>
            <a:r>
              <a:rPr lang="en-US" sz="1400"/>
              <a:t>He lives in a join family in Pune</a:t>
            </a:r>
          </a:p>
          <a:p>
            <a:pPr marL="171450" indent="-171450">
              <a:buFont typeface="Wingdings" panose="05000000000000000000" pitchFamily="2" charset="2"/>
              <a:buChar char="v"/>
            </a:pPr>
            <a:r>
              <a:rPr lang="en-US" sz="1400"/>
              <a:t>He has a two children's</a:t>
            </a:r>
          </a:p>
          <a:p>
            <a:pPr marL="171450" indent="-171450">
              <a:buFont typeface="Wingdings" panose="05000000000000000000" pitchFamily="2" charset="2"/>
              <a:buChar char="v"/>
            </a:pPr>
            <a:r>
              <a:rPr lang="en-US" sz="1400"/>
              <a:t>He is a school teacher working in government school</a:t>
            </a:r>
          </a:p>
          <a:p>
            <a:pPr marL="171450" indent="-171450">
              <a:buFont typeface="Wingdings" panose="05000000000000000000" pitchFamily="2" charset="2"/>
              <a:buChar char="v"/>
            </a:pPr>
            <a:r>
              <a:rPr lang="en-US" sz="1400"/>
              <a:t>He is diagnosed with diabetes</a:t>
            </a:r>
          </a:p>
          <a:p>
            <a:endParaRPr lang="en-IN" sz="1400"/>
          </a:p>
        </p:txBody>
      </p:sp>
      <p:sp>
        <p:nvSpPr>
          <p:cNvPr id="6" name="Rectangle: Rounded Corners 5">
            <a:extLst>
              <a:ext uri="{FF2B5EF4-FFF2-40B4-BE49-F238E27FC236}">
                <a16:creationId xmlns:a16="http://schemas.microsoft.com/office/drawing/2014/main" xmlns="" id="{43AEEC8F-A062-371D-2233-8D22A1C8E52E}"/>
              </a:ext>
            </a:extLst>
          </p:cNvPr>
          <p:cNvSpPr/>
          <p:nvPr/>
        </p:nvSpPr>
        <p:spPr>
          <a:xfrm>
            <a:off x="1595340" y="3210128"/>
            <a:ext cx="3920247" cy="2042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2AF1BECC-045F-73B4-EFBF-FA8394A6840E}"/>
              </a:ext>
            </a:extLst>
          </p:cNvPr>
          <p:cNvSpPr txBox="1"/>
          <p:nvPr/>
        </p:nvSpPr>
        <p:spPr>
          <a:xfrm>
            <a:off x="1726657" y="3151767"/>
            <a:ext cx="4051571" cy="2092881"/>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CHALLENGES FACED</a:t>
            </a:r>
          </a:p>
          <a:p>
            <a:pPr marL="285750" indent="-285750">
              <a:buFont typeface="Wingdings" panose="05000000000000000000" pitchFamily="2" charset="2"/>
              <a:buChar char="v"/>
            </a:pPr>
            <a:r>
              <a:rPr lang="en-US" sz="1400"/>
              <a:t>Financial stress due to ongoing condition</a:t>
            </a:r>
          </a:p>
          <a:p>
            <a:pPr marL="285750" indent="-285750">
              <a:buFont typeface="Wingdings" panose="05000000000000000000" pitchFamily="2" charset="2"/>
              <a:buChar char="v"/>
            </a:pPr>
            <a:r>
              <a:rPr lang="en-US" sz="1400"/>
              <a:t>Balancing work and health needs.</a:t>
            </a:r>
          </a:p>
          <a:p>
            <a:pPr marL="285750" indent="-285750">
              <a:buFont typeface="Wingdings" panose="05000000000000000000" pitchFamily="2" charset="2"/>
              <a:buChar char="v"/>
            </a:pPr>
            <a:r>
              <a:rPr lang="en-IN" sz="1400"/>
              <a:t>Disrupted Schedule</a:t>
            </a:r>
            <a:endParaRPr lang="en-US" sz="1400"/>
          </a:p>
          <a:p>
            <a:pPr marL="285750" indent="-285750">
              <a:buFont typeface="Wingdings" panose="05000000000000000000" pitchFamily="2" charset="2"/>
              <a:buChar char="v"/>
            </a:pPr>
            <a:r>
              <a:rPr lang="en-IN" sz="1400"/>
              <a:t>limited Understanding of disease</a:t>
            </a:r>
            <a:endParaRPr lang="en-US" sz="1400"/>
          </a:p>
          <a:p>
            <a:pPr marL="285750" indent="-285750">
              <a:buFont typeface="Wingdings" panose="05000000000000000000" pitchFamily="2" charset="2"/>
              <a:buChar char="v"/>
            </a:pPr>
            <a:r>
              <a:rPr lang="en-IN" sz="1400"/>
              <a:t>Adapting to lifecycle changes</a:t>
            </a:r>
            <a:endParaRPr lang="en-US" sz="1400"/>
          </a:p>
          <a:p>
            <a:pPr marL="285750" indent="-285750">
              <a:buFont typeface="Wingdings" panose="05000000000000000000" pitchFamily="2" charset="2"/>
              <a:buChar char="v"/>
            </a:pPr>
            <a:r>
              <a:rPr lang="en-US" sz="1400"/>
              <a:t>follows the prescribed diet, especially with Family meals and social gathering </a:t>
            </a:r>
          </a:p>
          <a:p>
            <a:pPr marL="285750" indent="-285750">
              <a:buFont typeface="Wingdings" panose="05000000000000000000" pitchFamily="2" charset="2"/>
              <a:buChar char="v"/>
            </a:pPr>
            <a:r>
              <a:rPr lang="en-US" sz="1400"/>
              <a:t>Forgets to take medicines on time.</a:t>
            </a:r>
            <a:endParaRPr lang="en-IN" sz="1400"/>
          </a:p>
        </p:txBody>
      </p:sp>
      <p:sp>
        <p:nvSpPr>
          <p:cNvPr id="8" name="Rectangle: Rounded Corners 7">
            <a:extLst>
              <a:ext uri="{FF2B5EF4-FFF2-40B4-BE49-F238E27FC236}">
                <a16:creationId xmlns:a16="http://schemas.microsoft.com/office/drawing/2014/main" xmlns="" id="{4EE49EA8-F005-B8FC-ECFD-30BDA9DC07BD}"/>
              </a:ext>
            </a:extLst>
          </p:cNvPr>
          <p:cNvSpPr/>
          <p:nvPr/>
        </p:nvSpPr>
        <p:spPr>
          <a:xfrm>
            <a:off x="6191661" y="209866"/>
            <a:ext cx="5642043" cy="15758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xmlns="" id="{1DBAA174-CFB0-B345-E88F-7A784D85EEAA}"/>
              </a:ext>
            </a:extLst>
          </p:cNvPr>
          <p:cNvSpPr txBox="1"/>
          <p:nvPr/>
        </p:nvSpPr>
        <p:spPr>
          <a:xfrm>
            <a:off x="6546725" y="274527"/>
            <a:ext cx="5316167" cy="1446550"/>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MOTIVATION</a:t>
            </a:r>
          </a:p>
          <a:p>
            <a:pPr marL="285750" indent="-285750">
              <a:buFont typeface="Wingdings" panose="05000000000000000000" pitchFamily="2" charset="2"/>
              <a:buChar char="v"/>
            </a:pPr>
            <a:r>
              <a:rPr lang="en-US" sz="1400"/>
              <a:t>Motivated by family and relatives</a:t>
            </a:r>
          </a:p>
          <a:p>
            <a:pPr marL="285750" indent="-285750">
              <a:buFont typeface="Wingdings" panose="05000000000000000000" pitchFamily="2" charset="2"/>
              <a:buChar char="v"/>
            </a:pPr>
            <a:r>
              <a:rPr lang="en-IN" sz="1400"/>
              <a:t>positive Feedback From others</a:t>
            </a:r>
            <a:endParaRPr lang="en-US" sz="1400"/>
          </a:p>
          <a:p>
            <a:pPr marL="285750" indent="-285750">
              <a:buFont typeface="Wingdings" panose="05000000000000000000" pitchFamily="2" charset="2"/>
              <a:buChar char="v"/>
            </a:pPr>
            <a:r>
              <a:rPr lang="en-US" sz="1400"/>
              <a:t>Spending more time with family members</a:t>
            </a:r>
          </a:p>
          <a:p>
            <a:pPr marL="285750" indent="-285750">
              <a:buFont typeface="Wingdings" panose="05000000000000000000" pitchFamily="2" charset="2"/>
              <a:buChar char="v"/>
            </a:pPr>
            <a:r>
              <a:rPr lang="en-US" sz="1400"/>
              <a:t>Achieving  a better quality of life</a:t>
            </a:r>
          </a:p>
          <a:p>
            <a:pPr marL="285750" indent="-285750">
              <a:buFont typeface="Wingdings" panose="05000000000000000000" pitchFamily="2" charset="2"/>
              <a:buChar char="v"/>
            </a:pPr>
            <a:r>
              <a:rPr lang="en-IN" sz="1400"/>
              <a:t>Gaining confidence</a:t>
            </a:r>
          </a:p>
        </p:txBody>
      </p:sp>
      <p:sp>
        <p:nvSpPr>
          <p:cNvPr id="10" name="Rectangle: Rounded Corners 9">
            <a:extLst>
              <a:ext uri="{FF2B5EF4-FFF2-40B4-BE49-F238E27FC236}">
                <a16:creationId xmlns:a16="http://schemas.microsoft.com/office/drawing/2014/main" xmlns="" id="{146BBCA6-3F79-7761-3DDF-A0B0326D086F}"/>
              </a:ext>
            </a:extLst>
          </p:cNvPr>
          <p:cNvSpPr/>
          <p:nvPr/>
        </p:nvSpPr>
        <p:spPr>
          <a:xfrm>
            <a:off x="6191661" y="1974158"/>
            <a:ext cx="5642043" cy="14791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xmlns="" id="{ABCFD9CB-6620-3CB2-C9D1-DFD1CAA8F096}"/>
              </a:ext>
            </a:extLst>
          </p:cNvPr>
          <p:cNvSpPr txBox="1"/>
          <p:nvPr/>
        </p:nvSpPr>
        <p:spPr>
          <a:xfrm>
            <a:off x="6322981" y="1882743"/>
            <a:ext cx="5510723" cy="1661993"/>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DOUBTS AND FEARS</a:t>
            </a:r>
          </a:p>
          <a:p>
            <a:pPr marL="285750" indent="-285750">
              <a:buFont typeface="Wingdings" panose="05000000000000000000" pitchFamily="2" charset="2"/>
              <a:buChar char="v"/>
            </a:pPr>
            <a:r>
              <a:rPr lang="en-US" sz="1400"/>
              <a:t>Doubts about will their treatment effective or not</a:t>
            </a:r>
          </a:p>
          <a:p>
            <a:pPr marL="285750" indent="-285750">
              <a:buFont typeface="Wingdings" panose="05000000000000000000" pitchFamily="2" charset="2"/>
              <a:buChar char="v"/>
            </a:pPr>
            <a:r>
              <a:rPr lang="en-US" sz="1400"/>
              <a:t>Doubts about will their illness be cured or not</a:t>
            </a:r>
          </a:p>
          <a:p>
            <a:pPr marL="285750" indent="-285750">
              <a:buFont typeface="Wingdings" panose="05000000000000000000" pitchFamily="2" charset="2"/>
              <a:buChar char="v"/>
            </a:pPr>
            <a:r>
              <a:rPr lang="en-US" sz="1400"/>
              <a:t>Whether they can pay for hospital charges or not</a:t>
            </a:r>
          </a:p>
          <a:p>
            <a:pPr marL="285750" indent="-285750">
              <a:buFont typeface="Wingdings" panose="05000000000000000000" pitchFamily="2" charset="2"/>
              <a:buChar char="v"/>
            </a:pPr>
            <a:r>
              <a:rPr lang="en-US" sz="1400"/>
              <a:t>Fear of being a burden on family</a:t>
            </a:r>
          </a:p>
          <a:p>
            <a:pPr marL="285750" indent="-285750">
              <a:buFont typeface="Wingdings" panose="05000000000000000000" pitchFamily="2" charset="2"/>
              <a:buChar char="v"/>
            </a:pPr>
            <a:r>
              <a:rPr lang="en-US" sz="1400"/>
              <a:t>Will their healthcare providers are experienced or not</a:t>
            </a:r>
          </a:p>
          <a:p>
            <a:pPr marL="285750" indent="-285750">
              <a:buFont typeface="Wingdings" panose="05000000000000000000" pitchFamily="2" charset="2"/>
              <a:buChar char="v"/>
            </a:pPr>
            <a:r>
              <a:rPr lang="en-US" sz="1400"/>
              <a:t>Fear about not achieving health goals</a:t>
            </a:r>
            <a:endParaRPr lang="en-IN" sz="1400"/>
          </a:p>
        </p:txBody>
      </p:sp>
      <p:sp>
        <p:nvSpPr>
          <p:cNvPr id="12" name="Rectangle: Rounded Corners 11">
            <a:extLst>
              <a:ext uri="{FF2B5EF4-FFF2-40B4-BE49-F238E27FC236}">
                <a16:creationId xmlns:a16="http://schemas.microsoft.com/office/drawing/2014/main" xmlns="" id="{6DB82550-F30F-020A-3C7A-A465EC0E0378}"/>
              </a:ext>
            </a:extLst>
          </p:cNvPr>
          <p:cNvSpPr/>
          <p:nvPr/>
        </p:nvSpPr>
        <p:spPr>
          <a:xfrm>
            <a:off x="6191659" y="3590950"/>
            <a:ext cx="5671228" cy="1661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xmlns="" id="{CC89C4FC-3296-4329-438A-192A2C80E500}"/>
              </a:ext>
            </a:extLst>
          </p:cNvPr>
          <p:cNvSpPr txBox="1"/>
          <p:nvPr/>
        </p:nvSpPr>
        <p:spPr>
          <a:xfrm>
            <a:off x="6439713" y="3733149"/>
            <a:ext cx="4156955"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ASPIRATIONS</a:t>
            </a:r>
          </a:p>
          <a:p>
            <a:pPr marL="285750" indent="-285750">
              <a:buFont typeface="Wingdings" panose="05000000000000000000" pitchFamily="2" charset="2"/>
              <a:buChar char="v"/>
            </a:pPr>
            <a:r>
              <a:rPr lang="en-US" sz="1400"/>
              <a:t>Mentally and physically stable life</a:t>
            </a:r>
          </a:p>
          <a:p>
            <a:pPr marL="285750" indent="-285750">
              <a:buFont typeface="Wingdings" panose="05000000000000000000" pitchFamily="2" charset="2"/>
              <a:buChar char="v"/>
            </a:pPr>
            <a:r>
              <a:rPr lang="en-US" sz="1400"/>
              <a:t>Want to make personal fulfillment</a:t>
            </a:r>
          </a:p>
          <a:p>
            <a:pPr marL="285750" indent="-285750">
              <a:buFont typeface="Wingdings" panose="05000000000000000000" pitchFamily="2" charset="2"/>
              <a:buChar char="v"/>
            </a:pPr>
            <a:r>
              <a:rPr lang="en-US" sz="1400"/>
              <a:t>continues personal growth and learning </a:t>
            </a:r>
          </a:p>
          <a:p>
            <a:pPr marL="285750" indent="-285750">
              <a:buFont typeface="Wingdings" panose="05000000000000000000" pitchFamily="2" charset="2"/>
              <a:buChar char="v"/>
            </a:pPr>
            <a:r>
              <a:rPr lang="en-US" sz="1400"/>
              <a:t>reduce the dependency on medicines</a:t>
            </a:r>
            <a:endParaRPr lang="en-IN" sz="1400"/>
          </a:p>
        </p:txBody>
      </p:sp>
      <p:sp>
        <p:nvSpPr>
          <p:cNvPr id="14" name="Rectangle: Rounded Corners 13">
            <a:extLst>
              <a:ext uri="{FF2B5EF4-FFF2-40B4-BE49-F238E27FC236}">
                <a16:creationId xmlns:a16="http://schemas.microsoft.com/office/drawing/2014/main" xmlns="" id="{5F257232-DA90-39A3-5F84-E3D0360A06B5}"/>
              </a:ext>
            </a:extLst>
          </p:cNvPr>
          <p:cNvSpPr/>
          <p:nvPr/>
        </p:nvSpPr>
        <p:spPr>
          <a:xfrm>
            <a:off x="1595337" y="5318168"/>
            <a:ext cx="10238367" cy="14731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xmlns="" id="{C199A672-D46C-0418-5A09-395F25AF2651}"/>
              </a:ext>
            </a:extLst>
          </p:cNvPr>
          <p:cNvSpPr txBox="1"/>
          <p:nvPr/>
        </p:nvSpPr>
        <p:spPr>
          <a:xfrm>
            <a:off x="1726663" y="5390994"/>
            <a:ext cx="9717932" cy="1231106"/>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Algerian" panose="04020705040A02060702" pitchFamily="82" charset="0"/>
              </a:rPr>
              <a:t>Summary</a:t>
            </a:r>
          </a:p>
          <a:p>
            <a:r>
              <a:rPr lang="en-US" sz="1400" dirty="0"/>
              <a:t>Amit belongs to middle class family he is diagnosed with diabetes working in a government school as a physics teacher . he facing challenges like financial , how to balance professional and personal life but he always motivated  but he always motivated by positive feedback of family members .But sometimes doubts about will their illness be cured or not .Amit want reduce the dependency on medicines and wants healthy life </a:t>
            </a:r>
            <a:endParaRPr lang="en-IN" sz="1400" dirty="0"/>
          </a:p>
        </p:txBody>
      </p:sp>
    </p:spTree>
    <p:extLst>
      <p:ext uri="{BB962C8B-B14F-4D97-AF65-F5344CB8AC3E}">
        <p14:creationId xmlns:p14="http://schemas.microsoft.com/office/powerpoint/2010/main" val="3089753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533712-7366-9073-8186-95C4107087F4}"/>
              </a:ext>
            </a:extLst>
          </p:cNvPr>
          <p:cNvSpPr txBox="1"/>
          <p:nvPr/>
        </p:nvSpPr>
        <p:spPr>
          <a:xfrm>
            <a:off x="1215960" y="87549"/>
            <a:ext cx="6896911" cy="369332"/>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Persona 2: for healthcare provider</a:t>
            </a:r>
            <a:endParaRPr lang="en-IN" b="1">
              <a:effectLst>
                <a:outerShdw blurRad="38100" dist="38100" dir="2700000" algn="tl">
                  <a:srgbClr val="000000">
                    <a:alpha val="43137"/>
                  </a:srgbClr>
                </a:outerShdw>
              </a:effectLst>
              <a:latin typeface="Algerian" panose="04020705040A02060702" pitchFamily="82" charset="0"/>
            </a:endParaRPr>
          </a:p>
        </p:txBody>
      </p:sp>
      <p:sp>
        <p:nvSpPr>
          <p:cNvPr id="3" name="Rectangle: Rounded Corners 2">
            <a:extLst>
              <a:ext uri="{FF2B5EF4-FFF2-40B4-BE49-F238E27FC236}">
                <a16:creationId xmlns:a16="http://schemas.microsoft.com/office/drawing/2014/main" xmlns="" id="{FB68A5A5-C9BA-87A9-A52B-E25969629844}"/>
              </a:ext>
            </a:extLst>
          </p:cNvPr>
          <p:cNvSpPr/>
          <p:nvPr/>
        </p:nvSpPr>
        <p:spPr>
          <a:xfrm>
            <a:off x="1108957" y="603115"/>
            <a:ext cx="4987047" cy="2305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xmlns="" id="{1DC27C81-E8D4-61F1-3829-E91FCC895D36}"/>
              </a:ext>
            </a:extLst>
          </p:cNvPr>
          <p:cNvSpPr txBox="1"/>
          <p:nvPr/>
        </p:nvSpPr>
        <p:spPr>
          <a:xfrm>
            <a:off x="1391057" y="729576"/>
            <a:ext cx="4066163" cy="1877437"/>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Background</a:t>
            </a:r>
          </a:p>
          <a:p>
            <a:pPr marL="285750" indent="-285750">
              <a:buFont typeface="Wingdings" panose="05000000000000000000" pitchFamily="2" charset="2"/>
              <a:buChar char="v"/>
            </a:pPr>
            <a:r>
              <a:rPr lang="en-US" sz="1400"/>
              <a:t>He belongs to join family and live in Hyderabad</a:t>
            </a:r>
          </a:p>
          <a:p>
            <a:pPr marL="285750" indent="-285750">
              <a:buFont typeface="Wingdings" panose="05000000000000000000" pitchFamily="2" charset="2"/>
              <a:buChar char="v"/>
            </a:pPr>
            <a:r>
              <a:rPr lang="en-US" sz="1400"/>
              <a:t>He has two daughters</a:t>
            </a:r>
          </a:p>
          <a:p>
            <a:pPr marL="285750" indent="-285750">
              <a:buFont typeface="Wingdings" panose="05000000000000000000" pitchFamily="2" charset="2"/>
              <a:buChar char="v"/>
            </a:pPr>
            <a:r>
              <a:rPr lang="en-US" sz="1400"/>
              <a:t>He is well educated in medical site</a:t>
            </a:r>
          </a:p>
          <a:p>
            <a:pPr marL="285750" indent="-285750">
              <a:buFont typeface="Wingdings" panose="05000000000000000000" pitchFamily="2" charset="2"/>
              <a:buChar char="v"/>
            </a:pPr>
            <a:r>
              <a:rPr lang="en-US" sz="1400"/>
              <a:t>He has high clinical experience in government hospital</a:t>
            </a:r>
          </a:p>
          <a:p>
            <a:pPr marL="285750" indent="-285750">
              <a:buFont typeface="Wingdings" panose="05000000000000000000" pitchFamily="2" charset="2"/>
              <a:buChar char="v"/>
            </a:pPr>
            <a:r>
              <a:rPr lang="en-US" sz="1400"/>
              <a:t>He has great experience in balancing personal and professional life</a:t>
            </a:r>
          </a:p>
        </p:txBody>
      </p:sp>
      <p:sp>
        <p:nvSpPr>
          <p:cNvPr id="6" name="Rectangle: Rounded Corners 5">
            <a:extLst>
              <a:ext uri="{FF2B5EF4-FFF2-40B4-BE49-F238E27FC236}">
                <a16:creationId xmlns:a16="http://schemas.microsoft.com/office/drawing/2014/main" xmlns="" id="{F5E50849-E246-3F44-1F99-8420803F2138}"/>
              </a:ext>
            </a:extLst>
          </p:cNvPr>
          <p:cNvSpPr/>
          <p:nvPr/>
        </p:nvSpPr>
        <p:spPr>
          <a:xfrm>
            <a:off x="1108957" y="3054805"/>
            <a:ext cx="4987047" cy="2052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278DB920-ED39-BCC9-258C-34BA686569B6}"/>
              </a:ext>
            </a:extLst>
          </p:cNvPr>
          <p:cNvSpPr txBox="1"/>
          <p:nvPr/>
        </p:nvSpPr>
        <p:spPr>
          <a:xfrm>
            <a:off x="1215961" y="2996121"/>
            <a:ext cx="4747099" cy="215443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Challenges faced</a:t>
            </a:r>
          </a:p>
          <a:p>
            <a:pPr marL="285750" indent="-285750">
              <a:buFont typeface="Wingdings" panose="05000000000000000000" pitchFamily="2" charset="2"/>
              <a:buChar char="v"/>
            </a:pPr>
            <a:r>
              <a:rPr lang="en-US"/>
              <a:t> </a:t>
            </a:r>
            <a:r>
              <a:rPr lang="en-US" sz="1400"/>
              <a:t>Managing large number of patients</a:t>
            </a:r>
          </a:p>
          <a:p>
            <a:pPr marL="285750" indent="-285750">
              <a:buFont typeface="Wingdings" panose="05000000000000000000" pitchFamily="2" charset="2"/>
              <a:buChar char="v"/>
            </a:pPr>
            <a:r>
              <a:rPr lang="en-US" sz="1400"/>
              <a:t>Handling high pressure situations mins emergency conditions</a:t>
            </a:r>
          </a:p>
          <a:p>
            <a:pPr marL="285750" indent="-285750">
              <a:buFont typeface="Wingdings" panose="05000000000000000000" pitchFamily="2" charset="2"/>
              <a:buChar char="v"/>
            </a:pPr>
            <a:r>
              <a:rPr lang="en-IN" sz="1400"/>
              <a:t>Lack of technological things </a:t>
            </a:r>
          </a:p>
          <a:p>
            <a:pPr marL="285750" indent="-285750">
              <a:buFont typeface="Wingdings" panose="05000000000000000000" pitchFamily="2" charset="2"/>
              <a:buChar char="v"/>
            </a:pPr>
            <a:r>
              <a:rPr lang="en-IN" sz="1400"/>
              <a:t>Team coordination</a:t>
            </a:r>
          </a:p>
          <a:p>
            <a:pPr marL="285750" indent="-285750">
              <a:buFont typeface="Wingdings" panose="05000000000000000000" pitchFamily="2" charset="2"/>
              <a:buChar char="v"/>
            </a:pPr>
            <a:r>
              <a:rPr lang="en-US" sz="1400"/>
              <a:t>Surviving in the race with others</a:t>
            </a:r>
          </a:p>
          <a:p>
            <a:pPr marL="285750" indent="-285750">
              <a:buFont typeface="Wingdings" panose="05000000000000000000" pitchFamily="2" charset="2"/>
              <a:buChar char="v"/>
            </a:pPr>
            <a:r>
              <a:rPr lang="en-IN" sz="1400"/>
              <a:t>Workload, overwork stress</a:t>
            </a:r>
            <a:endParaRPr lang="en-US" sz="1400"/>
          </a:p>
          <a:p>
            <a:pPr marL="285750" indent="-285750">
              <a:buFont typeface="Wingdings" panose="05000000000000000000" pitchFamily="2" charset="2"/>
              <a:buChar char="v"/>
            </a:pPr>
            <a:r>
              <a:rPr lang="en-IN" sz="1400"/>
              <a:t>Shortage of workers</a:t>
            </a:r>
          </a:p>
        </p:txBody>
      </p:sp>
      <p:sp>
        <p:nvSpPr>
          <p:cNvPr id="8" name="Rectangle: Rounded Corners 7">
            <a:extLst>
              <a:ext uri="{FF2B5EF4-FFF2-40B4-BE49-F238E27FC236}">
                <a16:creationId xmlns:a16="http://schemas.microsoft.com/office/drawing/2014/main" xmlns="" id="{5B6BA713-140D-60B0-B55F-C102BFFA0D9F}"/>
              </a:ext>
            </a:extLst>
          </p:cNvPr>
          <p:cNvSpPr/>
          <p:nvPr/>
        </p:nvSpPr>
        <p:spPr>
          <a:xfrm>
            <a:off x="6692632" y="106767"/>
            <a:ext cx="4987047" cy="11578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xmlns="" id="{669E0761-AB87-542F-1DD5-D45158280A40}"/>
              </a:ext>
            </a:extLst>
          </p:cNvPr>
          <p:cNvSpPr txBox="1"/>
          <p:nvPr/>
        </p:nvSpPr>
        <p:spPr>
          <a:xfrm>
            <a:off x="6838552" y="177851"/>
            <a:ext cx="4396901" cy="1015663"/>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Motivation</a:t>
            </a:r>
          </a:p>
          <a:p>
            <a:pPr marL="285750" indent="-285750">
              <a:buFont typeface="Wingdings" panose="05000000000000000000" pitchFamily="2" charset="2"/>
              <a:buChar char="v"/>
            </a:pPr>
            <a:r>
              <a:rPr lang="en-IN" sz="1400"/>
              <a:t>Their ethics and goals</a:t>
            </a:r>
            <a:endParaRPr lang="en-US" sz="1400"/>
          </a:p>
          <a:p>
            <a:pPr marL="285750" indent="-285750">
              <a:buFont typeface="Wingdings" panose="05000000000000000000" pitchFamily="2" charset="2"/>
              <a:buChar char="v"/>
            </a:pPr>
            <a:r>
              <a:rPr lang="en-US" sz="1400"/>
              <a:t>Their passion in their career</a:t>
            </a:r>
          </a:p>
          <a:p>
            <a:pPr marL="285750" indent="-285750">
              <a:buFont typeface="Wingdings" panose="05000000000000000000" pitchFamily="2" charset="2"/>
              <a:buChar char="v"/>
            </a:pPr>
            <a:r>
              <a:rPr lang="en-US" sz="1400"/>
              <a:t>To attain High status in society</a:t>
            </a:r>
            <a:endParaRPr lang="en-IN" sz="1400"/>
          </a:p>
        </p:txBody>
      </p:sp>
      <p:sp>
        <p:nvSpPr>
          <p:cNvPr id="11" name="Rectangle: Rounded Corners 10">
            <a:extLst>
              <a:ext uri="{FF2B5EF4-FFF2-40B4-BE49-F238E27FC236}">
                <a16:creationId xmlns:a16="http://schemas.microsoft.com/office/drawing/2014/main" xmlns="" id="{0085ACED-FBBF-2AAB-6ADC-07731DF9A28E}"/>
              </a:ext>
            </a:extLst>
          </p:cNvPr>
          <p:cNvSpPr/>
          <p:nvPr/>
        </p:nvSpPr>
        <p:spPr>
          <a:xfrm>
            <a:off x="6692632" y="1426732"/>
            <a:ext cx="4987047" cy="1311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ACC40E97-D4F9-F023-CBF4-A99A6C0C7C7A}"/>
              </a:ext>
            </a:extLst>
          </p:cNvPr>
          <p:cNvSpPr txBox="1"/>
          <p:nvPr/>
        </p:nvSpPr>
        <p:spPr>
          <a:xfrm>
            <a:off x="6783423" y="1426735"/>
            <a:ext cx="5408580"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DOUBTS AND FEARS</a:t>
            </a:r>
          </a:p>
          <a:p>
            <a:pPr marL="285750" indent="-285750">
              <a:buFont typeface="Wingdings" panose="05000000000000000000" pitchFamily="2" charset="2"/>
              <a:buChar char="v"/>
            </a:pPr>
            <a:r>
              <a:rPr lang="en-US" sz="1400"/>
              <a:t>fear of incomplete knowledge, education as well as skills</a:t>
            </a:r>
          </a:p>
          <a:p>
            <a:pPr marL="285750" indent="-285750">
              <a:buFont typeface="Wingdings" panose="05000000000000000000" pitchFamily="2" charset="2"/>
              <a:buChar char="v"/>
            </a:pPr>
            <a:r>
              <a:rPr lang="en-US" sz="1400"/>
              <a:t>Doubts on  their own decision in critical conditions</a:t>
            </a:r>
          </a:p>
          <a:p>
            <a:pPr marL="285750" indent="-285750">
              <a:buFont typeface="Wingdings" panose="05000000000000000000" pitchFamily="2" charset="2"/>
              <a:buChar char="v"/>
            </a:pPr>
            <a:r>
              <a:rPr lang="en-US" sz="1400"/>
              <a:t>fear of patient does not follow treatment</a:t>
            </a:r>
          </a:p>
          <a:p>
            <a:pPr marL="285750" indent="-285750">
              <a:buFont typeface="Wingdings" panose="05000000000000000000" pitchFamily="2" charset="2"/>
              <a:buChar char="v"/>
            </a:pPr>
            <a:r>
              <a:rPr lang="en-US" sz="1400"/>
              <a:t>will their treatment effective or not</a:t>
            </a:r>
            <a:endParaRPr lang="en-IN" sz="1400"/>
          </a:p>
        </p:txBody>
      </p:sp>
      <p:sp>
        <p:nvSpPr>
          <p:cNvPr id="13" name="Rectangle: Rounded Corners 12">
            <a:extLst>
              <a:ext uri="{FF2B5EF4-FFF2-40B4-BE49-F238E27FC236}">
                <a16:creationId xmlns:a16="http://schemas.microsoft.com/office/drawing/2014/main" xmlns="" id="{C70E81D5-88D0-7437-3A1C-66D23DC75261}"/>
              </a:ext>
            </a:extLst>
          </p:cNvPr>
          <p:cNvSpPr/>
          <p:nvPr/>
        </p:nvSpPr>
        <p:spPr>
          <a:xfrm>
            <a:off x="6692636" y="2900232"/>
            <a:ext cx="4987049" cy="2206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xmlns="" id="{39D5077B-57BB-ED50-04B5-B1BD20F103BC}"/>
              </a:ext>
            </a:extLst>
          </p:cNvPr>
          <p:cNvSpPr txBox="1"/>
          <p:nvPr/>
        </p:nvSpPr>
        <p:spPr>
          <a:xfrm>
            <a:off x="7002299" y="3297199"/>
            <a:ext cx="4591455"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Aspirations</a:t>
            </a:r>
          </a:p>
          <a:p>
            <a:pPr marL="285750" indent="-285750">
              <a:buFont typeface="Wingdings" panose="05000000000000000000" pitchFamily="2" charset="2"/>
              <a:buChar char="v"/>
            </a:pPr>
            <a:r>
              <a:rPr lang="en-IN" sz="1400"/>
              <a:t>Respect from society</a:t>
            </a:r>
            <a:endParaRPr lang="en-US" sz="1400"/>
          </a:p>
          <a:p>
            <a:pPr marL="285750" indent="-285750">
              <a:buFont typeface="Wingdings" panose="05000000000000000000" pitchFamily="2" charset="2"/>
              <a:buChar char="v"/>
            </a:pPr>
            <a:r>
              <a:rPr lang="en-IN" sz="1400"/>
              <a:t>Professional growth and experience</a:t>
            </a:r>
            <a:endParaRPr lang="en-US" sz="1400"/>
          </a:p>
          <a:p>
            <a:pPr marL="285750" indent="-285750">
              <a:buFont typeface="Wingdings" panose="05000000000000000000" pitchFamily="2" charset="2"/>
              <a:buChar char="v"/>
            </a:pPr>
            <a:r>
              <a:rPr lang="en-US" sz="1400"/>
              <a:t>Stable future as well as carrier</a:t>
            </a:r>
          </a:p>
          <a:p>
            <a:pPr marL="285750" indent="-285750">
              <a:buFont typeface="Wingdings" panose="05000000000000000000" pitchFamily="2" charset="2"/>
              <a:buChar char="v"/>
            </a:pPr>
            <a:r>
              <a:rPr lang="en-IN" sz="1400"/>
              <a:t>Improving public health</a:t>
            </a:r>
          </a:p>
        </p:txBody>
      </p:sp>
      <p:sp>
        <p:nvSpPr>
          <p:cNvPr id="15" name="Rectangle: Rounded Corners 14">
            <a:extLst>
              <a:ext uri="{FF2B5EF4-FFF2-40B4-BE49-F238E27FC236}">
                <a16:creationId xmlns:a16="http://schemas.microsoft.com/office/drawing/2014/main" xmlns="" id="{65E5CBCE-25B8-BDCB-AC7F-7862B0D88B5C}"/>
              </a:ext>
            </a:extLst>
          </p:cNvPr>
          <p:cNvSpPr/>
          <p:nvPr/>
        </p:nvSpPr>
        <p:spPr>
          <a:xfrm>
            <a:off x="1108955" y="5209241"/>
            <a:ext cx="10570724" cy="15419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xmlns="" id="{1B156490-CB5F-D432-B517-89F220D1DCC1}"/>
              </a:ext>
            </a:extLst>
          </p:cNvPr>
          <p:cNvSpPr txBox="1"/>
          <p:nvPr/>
        </p:nvSpPr>
        <p:spPr>
          <a:xfrm>
            <a:off x="1407272" y="5230246"/>
            <a:ext cx="10124873" cy="1477328"/>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Summary</a:t>
            </a:r>
          </a:p>
          <a:p>
            <a:r>
              <a:rPr lang="en-US"/>
              <a:t>Rahul live in join family in Hyderabad .he is well educated .he was two daughters .he has a high clinical experience but sometimes he faces challenges like how to handle or to stay stable in critical </a:t>
            </a:r>
            <a:r>
              <a:rPr lang="en-US" err="1"/>
              <a:t>conitions</a:t>
            </a:r>
            <a:r>
              <a:rPr lang="en-US"/>
              <a:t> also sometimes he have doubt that their treatment will effective or not also he give high quality treatment to patient ..he wants stable future…. </a:t>
            </a:r>
            <a:endParaRPr lang="en-IN"/>
          </a:p>
        </p:txBody>
      </p:sp>
    </p:spTree>
    <p:extLst>
      <p:ext uri="{BB962C8B-B14F-4D97-AF65-F5344CB8AC3E}">
        <p14:creationId xmlns:p14="http://schemas.microsoft.com/office/powerpoint/2010/main" val="643509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6" y="2398146"/>
            <a:ext cx="7211833"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6000" b="1" dirty="0" smtClean="0">
                <a:effectLst>
                  <a:outerShdw blurRad="38100" dist="38100" dir="2700000" algn="tl">
                    <a:srgbClr val="000000">
                      <a:alpha val="43137"/>
                    </a:srgbClr>
                  </a:outerShdw>
                </a:effectLst>
                <a:latin typeface="Algerian" pitchFamily="82" charset="0"/>
              </a:rPr>
              <a:t>5W and 1H</a:t>
            </a:r>
            <a:endParaRPr lang="en-US" sz="6000" b="1" dirty="0">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243590956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r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Austi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3FD9A38F-9A2C-42E5-9013-4C4B1FFCB4F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 design</Template>
  <TotalTime>619</TotalTime>
  <Words>1376</Words>
  <Application>Microsoft Office PowerPoint</Application>
  <PresentationFormat>Widescreen</PresentationFormat>
  <Paragraphs>279</Paragraphs>
  <Slides>22</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22</vt:i4>
      </vt:variant>
    </vt:vector>
  </HeadingPairs>
  <TitlesOfParts>
    <vt:vector size="38" baseType="lpstr">
      <vt:lpstr>Algerian</vt:lpstr>
      <vt:lpstr>Arial</vt:lpstr>
      <vt:lpstr>Arial Black</vt:lpstr>
      <vt:lpstr>Bahnschrift SemiBold Condensed</vt:lpstr>
      <vt:lpstr>Calibri</vt:lpstr>
      <vt:lpstr>Century Gothic</vt:lpstr>
      <vt:lpstr>Colonna MT</vt:lpstr>
      <vt:lpstr>Corbel</vt:lpstr>
      <vt:lpstr>Franklin Gothic Book</vt:lpstr>
      <vt:lpstr>Wingdings</vt:lpstr>
      <vt:lpstr>Wingdings 2</vt:lpstr>
      <vt:lpstr>Crop</vt:lpstr>
      <vt:lpstr>Parallax</vt:lpstr>
      <vt:lpstr>Austin</vt:lpstr>
      <vt:lpstr>Office Theme</vt:lpstr>
      <vt:lpstr>1_Office Theme</vt:lpstr>
      <vt:lpstr>The innovation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innovation hub</dc:title>
  <dc:creator>gajananjorvekar6@gmail.com</dc:creator>
  <cp:lastModifiedBy>Pranav Sheth</cp:lastModifiedBy>
  <cp:revision>107</cp:revision>
  <dcterms:created xsi:type="dcterms:W3CDTF">2024-09-06T18:53:11Z</dcterms:created>
  <dcterms:modified xsi:type="dcterms:W3CDTF">2024-12-07T12:13:05Z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