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gxVv/N4qQyWGXgADlWA6Zw/P8n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17C49D-0452-47ED-B484-35BD3A808B25}">
  <a:tblStyle styleId="{5C17C49D-0452-47ED-B484-35BD3A808B2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14" name="Google Shape;1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1" name="Google Shape;7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7" name="Google Shape;7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0" name="Google Shape;2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lt1"/>
              </a:buClr>
              <a:buSzPts val="3200"/>
              <a:buChar char="•"/>
              <a:defRPr sz="3200"/>
            </a:lvl1pPr>
            <a:lvl2pPr indent="-406400" lvl="1" marL="914400" algn="l">
              <a:spcBef>
                <a:spcPts val="560"/>
              </a:spcBef>
              <a:spcAft>
                <a:spcPts val="0"/>
              </a:spcAft>
              <a:buClr>
                <a:schemeClr val="lt1"/>
              </a:buClr>
              <a:buSzPts val="2800"/>
              <a:buChar char="–"/>
              <a:defRPr sz="2800"/>
            </a:lvl2pPr>
            <a:lvl3pPr indent="-381000" lvl="2" marL="1371600" algn="l">
              <a:spcBef>
                <a:spcPts val="480"/>
              </a:spcBef>
              <a:spcAft>
                <a:spcPts val="0"/>
              </a:spcAft>
              <a:buClr>
                <a:schemeClr val="lt1"/>
              </a:buClr>
              <a:buSzPts val="2400"/>
              <a:buChar char="•"/>
              <a:defRPr sz="24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lt1"/>
              </a:buClr>
              <a:buSzPts val="2000"/>
              <a:buChar char="•"/>
              <a:defRPr sz="2000"/>
            </a:lvl6pPr>
            <a:lvl7pPr indent="-355600" lvl="6" marL="3200400" algn="l">
              <a:spcBef>
                <a:spcPts val="400"/>
              </a:spcBef>
              <a:spcAft>
                <a:spcPts val="0"/>
              </a:spcAft>
              <a:buClr>
                <a:schemeClr val="lt1"/>
              </a:buClr>
              <a:buSzPts val="2000"/>
              <a:buChar char="•"/>
              <a:defRPr sz="2000"/>
            </a:lvl7pPr>
            <a:lvl8pPr indent="-355600" lvl="7" marL="3657600" algn="l">
              <a:spcBef>
                <a:spcPts val="400"/>
              </a:spcBef>
              <a:spcAft>
                <a:spcPts val="0"/>
              </a:spcAft>
              <a:buClr>
                <a:schemeClr val="lt1"/>
              </a:buClr>
              <a:buSzPts val="2000"/>
              <a:buChar char="•"/>
              <a:defRPr sz="2000"/>
            </a:lvl8pPr>
            <a:lvl9pPr indent="-355600" lvl="8" marL="4114800" algn="l">
              <a:spcBef>
                <a:spcPts val="400"/>
              </a:spcBef>
              <a:spcAft>
                <a:spcPts val="0"/>
              </a:spcAft>
              <a:buClr>
                <a:schemeClr val="lt1"/>
              </a:buClr>
              <a:buSzPts val="2000"/>
              <a:buChar char="•"/>
              <a:defRPr sz="2000"/>
            </a:lvl9pPr>
          </a:lstStyle>
          <a:p/>
        </p:txBody>
      </p:sp>
      <p:sp>
        <p:nvSpPr>
          <p:cNvPr id="26" name="Google Shape;26;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lt1"/>
              </a:buClr>
              <a:buSzPts val="900"/>
              <a:buNone/>
              <a:defRPr sz="900"/>
            </a:lvl6pPr>
            <a:lvl7pPr indent="-228600" lvl="6" marL="3200400" algn="l">
              <a:spcBef>
                <a:spcPts val="180"/>
              </a:spcBef>
              <a:spcAft>
                <a:spcPts val="0"/>
              </a:spcAft>
              <a:buClr>
                <a:schemeClr val="lt1"/>
              </a:buClr>
              <a:buSzPts val="900"/>
              <a:buNone/>
              <a:defRPr sz="900"/>
            </a:lvl7pPr>
            <a:lvl8pPr indent="-228600" lvl="7" marL="3657600" algn="l">
              <a:spcBef>
                <a:spcPts val="180"/>
              </a:spcBef>
              <a:spcAft>
                <a:spcPts val="0"/>
              </a:spcAft>
              <a:buClr>
                <a:schemeClr val="lt1"/>
              </a:buClr>
              <a:buSzPts val="900"/>
              <a:buNone/>
              <a:defRPr sz="900"/>
            </a:lvl8pPr>
            <a:lvl9pPr indent="-228600" lvl="8" marL="4114800" algn="l">
              <a:spcBef>
                <a:spcPts val="180"/>
              </a:spcBef>
              <a:spcAft>
                <a:spcPts val="0"/>
              </a:spcAft>
              <a:buClr>
                <a:schemeClr val="lt1"/>
              </a:buClr>
              <a:buSzPts val="900"/>
              <a:buNone/>
              <a:defRPr sz="900"/>
            </a:lvl9pPr>
          </a:lstStyle>
          <a:p/>
        </p:txBody>
      </p:sp>
      <p:sp>
        <p:nvSpPr>
          <p:cNvPr id="27" name="Google Shape;2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lt1"/>
              </a:buClr>
              <a:buSzPts val="1800"/>
              <a:buNone/>
              <a:defRPr sz="1800">
                <a:solidFill>
                  <a:schemeClr val="lt1"/>
                </a:solidFill>
              </a:defRPr>
            </a:lvl2pPr>
            <a:lvl3pPr indent="-228600" lvl="2" marL="1371600" algn="l">
              <a:spcBef>
                <a:spcPts val="320"/>
              </a:spcBef>
              <a:spcAft>
                <a:spcPts val="0"/>
              </a:spcAft>
              <a:buClr>
                <a:schemeClr val="lt1"/>
              </a:buClr>
              <a:buSzPts val="1600"/>
              <a:buNone/>
              <a:defRPr sz="1600">
                <a:solidFill>
                  <a:schemeClr val="lt1"/>
                </a:solidFill>
              </a:defRPr>
            </a:lvl3pPr>
            <a:lvl4pPr indent="-228600" lvl="3" marL="1828800" algn="l">
              <a:spcBef>
                <a:spcPts val="280"/>
              </a:spcBef>
              <a:spcAft>
                <a:spcPts val="0"/>
              </a:spcAft>
              <a:buClr>
                <a:schemeClr val="lt1"/>
              </a:buClr>
              <a:buSzPts val="1400"/>
              <a:buNone/>
              <a:defRPr sz="1400">
                <a:solidFill>
                  <a:schemeClr val="lt1"/>
                </a:solidFill>
              </a:defRPr>
            </a:lvl4pPr>
            <a:lvl5pPr indent="-228600" lvl="4" marL="2286000" algn="l">
              <a:spcBef>
                <a:spcPts val="280"/>
              </a:spcBef>
              <a:spcAft>
                <a:spcPts val="0"/>
              </a:spcAft>
              <a:buClr>
                <a:schemeClr val="lt1"/>
              </a:buClr>
              <a:buSzPts val="1400"/>
              <a:buNone/>
              <a:defRPr sz="1400">
                <a:solidFill>
                  <a:schemeClr val="lt1"/>
                </a:solidFill>
              </a:defRPr>
            </a:lvl5pPr>
            <a:lvl6pPr indent="-228600" lvl="5" marL="2743200" algn="l">
              <a:spcBef>
                <a:spcPts val="280"/>
              </a:spcBef>
              <a:spcAft>
                <a:spcPts val="0"/>
              </a:spcAft>
              <a:buClr>
                <a:schemeClr val="lt1"/>
              </a:buClr>
              <a:buSzPts val="1400"/>
              <a:buNone/>
              <a:defRPr sz="1400">
                <a:solidFill>
                  <a:schemeClr val="lt1"/>
                </a:solidFill>
              </a:defRPr>
            </a:lvl6pPr>
            <a:lvl7pPr indent="-228600" lvl="6" marL="3200400" algn="l">
              <a:spcBef>
                <a:spcPts val="280"/>
              </a:spcBef>
              <a:spcAft>
                <a:spcPts val="0"/>
              </a:spcAft>
              <a:buClr>
                <a:schemeClr val="lt1"/>
              </a:buClr>
              <a:buSzPts val="1400"/>
              <a:buNone/>
              <a:defRPr sz="1400">
                <a:solidFill>
                  <a:schemeClr val="lt1"/>
                </a:solidFill>
              </a:defRPr>
            </a:lvl7pPr>
            <a:lvl8pPr indent="-228600" lvl="7" marL="3657600" algn="l">
              <a:spcBef>
                <a:spcPts val="280"/>
              </a:spcBef>
              <a:spcAft>
                <a:spcPts val="0"/>
              </a:spcAft>
              <a:buClr>
                <a:schemeClr val="lt1"/>
              </a:buClr>
              <a:buSzPts val="1400"/>
              <a:buNone/>
              <a:defRPr sz="1400">
                <a:solidFill>
                  <a:schemeClr val="lt1"/>
                </a:solidFill>
              </a:defRPr>
            </a:lvl8pPr>
            <a:lvl9pPr indent="-228600" lvl="8" marL="4114800" algn="l">
              <a:spcBef>
                <a:spcPts val="280"/>
              </a:spcBef>
              <a:spcAft>
                <a:spcPts val="0"/>
              </a:spcAft>
              <a:buClr>
                <a:schemeClr val="lt1"/>
              </a:buClr>
              <a:buSzPts val="1400"/>
              <a:buNone/>
              <a:defRPr sz="1400">
                <a:solidFill>
                  <a:schemeClr val="lt1"/>
                </a:solidFill>
              </a:defRPr>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43" name="Google Shape;43;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44" name="Google Shape;44;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lt1"/>
              </a:buClr>
              <a:buSzPts val="2400"/>
              <a:buNone/>
              <a:defRPr b="1" sz="24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50" name="Google Shape;50;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lt1"/>
              </a:buClr>
              <a:buSzPts val="2400"/>
              <a:buChar char="•"/>
              <a:defRPr sz="24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30200" lvl="4" marL="2286000" algn="l">
              <a:spcBef>
                <a:spcPts val="320"/>
              </a:spcBef>
              <a:spcAft>
                <a:spcPts val="0"/>
              </a:spcAft>
              <a:buClr>
                <a:schemeClr val="lt1"/>
              </a:buClr>
              <a:buSzPts val="1600"/>
              <a:buChar char="»"/>
              <a:defRPr sz="16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51" name="Google Shape;51;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lt1"/>
              </a:buClr>
              <a:buSzPts val="2400"/>
              <a:buNone/>
              <a:defRPr b="1" sz="24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52" name="Google Shape;52;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lt1"/>
              </a:buClr>
              <a:buSzPts val="2400"/>
              <a:buChar char="•"/>
              <a:defRPr sz="24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30200" lvl="4" marL="2286000" algn="l">
              <a:spcBef>
                <a:spcPts val="320"/>
              </a:spcBef>
              <a:spcAft>
                <a:spcPts val="0"/>
              </a:spcAft>
              <a:buClr>
                <a:schemeClr val="lt1"/>
              </a:buClr>
              <a:buSzPts val="1600"/>
              <a:buChar char="»"/>
              <a:defRPr sz="16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53" name="Google Shape;53;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4" name="Google Shape;64;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lt1"/>
              </a:buClr>
              <a:buSzPts val="900"/>
              <a:buNone/>
              <a:defRPr sz="900"/>
            </a:lvl6pPr>
            <a:lvl7pPr indent="-228600" lvl="6" marL="3200400" algn="l">
              <a:spcBef>
                <a:spcPts val="180"/>
              </a:spcBef>
              <a:spcAft>
                <a:spcPts val="0"/>
              </a:spcAft>
              <a:buClr>
                <a:schemeClr val="lt1"/>
              </a:buClr>
              <a:buSzPts val="900"/>
              <a:buNone/>
              <a:defRPr sz="900"/>
            </a:lvl7pPr>
            <a:lvl8pPr indent="-228600" lvl="7" marL="3657600" algn="l">
              <a:spcBef>
                <a:spcPts val="180"/>
              </a:spcBef>
              <a:spcAft>
                <a:spcPts val="0"/>
              </a:spcAft>
              <a:buClr>
                <a:schemeClr val="lt1"/>
              </a:buClr>
              <a:buSzPts val="900"/>
              <a:buNone/>
              <a:defRPr sz="900"/>
            </a:lvl8pPr>
            <a:lvl9pPr indent="-228600" lvl="8" marL="4114800" algn="l">
              <a:spcBef>
                <a:spcPts val="180"/>
              </a:spcBef>
              <a:spcAft>
                <a:spcPts val="0"/>
              </a:spcAft>
              <a:buClr>
                <a:schemeClr val="lt1"/>
              </a:buClr>
              <a:buSzPts val="900"/>
              <a:buNone/>
              <a:defRPr sz="900"/>
            </a:lvl9pPr>
          </a:lstStyle>
          <a:p/>
        </p:txBody>
      </p:sp>
      <p:sp>
        <p:nvSpPr>
          <p:cNvPr id="65" name="Google Shape;6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ACACA"/>
            </a:gs>
            <a:gs pos="40000">
              <a:srgbClr val="C1C1C1"/>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 name="Google Shape;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en.wikipedia.org/wiki/Solar_radiation" TargetMode="External"/><Relationship Id="rId5" Type="http://schemas.openxmlformats.org/officeDocument/2006/relationships/hyperlink" Target="https://en.wikipedia.org/wiki/Convective_heat_transf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628801"/>
            <a:ext cx="7772400" cy="19716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b="1" lang="en-US">
                <a:solidFill>
                  <a:srgbClr val="FFFF00"/>
                </a:solidFill>
              </a:rPr>
              <a:t>Green House Effect </a:t>
            </a:r>
            <a:br>
              <a:rPr b="1" lang="en-US">
                <a:solidFill>
                  <a:srgbClr val="FFFF00"/>
                </a:solidFill>
              </a:rPr>
            </a:br>
            <a:r>
              <a:rPr b="1" lang="en-US">
                <a:solidFill>
                  <a:srgbClr val="FFFF00"/>
                </a:solidFill>
              </a:rPr>
              <a:t>&amp; </a:t>
            </a:r>
            <a:br>
              <a:rPr b="1" lang="en-US">
                <a:solidFill>
                  <a:srgbClr val="FFFF00"/>
                </a:solidFill>
              </a:rPr>
            </a:br>
            <a:r>
              <a:rPr b="1" lang="en-US">
                <a:solidFill>
                  <a:srgbClr val="FFFF00"/>
                </a:solidFill>
              </a:rPr>
              <a:t>Global Warming</a:t>
            </a:r>
            <a:endParaRPr b="1">
              <a:solidFill>
                <a:srgbClr val="FFFF00"/>
              </a:solidFill>
            </a:endParaRPr>
          </a:p>
        </p:txBody>
      </p:sp>
      <p:sp>
        <p:nvSpPr>
          <p:cNvPr id="85" name="Google Shape;85;p1"/>
          <p:cNvSpPr txBox="1"/>
          <p:nvPr>
            <p:ph idx="1" type="subTitle"/>
          </p:nvPr>
        </p:nvSpPr>
        <p:spPr>
          <a:xfrm>
            <a:off x="-414337" y="4291012"/>
            <a:ext cx="6400800" cy="13430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accent5"/>
              </a:buClr>
              <a:buSzPts val="3200"/>
              <a:buNone/>
            </a:pPr>
            <a:r>
              <a:rPr lang="en-US">
                <a:solidFill>
                  <a:schemeClr val="accent5"/>
                </a:solidFill>
              </a:rPr>
              <a:t>Dr Indranil Ghosh</a:t>
            </a:r>
            <a:endParaRPr>
              <a:solidFill>
                <a:schemeClr val="accent5"/>
              </a:solidFill>
            </a:endParaRPr>
          </a:p>
          <a:p>
            <a:pPr indent="0" lvl="0" marL="0" rtl="0" algn="r">
              <a:spcBef>
                <a:spcPts val="640"/>
              </a:spcBef>
              <a:spcAft>
                <a:spcPts val="0"/>
              </a:spcAft>
              <a:buClr>
                <a:schemeClr val="accent5"/>
              </a:buClr>
              <a:buSzPts val="3200"/>
              <a:buNone/>
            </a:pPr>
            <a:r>
              <a:rPr lang="en-US">
                <a:solidFill>
                  <a:schemeClr val="accent5"/>
                </a:solidFill>
              </a:rPr>
              <a:t>Associate Professor</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41" name="Google Shape;141;p10"/>
          <p:cNvPicPr preferRelativeResize="0"/>
          <p:nvPr>
            <p:ph idx="1" type="body"/>
          </p:nvPr>
        </p:nvPicPr>
        <p:blipFill rotWithShape="1">
          <a:blip r:embed="rId3">
            <a:alphaModFix/>
          </a:blip>
          <a:srcRect b="0" l="0" r="0" t="0"/>
          <a:stretch/>
        </p:blipFill>
        <p:spPr>
          <a:xfrm>
            <a:off x="1557841" y="1600200"/>
            <a:ext cx="6028318" cy="4525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47" name="Google Shape;147;p11"/>
          <p:cNvPicPr preferRelativeResize="0"/>
          <p:nvPr>
            <p:ph idx="1" type="body"/>
          </p:nvPr>
        </p:nvPicPr>
        <p:blipFill rotWithShape="1">
          <a:blip r:embed="rId3">
            <a:alphaModFix/>
          </a:blip>
          <a:srcRect b="0" l="0" r="0" t="0"/>
          <a:stretch/>
        </p:blipFill>
        <p:spPr>
          <a:xfrm>
            <a:off x="1557841" y="1600200"/>
            <a:ext cx="6028318" cy="4525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53" name="Google Shape;153;p12"/>
          <p:cNvPicPr preferRelativeResize="0"/>
          <p:nvPr>
            <p:ph idx="1" type="body"/>
          </p:nvPr>
        </p:nvPicPr>
        <p:blipFill rotWithShape="1">
          <a:blip r:embed="rId3">
            <a:alphaModFix/>
          </a:blip>
          <a:srcRect b="0" l="0" r="0" t="0"/>
          <a:stretch/>
        </p:blipFill>
        <p:spPr>
          <a:xfrm>
            <a:off x="1557841" y="1600200"/>
            <a:ext cx="6028318" cy="4525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4400"/>
              <a:buFont typeface="Calibri"/>
              <a:buNone/>
            </a:pPr>
            <a:r>
              <a:rPr b="1" lang="en-US">
                <a:solidFill>
                  <a:srgbClr val="FFC000"/>
                </a:solidFill>
              </a:rPr>
              <a:t>Green House Gases</a:t>
            </a:r>
            <a:endParaRPr>
              <a:solidFill>
                <a:srgbClr val="FFC000"/>
              </a:solidFill>
            </a:endParaRPr>
          </a:p>
        </p:txBody>
      </p:sp>
      <p:sp>
        <p:nvSpPr>
          <p:cNvPr id="159" name="Google Shape;15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lt1"/>
              </a:buClr>
              <a:buSzPts val="3200"/>
              <a:buNone/>
            </a:pPr>
            <a:r>
              <a:rPr lang="en-US"/>
              <a:t>Most of the long wavelength energy radiated by the Earth is absorbed by a </a:t>
            </a:r>
            <a:r>
              <a:rPr b="1" lang="en-US"/>
              <a:t>combination</a:t>
            </a:r>
            <a:r>
              <a:rPr lang="en-US"/>
              <a:t> of some active gases and re-emits to the surface again.  These gases are known as </a:t>
            </a:r>
            <a:r>
              <a:rPr b="1" lang="en-US"/>
              <a:t>Green House Gases (GHG)</a:t>
            </a:r>
            <a:r>
              <a:rPr lang="en-US"/>
              <a:t>. These are water vapour , carbon-dioxide (CO2), methane nitrous oxide, molecular oxygen and ozone </a:t>
            </a:r>
            <a:endParaRPr/>
          </a:p>
          <a:p>
            <a:pPr indent="-139700" lvl="0" marL="342900" rtl="0" algn="l">
              <a:spcBef>
                <a:spcPts val="640"/>
              </a:spcBef>
              <a:spcAft>
                <a:spcPts val="0"/>
              </a:spcAft>
              <a:buClr>
                <a:schemeClr val="lt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251520" y="188640"/>
            <a:ext cx="8784976" cy="108012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22222"/>
              <a:buFont typeface="Calibri"/>
              <a:buNone/>
            </a:pPr>
            <a:br>
              <a:rPr b="1" lang="en-US"/>
            </a:br>
            <a:r>
              <a:rPr b="1" lang="en-US" sz="3600"/>
              <a:t>Impact of Green House Effect on Mars and Venus</a:t>
            </a:r>
            <a:br>
              <a:rPr b="1" lang="en-US" sz="3600"/>
            </a:br>
            <a:endParaRPr sz="3600"/>
          </a:p>
        </p:txBody>
      </p:sp>
      <p:sp>
        <p:nvSpPr>
          <p:cNvPr id="165" name="Google Shape;165;p14"/>
          <p:cNvSpPr txBox="1"/>
          <p:nvPr>
            <p:ph idx="1" type="body"/>
          </p:nvPr>
        </p:nvSpPr>
        <p:spPr>
          <a:xfrm>
            <a:off x="457200" y="1052736"/>
            <a:ext cx="8229600" cy="547260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Clr>
                <a:schemeClr val="lt1"/>
              </a:buClr>
              <a:buSzPct val="100000"/>
              <a:buNone/>
            </a:pPr>
            <a:r>
              <a:rPr lang="en-US" sz="2600"/>
              <a:t>Mars has almost no green house effect.  Due to lack of atmospheric pressure (0.006 atm), a little atmosphere is over there.  In this little atmosphere, green house effect is barely apparent.  As a result, surface temperature of the Mars is very low hence life is not there.</a:t>
            </a:r>
            <a:endParaRPr sz="2600"/>
          </a:p>
          <a:p>
            <a:pPr indent="0" lvl="0" marL="0" rtl="0" algn="just">
              <a:lnSpc>
                <a:spcPct val="150000"/>
              </a:lnSpc>
              <a:spcBef>
                <a:spcPts val="481"/>
              </a:spcBef>
              <a:spcAft>
                <a:spcPts val="0"/>
              </a:spcAft>
              <a:buClr>
                <a:schemeClr val="lt1"/>
              </a:buClr>
              <a:buSzPct val="100000"/>
              <a:buNone/>
            </a:pPr>
            <a:r>
              <a:rPr lang="en-US" sz="2600"/>
              <a:t>On the other hand, the atmospheric pressure of Venus is 100 times greater than Earth and the concentration of  in the atmosphere is 97%.  In this atmosphere green house effect is maximum and so the surface temperature of the Venus is very high   This high temperature is also not suitable for the living organism and so Venus is free from life.</a:t>
            </a:r>
            <a:endParaRPr sz="2600"/>
          </a:p>
          <a:p>
            <a:pPr indent="-154940" lvl="0" marL="342900" rtl="0" algn="l">
              <a:spcBef>
                <a:spcPts val="592"/>
              </a:spcBef>
              <a:spcAft>
                <a:spcPts val="0"/>
              </a:spcAft>
              <a:buClr>
                <a:schemeClr val="lt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0" y="274638"/>
            <a:ext cx="9144000"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br>
              <a:rPr b="1" lang="en-US" sz="3100"/>
            </a:br>
            <a:r>
              <a:rPr b="1" lang="en-US" sz="3100">
                <a:solidFill>
                  <a:srgbClr val="FFC000"/>
                </a:solidFill>
              </a:rPr>
              <a:t>Mechanism of Absorption of IR Radiation by CO2</a:t>
            </a:r>
            <a:br>
              <a:rPr b="1" lang="en-US">
                <a:solidFill>
                  <a:srgbClr val="FFC000"/>
                </a:solidFill>
              </a:rPr>
            </a:br>
            <a:endParaRPr>
              <a:solidFill>
                <a:srgbClr val="FFC000"/>
              </a:solidFill>
            </a:endParaRPr>
          </a:p>
        </p:txBody>
      </p:sp>
      <p:sp>
        <p:nvSpPr>
          <p:cNvPr id="171" name="Google Shape;171;p15"/>
          <p:cNvSpPr txBox="1"/>
          <p:nvPr>
            <p:ph idx="1" type="body"/>
          </p:nvPr>
        </p:nvSpPr>
        <p:spPr>
          <a:xfrm>
            <a:off x="179512" y="620688"/>
            <a:ext cx="8784976" cy="5976664"/>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70000"/>
              </a:lnSpc>
              <a:spcBef>
                <a:spcPts val="0"/>
              </a:spcBef>
              <a:spcAft>
                <a:spcPts val="0"/>
              </a:spcAft>
              <a:buClr>
                <a:schemeClr val="lt1"/>
              </a:buClr>
              <a:buSzPct val="100000"/>
              <a:buNone/>
            </a:pPr>
            <a:r>
              <a:rPr lang="en-US" sz="6200"/>
              <a:t>The entire range of radiation emitted by Earth falls in the infrared (IR) region (4-20 μm).  The interaction of infrared radiation with CO2 molecules makes them go from one </a:t>
            </a:r>
            <a:r>
              <a:rPr b="1" lang="en-US" sz="6200"/>
              <a:t>vibration energy level </a:t>
            </a:r>
            <a:r>
              <a:rPr lang="en-US" sz="6200"/>
              <a:t>to another</a:t>
            </a:r>
            <a:r>
              <a:rPr b="1" lang="en-US" sz="6200"/>
              <a:t> vibration energy leve</a:t>
            </a:r>
            <a:r>
              <a:rPr lang="en-US" sz="6200"/>
              <a:t>l.  The essential condition for the radiation to interact is that vibration mode should be associated with a change in </a:t>
            </a:r>
            <a:r>
              <a:rPr b="1" lang="en-US" sz="6200"/>
              <a:t>dipole moment</a:t>
            </a:r>
            <a:r>
              <a:rPr lang="en-US" sz="6200"/>
              <a:t>.  However, mononuclear gas molecules N2 and O2 do have vibration energy levels, but are symmetrically stretched or compressed, thus involve no change in dipole moment.  As a result they do not interact with infrared radiation and transparent to infrared radiation.</a:t>
            </a:r>
            <a:endParaRPr sz="6200"/>
          </a:p>
          <a:p>
            <a:pPr indent="0" lvl="0" marL="0" rtl="0" algn="just">
              <a:lnSpc>
                <a:spcPct val="170000"/>
              </a:lnSpc>
              <a:spcBef>
                <a:spcPts val="403"/>
              </a:spcBef>
              <a:spcAft>
                <a:spcPts val="0"/>
              </a:spcAft>
              <a:buClr>
                <a:schemeClr val="lt1"/>
              </a:buClr>
              <a:buSzPct val="100000"/>
              <a:buNone/>
            </a:pPr>
            <a:r>
              <a:rPr lang="en-US" sz="6200"/>
              <a:t>On the other hand, CO2 involves change in dipole moment hence absorbs infrared radiation and so it is considered as a green house gas.</a:t>
            </a:r>
            <a:endParaRPr/>
          </a:p>
          <a:p>
            <a:pPr indent="0" lvl="0" marL="0" rtl="0" algn="just">
              <a:lnSpc>
                <a:spcPct val="170000"/>
              </a:lnSpc>
              <a:spcBef>
                <a:spcPts val="403"/>
              </a:spcBef>
              <a:spcAft>
                <a:spcPts val="0"/>
              </a:spcAft>
              <a:buClr>
                <a:schemeClr val="lt1"/>
              </a:buClr>
              <a:buSzPct val="100000"/>
              <a:buNone/>
            </a:pPr>
            <a:r>
              <a:rPr lang="en-US" sz="6200"/>
              <a:t>https://youtu.be/AF1JPg20amY</a:t>
            </a:r>
            <a:endParaRPr/>
          </a:p>
          <a:p>
            <a:pPr indent="0" lvl="0" marL="0" rtl="0" algn="just">
              <a:lnSpc>
                <a:spcPct val="170000"/>
              </a:lnSpc>
              <a:spcBef>
                <a:spcPts val="403"/>
              </a:spcBef>
              <a:spcAft>
                <a:spcPts val="0"/>
              </a:spcAft>
              <a:buClr>
                <a:schemeClr val="lt1"/>
              </a:buClr>
              <a:buSzPct val="100000"/>
              <a:buNone/>
            </a:pPr>
            <a:r>
              <a:rPr lang="en-US" sz="6200"/>
              <a:t>https://youtu.be/0S_bt3JI150</a:t>
            </a:r>
            <a:endParaRPr sz="6200"/>
          </a:p>
          <a:p>
            <a:pPr indent="-276860" lvl="0" marL="342900" rtl="0" algn="l">
              <a:spcBef>
                <a:spcPts val="208"/>
              </a:spcBef>
              <a:spcAft>
                <a:spcPts val="0"/>
              </a:spcAft>
              <a:buClr>
                <a:schemeClr val="lt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C000"/>
              </a:buClr>
              <a:buSzPct val="100000"/>
              <a:buFont typeface="Calibri"/>
              <a:buNone/>
            </a:pPr>
            <a:r>
              <a:rPr lang="en-US">
                <a:solidFill>
                  <a:srgbClr val="FFC000"/>
                </a:solidFill>
              </a:rPr>
              <a:t>Earth’s Average Surface Temperature</a:t>
            </a:r>
            <a:endParaRPr>
              <a:solidFill>
                <a:srgbClr val="FFC000"/>
              </a:solidFill>
            </a:endParaRPr>
          </a:p>
        </p:txBody>
      </p:sp>
      <p:pic>
        <p:nvPicPr>
          <p:cNvPr id="177" name="Google Shape;177;p16"/>
          <p:cNvPicPr preferRelativeResize="0"/>
          <p:nvPr>
            <p:ph idx="1" type="body"/>
          </p:nvPr>
        </p:nvPicPr>
        <p:blipFill rotWithShape="1">
          <a:blip r:embed="rId3">
            <a:alphaModFix/>
          </a:blip>
          <a:srcRect b="0" l="0" r="0" t="0"/>
          <a:stretch/>
        </p:blipFill>
        <p:spPr>
          <a:xfrm>
            <a:off x="457200" y="2031940"/>
            <a:ext cx="8229600" cy="36624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457200" y="274638"/>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4400"/>
              <a:buFont typeface="Calibri"/>
              <a:buNone/>
            </a:pPr>
            <a:r>
              <a:rPr lang="en-US">
                <a:solidFill>
                  <a:srgbClr val="FFC000"/>
                </a:solidFill>
              </a:rPr>
              <a:t>Assumption</a:t>
            </a:r>
            <a:endParaRPr>
              <a:solidFill>
                <a:srgbClr val="FFC000"/>
              </a:solidFill>
            </a:endParaRPr>
          </a:p>
        </p:txBody>
      </p:sp>
      <p:sp>
        <p:nvSpPr>
          <p:cNvPr id="183" name="Google Shape;183;p17"/>
          <p:cNvSpPr txBox="1"/>
          <p:nvPr>
            <p:ph idx="1" type="body"/>
          </p:nvPr>
        </p:nvSpPr>
        <p:spPr>
          <a:xfrm>
            <a:off x="251520" y="980728"/>
            <a:ext cx="8640960" cy="5400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70000"/>
              </a:lnSpc>
              <a:spcBef>
                <a:spcPts val="0"/>
              </a:spcBef>
              <a:spcAft>
                <a:spcPts val="0"/>
              </a:spcAft>
              <a:buClr>
                <a:schemeClr val="lt1"/>
              </a:buClr>
              <a:buSzPct val="100000"/>
              <a:buChar char="•"/>
            </a:pPr>
            <a:r>
              <a:rPr lang="en-US"/>
              <a:t>Both Earth and Sun behave like a blackbody. </a:t>
            </a:r>
            <a:endParaRPr/>
          </a:p>
          <a:p>
            <a:pPr indent="-342900" lvl="0" marL="342900" rtl="0" algn="just">
              <a:lnSpc>
                <a:spcPct val="170000"/>
              </a:lnSpc>
              <a:spcBef>
                <a:spcPts val="448"/>
              </a:spcBef>
              <a:spcAft>
                <a:spcPts val="0"/>
              </a:spcAft>
              <a:buClr>
                <a:schemeClr val="lt1"/>
              </a:buClr>
              <a:buSzPct val="100000"/>
              <a:buChar char="•"/>
            </a:pPr>
            <a:r>
              <a:rPr lang="en-US"/>
              <a:t>Radiation from the Sun arises just outside the Earth’s atmosphere with an average annual solar intensity which is equal to 1372 W/m2</a:t>
            </a:r>
            <a:endParaRPr/>
          </a:p>
          <a:p>
            <a:pPr indent="-342900" lvl="0" marL="342900" rtl="0" algn="just">
              <a:lnSpc>
                <a:spcPct val="170000"/>
              </a:lnSpc>
              <a:spcBef>
                <a:spcPts val="448"/>
              </a:spcBef>
              <a:spcAft>
                <a:spcPts val="0"/>
              </a:spcAft>
              <a:buClr>
                <a:schemeClr val="lt1"/>
              </a:buClr>
              <a:buSzPct val="100000"/>
              <a:buChar char="•"/>
            </a:pPr>
            <a:r>
              <a:rPr lang="en-US"/>
              <a:t>the all the solar radiation which fall on the surface of the Earth and contribute to the surface temperature, should pass through a disc having radius equal to that of Earth.  </a:t>
            </a:r>
            <a:endParaRPr/>
          </a:p>
          <a:p>
            <a:pPr indent="-342900" lvl="0" marL="342900" rtl="0" algn="just">
              <a:lnSpc>
                <a:spcPct val="170000"/>
              </a:lnSpc>
              <a:spcBef>
                <a:spcPts val="448"/>
              </a:spcBef>
              <a:spcAft>
                <a:spcPts val="0"/>
              </a:spcAft>
              <a:buClr>
                <a:schemeClr val="lt1"/>
              </a:buClr>
              <a:buSzPct val="100000"/>
              <a:buChar char="•"/>
            </a:pPr>
            <a:r>
              <a:rPr lang="en-US"/>
              <a:t>30% of the total incoming solar radiations returns back to the space without contributing anything to the Earth’s surface temperature.  This amount of radiation is known as ‘</a:t>
            </a:r>
            <a:r>
              <a:rPr b="1" lang="en-US"/>
              <a:t>Earth’s albedo</a:t>
            </a:r>
            <a:r>
              <a:rPr lang="en-US"/>
              <a:t>’. </a:t>
            </a:r>
            <a:endParaRPr/>
          </a:p>
          <a:p>
            <a:pPr indent="-342900" lvl="0" marL="342900" rtl="0" algn="just">
              <a:lnSpc>
                <a:spcPct val="170000"/>
              </a:lnSpc>
              <a:spcBef>
                <a:spcPts val="448"/>
              </a:spcBef>
              <a:spcAft>
                <a:spcPts val="0"/>
              </a:spcAft>
              <a:buClr>
                <a:schemeClr val="lt1"/>
              </a:buClr>
              <a:buSzPct val="100000"/>
              <a:buChar char="•"/>
            </a:pPr>
            <a:r>
              <a:rPr lang="en-US"/>
              <a:t>Remaining incoming energy absorbs by the Earth’s surface.</a:t>
            </a:r>
            <a:endParaRPr/>
          </a:p>
          <a:p>
            <a:pPr indent="-200660" lvl="0" marL="342900" rtl="0" algn="l">
              <a:spcBef>
                <a:spcPts val="448"/>
              </a:spcBef>
              <a:spcAft>
                <a:spcPts val="0"/>
              </a:spcAft>
              <a:buClr>
                <a:schemeClr val="lt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89" name="Google Shape;189;p18"/>
          <p:cNvPicPr preferRelativeResize="0"/>
          <p:nvPr>
            <p:ph idx="1" type="body"/>
          </p:nvPr>
        </p:nvPicPr>
        <p:blipFill rotWithShape="1">
          <a:blip r:embed="rId3">
            <a:alphaModFix/>
          </a:blip>
          <a:srcRect b="0" l="0" r="0" t="0"/>
          <a:stretch/>
        </p:blipFill>
        <p:spPr>
          <a:xfrm>
            <a:off x="457200" y="332657"/>
            <a:ext cx="8229600" cy="57369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95" name="Google Shape;195;p19"/>
          <p:cNvPicPr preferRelativeResize="0"/>
          <p:nvPr>
            <p:ph idx="1" type="body"/>
          </p:nvPr>
        </p:nvPicPr>
        <p:blipFill rotWithShape="1">
          <a:blip r:embed="rId3">
            <a:alphaModFix/>
          </a:blip>
          <a:srcRect b="0" l="0" r="0" t="0"/>
          <a:stretch/>
        </p:blipFill>
        <p:spPr>
          <a:xfrm>
            <a:off x="467544" y="260648"/>
            <a:ext cx="8208912" cy="58655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4400"/>
              <a:buFont typeface="Calibri"/>
              <a:buNone/>
            </a:pPr>
            <a:r>
              <a:rPr b="1" lang="en-US">
                <a:solidFill>
                  <a:srgbClr val="FFC000"/>
                </a:solidFill>
              </a:rPr>
              <a:t>What is Green house?</a:t>
            </a:r>
            <a:endParaRPr b="1">
              <a:solidFill>
                <a:srgbClr val="FFC000"/>
              </a:solidFill>
            </a:endParaRPr>
          </a:p>
        </p:txBody>
      </p:sp>
      <p:sp>
        <p:nvSpPr>
          <p:cNvPr id="91" name="Google Shape;91;p2"/>
          <p:cNvSpPr txBox="1"/>
          <p:nvPr>
            <p:ph idx="1" type="body"/>
          </p:nvPr>
        </p:nvSpPr>
        <p:spPr>
          <a:xfrm>
            <a:off x="457200" y="1340768"/>
            <a:ext cx="8229600" cy="478539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lt1"/>
              </a:buClr>
              <a:buSzPct val="100000"/>
              <a:buNone/>
            </a:pPr>
            <a:r>
              <a:rPr lang="en-US"/>
              <a:t>A </a:t>
            </a:r>
            <a:r>
              <a:rPr b="1" lang="en-US"/>
              <a:t>greenhouse</a:t>
            </a:r>
            <a:r>
              <a:rPr lang="en-US"/>
              <a:t> (also called a </a:t>
            </a:r>
            <a:r>
              <a:rPr b="1" lang="en-US"/>
              <a:t>glasshouse</a:t>
            </a:r>
            <a:r>
              <a:rPr lang="en-US"/>
              <a:t>, or, if with sufficient heating, a </a:t>
            </a:r>
            <a:r>
              <a:rPr b="1" lang="en-US"/>
              <a:t>hothouse</a:t>
            </a:r>
            <a:r>
              <a:rPr lang="en-US"/>
              <a:t>) is a structure with walls and roof made chiefly of transparent material, such as glass, in which plants requiring regulated climatic conditions are grown.</a:t>
            </a:r>
            <a:r>
              <a:rPr baseline="30000" lang="en-US"/>
              <a:t> </a:t>
            </a:r>
            <a:r>
              <a:rPr lang="en-US"/>
              <a:t>These structures range in size from small sheds to industrial-sized buildings. A miniature greenhouse is known as a cold frame. The interior of a greenhouse exposed to sunlight becomes significantly warmer than the external temperature, protecting its contents in cold weather.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201" name="Google Shape;201;p20"/>
          <p:cNvPicPr preferRelativeResize="0"/>
          <p:nvPr>
            <p:ph idx="1" type="body"/>
          </p:nvPr>
        </p:nvPicPr>
        <p:blipFill rotWithShape="1">
          <a:blip r:embed="rId3">
            <a:alphaModFix/>
          </a:blip>
          <a:srcRect b="0" l="0" r="0" t="0"/>
          <a:stretch/>
        </p:blipFill>
        <p:spPr>
          <a:xfrm>
            <a:off x="1403648" y="332656"/>
            <a:ext cx="6264696" cy="57935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p:nvPr/>
        </p:nvSpPr>
        <p:spPr>
          <a:xfrm>
            <a:off x="899592" y="548681"/>
            <a:ext cx="7488832" cy="39130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chemeClr val="lt1"/>
                </a:solidFill>
                <a:latin typeface="Calibri"/>
                <a:ea typeface="Calibri"/>
                <a:cs typeface="Calibri"/>
                <a:sym typeface="Calibri"/>
              </a:rPr>
              <a:t>The actual temperature of our Earth is 288 K i.e.,  This indicates that, the surface is [15-(-18)]°C i.e. 33°C hotter than the predicted value.  The key factor that makes our calculation differ from the actual result is that we never consider the interactions between the atmosphere and radiation, i.e., emitted by the Earth’s surface.  This key factor is nothing but ‘Green House’ effect.</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p:nvPr/>
        </p:nvSpPr>
        <p:spPr>
          <a:xfrm>
            <a:off x="251520" y="548680"/>
            <a:ext cx="8568952" cy="618630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chemeClr val="lt1"/>
                </a:solidFill>
                <a:latin typeface="Calibri"/>
                <a:ea typeface="Calibri"/>
                <a:cs typeface="Calibri"/>
                <a:sym typeface="Calibri"/>
              </a:rPr>
              <a:t>The incoming solar radiation having shorter wavelength can easily penetrate the gaseous layer of  water vapour etc. (green house gases) which is present just above the surface.  After strike on surface, certain amount of radiation absorbed by it and then radiated back to the space.  This radiated energy having longer wavelength (usually I. R. range) is not able to escape through the gaseous layer and absorbed there.  Certain portion of this absorbed radiation then re-emitted back to the surface, resulting ‘heat trapped’.  This trapped heat compensates that  to the Earth’s surface.  As a result, the average temperature of the Earth’s surface remains constant at 15oC.</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217" name="Google Shape;217;p23"/>
          <p:cNvPicPr preferRelativeResize="0"/>
          <p:nvPr>
            <p:ph idx="1" type="body"/>
          </p:nvPr>
        </p:nvPicPr>
        <p:blipFill rotWithShape="1">
          <a:blip r:embed="rId3">
            <a:alphaModFix/>
          </a:blip>
          <a:srcRect b="0" l="0" r="0" t="0"/>
          <a:stretch/>
        </p:blipFill>
        <p:spPr>
          <a:xfrm>
            <a:off x="395536" y="260648"/>
            <a:ext cx="8352928" cy="58655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8"/>
            <a:ext cx="8229600" cy="41805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C000"/>
              </a:buClr>
              <a:buSzPct val="100000"/>
              <a:buFont typeface="Calibri"/>
              <a:buNone/>
            </a:pPr>
            <a:r>
              <a:rPr b="1" lang="en-US">
                <a:solidFill>
                  <a:srgbClr val="FFC000"/>
                </a:solidFill>
              </a:rPr>
              <a:t>Atmospheric’ Radiative Window</a:t>
            </a:r>
            <a:br>
              <a:rPr b="1" lang="en-US">
                <a:solidFill>
                  <a:srgbClr val="FFC000"/>
                </a:solidFill>
              </a:rPr>
            </a:br>
            <a:endParaRPr>
              <a:solidFill>
                <a:srgbClr val="FFC000"/>
              </a:solidFill>
            </a:endParaRPr>
          </a:p>
        </p:txBody>
      </p:sp>
      <p:sp>
        <p:nvSpPr>
          <p:cNvPr id="223" name="Google Shape;223;p24"/>
          <p:cNvSpPr txBox="1"/>
          <p:nvPr>
            <p:ph idx="1" type="body"/>
          </p:nvPr>
        </p:nvSpPr>
        <p:spPr>
          <a:xfrm>
            <a:off x="251520" y="476672"/>
            <a:ext cx="8712968" cy="604867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2000"/>
              <a:buNone/>
            </a:pPr>
            <a:r>
              <a:rPr lang="en-US" sz="2000"/>
              <a:t>All the incoming solar energy, as it arrives just outside the Earth’s atmosphere has wavelengths less than 3 µm, while the outgoing energy radiated by the Earth has essentially wavelength greater than 3 µm.</a:t>
            </a:r>
            <a:endParaRPr sz="2000"/>
          </a:p>
          <a:p>
            <a:pPr indent="0" lvl="0" marL="0" rtl="0" algn="just">
              <a:spcBef>
                <a:spcPts val="400"/>
              </a:spcBef>
              <a:spcAft>
                <a:spcPts val="0"/>
              </a:spcAft>
              <a:buClr>
                <a:schemeClr val="lt1"/>
              </a:buClr>
              <a:buSzPts val="2000"/>
              <a:buNone/>
            </a:pPr>
            <a:r>
              <a:rPr lang="en-US" sz="2000"/>
              <a:t>As radiant energy attempts to pass through the atmosphere, various gases and aerosols in the air affect it.  As the atoms in the gaseous molecules vibrate towards and away from each other (vibrational energy) or rotate around each other (rotational energy), they absorb and radiate energy in specific wavelengths.  When the </a:t>
            </a:r>
            <a:r>
              <a:rPr b="1" lang="en-US" sz="2000"/>
              <a:t>frequency of these molecular oscillations is close to the frequency of the passing radiant energy, the molecule can absorb that energy</a:t>
            </a:r>
            <a:r>
              <a:rPr lang="en-US" sz="2000"/>
              <a:t>.  Most of the long-wavelength energy radiated by the Earth is absorbed by a combination of radiatively active gases,  most important of which are water vapour (H2O) , carbon-di-oxide (CO2)  methane (CH4)  nitrous oxide (N2O). oxygen (O2)  &amp; ozone (O3) . All these gases (green house gases) have capacity to absorb the radiated energy of different range of frequencies (3-40μ m)    But any gas present in the atmosphere can, not absorb radiated energy having wavelength in between 7 µm and 12 µm.  The reason behind this is that the frequency of this energy does not match with the frequency of molecular oscillations of any gas present in the atmosphere.  As a result, this radiated energy can easily be escaped to the space.  This relatively clear sky for this outgoing energy, is referred as the </a:t>
            </a:r>
            <a:r>
              <a:rPr b="1" lang="en-US" sz="2000"/>
              <a:t>atmospheric radiative window</a:t>
            </a:r>
            <a:r>
              <a:rPr lang="en-US" sz="2000"/>
              <a:t>.</a:t>
            </a:r>
            <a:endParaRPr sz="2000"/>
          </a:p>
          <a:p>
            <a:pPr indent="-215900" lvl="0" marL="342900" rtl="0" algn="just">
              <a:spcBef>
                <a:spcPts val="400"/>
              </a:spcBef>
              <a:spcAft>
                <a:spcPts val="0"/>
              </a:spcAft>
              <a:buClr>
                <a:schemeClr val="lt1"/>
              </a:buClr>
              <a:buSzPts val="2000"/>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C000"/>
              </a:buClr>
              <a:buSzPct val="100000"/>
              <a:buFont typeface="Calibri"/>
              <a:buNone/>
            </a:pPr>
            <a:r>
              <a:rPr b="1" lang="en-US">
                <a:solidFill>
                  <a:srgbClr val="FFC000"/>
                </a:solidFill>
              </a:rPr>
              <a:t>Global Warming</a:t>
            </a:r>
            <a:br>
              <a:rPr b="1" lang="en-US"/>
            </a:br>
            <a:endParaRPr/>
          </a:p>
        </p:txBody>
      </p:sp>
      <p:sp>
        <p:nvSpPr>
          <p:cNvPr id="229" name="Google Shape;229;p25"/>
          <p:cNvSpPr txBox="1"/>
          <p:nvPr>
            <p:ph idx="1" type="body"/>
          </p:nvPr>
        </p:nvSpPr>
        <p:spPr>
          <a:xfrm>
            <a:off x="457200" y="836712"/>
            <a:ext cx="8229600" cy="5289451"/>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spcBef>
                <a:spcPts val="0"/>
              </a:spcBef>
              <a:spcAft>
                <a:spcPts val="0"/>
              </a:spcAft>
              <a:buClr>
                <a:schemeClr val="lt1"/>
              </a:buClr>
              <a:buSzPct val="100000"/>
              <a:buNone/>
            </a:pPr>
            <a:r>
              <a:rPr lang="en-US"/>
              <a:t>The slow gradual rise in the temperature of the Earth due to emission of excess quantities of radiation trapping gases (green house gases), is called ‘</a:t>
            </a:r>
            <a:r>
              <a:rPr b="1" lang="en-US"/>
              <a:t>Global warming</a:t>
            </a:r>
            <a:r>
              <a:rPr lang="en-US"/>
              <a:t>’. It is estimated that by 2030 the average global temperature will have risen by 1 to 3</a:t>
            </a:r>
            <a:r>
              <a:rPr baseline="30000" lang="en-US"/>
              <a:t>o</a:t>
            </a:r>
            <a:r>
              <a:rPr lang="en-US"/>
              <a:t>C .</a:t>
            </a:r>
            <a:endParaRPr/>
          </a:p>
          <a:p>
            <a:pPr indent="0" lvl="0" marL="0" rtl="0" algn="just">
              <a:spcBef>
                <a:spcPts val="544"/>
              </a:spcBef>
              <a:spcAft>
                <a:spcPts val="0"/>
              </a:spcAft>
              <a:buClr>
                <a:schemeClr val="lt1"/>
              </a:buClr>
              <a:buSzPct val="100000"/>
              <a:buNone/>
            </a:pPr>
            <a:r>
              <a:rPr lang="en-US"/>
              <a:t>The green house gases absorb the radiated heat and re-emit to the surface again to maintain the optimum temperature of the surface.  This is called green house effect.  But, due to rapid industrialization, the rate of emission of green house gases specially , water vapour is increasing and as a result the slow and gradual rise in temperature is taking place.  Thus, the excess green house effect is responsible for the ‘</a:t>
            </a:r>
            <a:r>
              <a:rPr b="1" lang="en-US"/>
              <a:t>Global warming</a:t>
            </a:r>
            <a:r>
              <a:rPr lang="en-US"/>
              <a:t>’.</a:t>
            </a:r>
            <a:endParaRPr/>
          </a:p>
          <a:p>
            <a:pPr indent="-170180" lvl="0" marL="342900" rtl="0" algn="just">
              <a:spcBef>
                <a:spcPts val="544"/>
              </a:spcBef>
              <a:spcAft>
                <a:spcPts val="0"/>
              </a:spcAft>
              <a:buClr>
                <a:schemeClr val="lt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200"/>
              <a:buFont typeface="Calibri"/>
              <a:buNone/>
            </a:pPr>
            <a:r>
              <a:rPr b="1" lang="en-US" sz="3200">
                <a:solidFill>
                  <a:srgbClr val="FFC000"/>
                </a:solidFill>
              </a:rPr>
              <a:t>Impact of Global Warming on Environment</a:t>
            </a:r>
            <a:br>
              <a:rPr b="1" lang="en-US" sz="3200">
                <a:solidFill>
                  <a:srgbClr val="FFC000"/>
                </a:solidFill>
              </a:rPr>
            </a:br>
            <a:endParaRPr sz="3200">
              <a:solidFill>
                <a:srgbClr val="FFC000"/>
              </a:solidFill>
            </a:endParaRPr>
          </a:p>
        </p:txBody>
      </p:sp>
      <p:sp>
        <p:nvSpPr>
          <p:cNvPr id="235" name="Google Shape;235;p26"/>
          <p:cNvSpPr txBox="1"/>
          <p:nvPr>
            <p:ph idx="1" type="body"/>
          </p:nvPr>
        </p:nvSpPr>
        <p:spPr>
          <a:xfrm>
            <a:off x="457200" y="908720"/>
            <a:ext cx="8229600" cy="521744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lt1"/>
              </a:buClr>
              <a:buSzPts val="3200"/>
              <a:buChar char="•"/>
            </a:pPr>
            <a:r>
              <a:rPr b="1" lang="en-US"/>
              <a:t>Impact on Climate change:</a:t>
            </a:r>
            <a:endParaRPr b="1"/>
          </a:p>
          <a:p>
            <a:pPr indent="0" lvl="0" marL="0" rtl="0" algn="just">
              <a:spcBef>
                <a:spcPts val="640"/>
              </a:spcBef>
              <a:spcAft>
                <a:spcPts val="0"/>
              </a:spcAft>
              <a:buClr>
                <a:schemeClr val="lt1"/>
              </a:buClr>
              <a:buSzPts val="3200"/>
              <a:buNone/>
            </a:pPr>
            <a:r>
              <a:rPr lang="en-US"/>
              <a:t>Due to increase of average global temperature, water from various sources on Earth may evaporate more rapidly and as a result of which the overall amount of </a:t>
            </a:r>
            <a:r>
              <a:rPr b="1" lang="en-US"/>
              <a:t>rainfall</a:t>
            </a:r>
            <a:r>
              <a:rPr lang="en-US"/>
              <a:t> may increase.  But this phenomenon will not occur evenly in all the parts of the Earth, there may be heavy rainfall in some parts and </a:t>
            </a:r>
            <a:r>
              <a:rPr b="1" lang="en-US"/>
              <a:t>drought</a:t>
            </a:r>
            <a:r>
              <a:rPr lang="en-US"/>
              <a:t> in some other parts of the world.  In some region, the </a:t>
            </a:r>
            <a:r>
              <a:rPr b="1" lang="en-US"/>
              <a:t>summer </a:t>
            </a:r>
            <a:r>
              <a:rPr lang="en-US"/>
              <a:t>may be hotter &amp; prolonged, and </a:t>
            </a:r>
            <a:r>
              <a:rPr b="1" lang="en-US"/>
              <a:t>winter</a:t>
            </a:r>
            <a:r>
              <a:rPr lang="en-US"/>
              <a:t> becomes shorter &amp; warmer.</a:t>
            </a:r>
            <a:endParaRPr/>
          </a:p>
          <a:p>
            <a:pPr indent="-139700" lvl="0" marL="342900" rtl="0" algn="l">
              <a:spcBef>
                <a:spcPts val="640"/>
              </a:spcBef>
              <a:spcAft>
                <a:spcPts val="0"/>
              </a:spcAft>
              <a:buClr>
                <a:schemeClr val="lt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C000"/>
              </a:buClr>
              <a:buSzPct val="100000"/>
              <a:buFont typeface="Calibri"/>
              <a:buNone/>
            </a:pPr>
            <a:r>
              <a:rPr lang="en-US">
                <a:solidFill>
                  <a:srgbClr val="FFC000"/>
                </a:solidFill>
              </a:rPr>
              <a:t>Increase of Sea water level: </a:t>
            </a:r>
            <a:br>
              <a:rPr lang="en-US">
                <a:solidFill>
                  <a:srgbClr val="FFC000"/>
                </a:solidFill>
              </a:rPr>
            </a:br>
            <a:endParaRPr>
              <a:solidFill>
                <a:srgbClr val="FFC000"/>
              </a:solidFill>
            </a:endParaRPr>
          </a:p>
        </p:txBody>
      </p:sp>
      <p:sp>
        <p:nvSpPr>
          <p:cNvPr id="241" name="Google Shape;241;p27"/>
          <p:cNvSpPr txBox="1"/>
          <p:nvPr>
            <p:ph idx="1" type="body"/>
          </p:nvPr>
        </p:nvSpPr>
        <p:spPr>
          <a:xfrm>
            <a:off x="457200" y="1481328"/>
            <a:ext cx="8229600" cy="4900000"/>
          </a:xfrm>
          <a:prstGeom prst="rect">
            <a:avLst/>
          </a:prstGeom>
          <a:noFill/>
          <a:ln>
            <a:noFill/>
          </a:ln>
        </p:spPr>
        <p:txBody>
          <a:bodyPr anchorCtr="0" anchor="t" bIns="45700" lIns="91425" spcFirstLastPara="1" rIns="91425" wrap="square" tIns="45700">
            <a:normAutofit fontScale="92500"/>
          </a:bodyPr>
          <a:lstStyle/>
          <a:p>
            <a:pPr indent="0" lvl="0" marL="0" rtl="0" algn="just">
              <a:spcBef>
                <a:spcPts val="0"/>
              </a:spcBef>
              <a:spcAft>
                <a:spcPts val="0"/>
              </a:spcAft>
              <a:buClr>
                <a:schemeClr val="lt1"/>
              </a:buClr>
              <a:buSzPct val="100000"/>
              <a:buNone/>
            </a:pPr>
            <a:r>
              <a:rPr lang="en-US"/>
              <a:t>If the global temperature increases, the </a:t>
            </a:r>
            <a:r>
              <a:rPr b="1" lang="en-US"/>
              <a:t>ice-caps</a:t>
            </a:r>
            <a:r>
              <a:rPr lang="en-US"/>
              <a:t> and </a:t>
            </a:r>
            <a:r>
              <a:rPr b="1" lang="en-US"/>
              <a:t>glaciers</a:t>
            </a:r>
            <a:r>
              <a:rPr lang="en-US"/>
              <a:t> of the polar regions of the Earth may be melted partially, the floating ice on the water of the seas may also melt partially or completely.  Due to an increase in temperature there may be an expansion of volume of sea water and as a result of which the level of sea water may rise.  If the global temperature increases by on average, then a vast populated low-land area of the world specially coastal areas may be </a:t>
            </a:r>
            <a:r>
              <a:rPr b="1" lang="en-US"/>
              <a:t>flooded</a:t>
            </a:r>
            <a:r>
              <a:rPr lang="en-US"/>
              <a:t>.</a:t>
            </a:r>
            <a:endParaRPr/>
          </a:p>
          <a:p>
            <a:pPr indent="-154940" lvl="0" marL="342900" rtl="0" algn="l">
              <a:spcBef>
                <a:spcPts val="592"/>
              </a:spcBef>
              <a:spcAft>
                <a:spcPts val="0"/>
              </a:spcAft>
              <a:buClr>
                <a:schemeClr val="lt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C000"/>
              </a:buClr>
              <a:buSzPct val="100000"/>
              <a:buFont typeface="Calibri"/>
              <a:buNone/>
            </a:pPr>
            <a:r>
              <a:rPr lang="en-US">
                <a:solidFill>
                  <a:srgbClr val="FFC000"/>
                </a:solidFill>
              </a:rPr>
              <a:t>Impact on Agriculture</a:t>
            </a:r>
            <a:r>
              <a:rPr lang="en-US"/>
              <a:t> </a:t>
            </a:r>
            <a:br>
              <a:rPr lang="en-US"/>
            </a:br>
            <a:endParaRPr/>
          </a:p>
        </p:txBody>
      </p:sp>
      <p:sp>
        <p:nvSpPr>
          <p:cNvPr id="247" name="Google Shape;247;p28"/>
          <p:cNvSpPr txBox="1"/>
          <p:nvPr>
            <p:ph idx="1" type="body"/>
          </p:nvPr>
        </p:nvSpPr>
        <p:spPr>
          <a:xfrm>
            <a:off x="457200" y="1600200"/>
            <a:ext cx="8229600" cy="485313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Clr>
                <a:schemeClr val="lt1"/>
              </a:buClr>
              <a:buSzPct val="100000"/>
              <a:buNone/>
            </a:pPr>
            <a:r>
              <a:rPr lang="en-US"/>
              <a:t>An increase in the amount of  in air is favourable for an increasing rate of photosynthesis of plants, therefore increase in may increase the production of crops in some cases and on the other hand crop production may be reduced in some cases due to </a:t>
            </a:r>
            <a:r>
              <a:rPr b="1" lang="en-US"/>
              <a:t>dry soil having higher temperature</a:t>
            </a:r>
            <a:r>
              <a:rPr lang="en-US"/>
              <a:t>.  There may be </a:t>
            </a:r>
            <a:r>
              <a:rPr b="1" lang="en-US"/>
              <a:t>acute scarcity of water for irrigation</a:t>
            </a:r>
            <a:r>
              <a:rPr lang="en-US"/>
              <a:t> in some places.  In some regions, again, production of crops may decrease due to </a:t>
            </a:r>
            <a:r>
              <a:rPr b="1" lang="en-US"/>
              <a:t>soil erosion</a:t>
            </a:r>
            <a:r>
              <a:rPr lang="en-US"/>
              <a:t> rate becoming faster due to heavy rainfall and </a:t>
            </a:r>
            <a:r>
              <a:rPr b="1" lang="en-US"/>
              <a:t>washing away of fertile top soil </a:t>
            </a:r>
            <a:r>
              <a:rPr lang="en-US"/>
              <a:t>reducing thereby the available cropland area.</a:t>
            </a:r>
            <a:endParaRPr/>
          </a:p>
          <a:p>
            <a:pPr indent="-154940" lvl="0" marL="342900" rtl="0" algn="l">
              <a:spcBef>
                <a:spcPts val="592"/>
              </a:spcBef>
              <a:spcAft>
                <a:spcPts val="0"/>
              </a:spcAft>
              <a:buClr>
                <a:schemeClr val="lt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C000"/>
              </a:buClr>
              <a:buSzPct val="100000"/>
              <a:buFont typeface="Calibri"/>
              <a:buNone/>
            </a:pPr>
            <a:r>
              <a:rPr lang="en-US">
                <a:solidFill>
                  <a:srgbClr val="FFC000"/>
                </a:solidFill>
              </a:rPr>
              <a:t>Impact on marine food</a:t>
            </a:r>
            <a:br>
              <a:rPr lang="en-US">
                <a:solidFill>
                  <a:srgbClr val="FFC000"/>
                </a:solidFill>
              </a:rPr>
            </a:br>
            <a:endParaRPr>
              <a:solidFill>
                <a:srgbClr val="FFC000"/>
              </a:solidFill>
            </a:endParaRPr>
          </a:p>
        </p:txBody>
      </p:sp>
      <p:sp>
        <p:nvSpPr>
          <p:cNvPr id="253" name="Google Shape;253;p29"/>
          <p:cNvSpPr txBox="1"/>
          <p:nvPr>
            <p:ph idx="1" type="body"/>
          </p:nvPr>
        </p:nvSpPr>
        <p:spPr>
          <a:xfrm>
            <a:off x="457200" y="1484784"/>
            <a:ext cx="8229600" cy="464137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lt1"/>
              </a:buClr>
              <a:buSzPct val="100000"/>
              <a:buNone/>
            </a:pPr>
            <a:r>
              <a:rPr lang="en-US"/>
              <a:t>Due to increase in temperature, the ice-caps, glaciers melt and as a result, expansion of volume of sea-water takes place.  This expansion reduces the concentration of salts and changes the pH of the sea water.  The average temperature of sea water is also changed.  This changed environment is not suitable for the existence of different marine living organisms, especially fish.  Different marine algae that are considered as food also die due to this disturbed condition.</a:t>
            </a:r>
            <a:endParaRPr/>
          </a:p>
          <a:p>
            <a:pPr indent="-154940" lvl="0" marL="342900" rtl="0" algn="l">
              <a:spcBef>
                <a:spcPts val="592"/>
              </a:spcBef>
              <a:spcAft>
                <a:spcPts val="0"/>
              </a:spcAft>
              <a:buClr>
                <a:schemeClr val="lt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97" name="Google Shape;97;p3"/>
          <p:cNvPicPr preferRelativeResize="0"/>
          <p:nvPr>
            <p:ph idx="1" type="body"/>
          </p:nvPr>
        </p:nvPicPr>
        <p:blipFill rotWithShape="1">
          <a:blip r:embed="rId3">
            <a:alphaModFix/>
          </a:blip>
          <a:srcRect b="0" l="0" r="0" t="0"/>
          <a:stretch/>
        </p:blipFill>
        <p:spPr>
          <a:xfrm>
            <a:off x="251520" y="332656"/>
            <a:ext cx="8424936" cy="57606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sp>
        <p:nvSpPr>
          <p:cNvPr id="259" name="Google Shape;259;p31"/>
          <p:cNvSpPr txBox="1"/>
          <p:nvPr>
            <p:ph idx="1" type="body"/>
          </p:nvPr>
        </p:nvSpPr>
        <p:spPr>
          <a:xfrm>
            <a:off x="457200" y="260648"/>
            <a:ext cx="8229600" cy="586551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lt1"/>
              </a:buClr>
              <a:buSzPts val="3200"/>
              <a:buChar char="•"/>
            </a:pPr>
            <a:r>
              <a:rPr b="1" i="1" lang="en-US"/>
              <a:t>Adaptation:</a:t>
            </a:r>
            <a:endParaRPr/>
          </a:p>
          <a:p>
            <a:pPr indent="-139700" lvl="0" marL="342900" rtl="0" algn="l">
              <a:spcBef>
                <a:spcPts val="640"/>
              </a:spcBef>
              <a:spcAft>
                <a:spcPts val="0"/>
              </a:spcAft>
              <a:buClr>
                <a:schemeClr val="lt1"/>
              </a:buClr>
              <a:buSzPts val="3200"/>
              <a:buNone/>
            </a:pPr>
            <a:r>
              <a:t/>
            </a:r>
            <a:endParaRPr b="1"/>
          </a:p>
          <a:p>
            <a:pPr indent="0" lvl="0" marL="0" rtl="0" algn="just">
              <a:spcBef>
                <a:spcPts val="640"/>
              </a:spcBef>
              <a:spcAft>
                <a:spcPts val="0"/>
              </a:spcAft>
              <a:buClr>
                <a:schemeClr val="lt1"/>
              </a:buClr>
              <a:buSzPts val="3200"/>
              <a:buNone/>
            </a:pPr>
            <a:r>
              <a:rPr b="1" lang="en-US"/>
              <a:t>Adaptation to global warming</a:t>
            </a:r>
            <a:r>
              <a:rPr lang="en-US"/>
              <a:t> consists of initiatives and measures to reduce the vulnerability of natural and human systems against actual or expected </a:t>
            </a:r>
            <a:r>
              <a:rPr lang="en-US" u="sng"/>
              <a:t>climate change effects</a:t>
            </a:r>
            <a:r>
              <a:rPr lang="en-US"/>
              <a:t>. This is in distinction to the </a:t>
            </a:r>
            <a:r>
              <a:rPr lang="en-US" u="sng"/>
              <a:t>mitigation of global warming</a:t>
            </a:r>
            <a:r>
              <a:rPr lang="en-US"/>
              <a:t>.</a:t>
            </a:r>
            <a:endParaRPr/>
          </a:p>
          <a:p>
            <a:pPr indent="0" lvl="0" marL="0" rtl="0" algn="just">
              <a:spcBef>
                <a:spcPts val="640"/>
              </a:spcBef>
              <a:spcAft>
                <a:spcPts val="0"/>
              </a:spcAft>
              <a:buClr>
                <a:schemeClr val="lt1"/>
              </a:buClr>
              <a:buSzPts val="3200"/>
              <a:buNone/>
            </a:pPr>
            <a:r>
              <a:rPr lang="en-US"/>
              <a:t>It is very likely that adaptation to global warming is inevitable as it is unlikely that levels of greenhouse gases can be kept low enough to avoid a projected temperature rise of 2</a:t>
            </a:r>
            <a:r>
              <a:rPr baseline="30000" lang="en-US"/>
              <a:t>o</a:t>
            </a:r>
            <a:r>
              <a:rPr lang="en-US"/>
              <a:t>C .</a:t>
            </a:r>
            <a:endParaRPr/>
          </a:p>
          <a:p>
            <a:pPr indent="-139700" lvl="0" marL="342900" rtl="0" algn="l">
              <a:spcBef>
                <a:spcPts val="640"/>
              </a:spcBef>
              <a:spcAft>
                <a:spcPts val="0"/>
              </a:spcAft>
              <a:buClr>
                <a:schemeClr val="lt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C000"/>
              </a:buClr>
              <a:buSzPct val="100000"/>
              <a:buFont typeface="Calibri"/>
              <a:buNone/>
            </a:pPr>
            <a:r>
              <a:rPr b="1" lang="en-US">
                <a:solidFill>
                  <a:srgbClr val="FFC000"/>
                </a:solidFill>
              </a:rPr>
              <a:t>Control the ‘Global warming’</a:t>
            </a:r>
            <a:br>
              <a:rPr b="1" lang="en-US">
                <a:solidFill>
                  <a:srgbClr val="FFC000"/>
                </a:solidFill>
              </a:rPr>
            </a:br>
            <a:endParaRPr>
              <a:solidFill>
                <a:srgbClr val="FFC000"/>
              </a:solidFill>
            </a:endParaRPr>
          </a:p>
        </p:txBody>
      </p:sp>
      <p:sp>
        <p:nvSpPr>
          <p:cNvPr id="265" name="Google Shape;265;p30"/>
          <p:cNvSpPr txBox="1"/>
          <p:nvPr>
            <p:ph idx="1" type="body"/>
          </p:nvPr>
        </p:nvSpPr>
        <p:spPr>
          <a:xfrm>
            <a:off x="457200" y="980728"/>
            <a:ext cx="8435280" cy="5544616"/>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lt1"/>
              </a:buClr>
              <a:buSzPct val="100000"/>
              <a:buChar char="•"/>
            </a:pPr>
            <a:r>
              <a:rPr b="1" lang="en-US" sz="5100"/>
              <a:t>Mitigation</a:t>
            </a:r>
            <a:endParaRPr/>
          </a:p>
          <a:p>
            <a:pPr indent="0" lvl="0" marL="0" rtl="0" algn="just">
              <a:lnSpc>
                <a:spcPct val="120000"/>
              </a:lnSpc>
              <a:spcBef>
                <a:spcPts val="484"/>
              </a:spcBef>
              <a:spcAft>
                <a:spcPts val="0"/>
              </a:spcAft>
              <a:buClr>
                <a:schemeClr val="lt1"/>
              </a:buClr>
              <a:buSzPct val="100000"/>
              <a:buNone/>
            </a:pPr>
            <a:r>
              <a:t/>
            </a:r>
            <a:endParaRPr sz="4400"/>
          </a:p>
          <a:p>
            <a:pPr indent="0" lvl="0" marL="0" rtl="0" algn="just">
              <a:lnSpc>
                <a:spcPct val="120000"/>
              </a:lnSpc>
              <a:spcBef>
                <a:spcPts val="484"/>
              </a:spcBef>
              <a:spcAft>
                <a:spcPts val="0"/>
              </a:spcAft>
              <a:buClr>
                <a:schemeClr val="lt1"/>
              </a:buClr>
              <a:buSzPct val="100000"/>
              <a:buNone/>
            </a:pPr>
            <a:r>
              <a:rPr lang="en-US" sz="4400"/>
              <a:t>The global </a:t>
            </a:r>
            <a:r>
              <a:rPr lang="en-US" sz="4400" u="sng"/>
              <a:t>energy policy </a:t>
            </a:r>
            <a:r>
              <a:rPr lang="en-US" sz="4400"/>
              <a:t> has set a target of limiting the global temperature rise to 2</a:t>
            </a:r>
            <a:r>
              <a:rPr baseline="30000" lang="en-US" sz="4400"/>
              <a:t>o</a:t>
            </a:r>
            <a:r>
              <a:rPr lang="en-US" sz="4400"/>
              <a:t>C (3.6</a:t>
            </a:r>
            <a:r>
              <a:rPr baseline="30000" lang="en-US" sz="4400"/>
              <a:t>o</a:t>
            </a:r>
            <a:r>
              <a:rPr lang="en-US" sz="4400"/>
              <a:t>F) compared to </a:t>
            </a:r>
            <a:r>
              <a:rPr lang="en-US" sz="4400" u="sng"/>
              <a:t>preindustrial</a:t>
            </a:r>
            <a:r>
              <a:rPr lang="en-US" sz="4400"/>
              <a:t> levels, of which 0.8</a:t>
            </a:r>
            <a:r>
              <a:rPr baseline="30000" lang="en-US" sz="4400"/>
              <a:t>o</a:t>
            </a:r>
            <a:r>
              <a:rPr lang="en-US" sz="4400"/>
              <a:t>C has already taken place and another 0.5</a:t>
            </a:r>
            <a:r>
              <a:rPr baseline="30000" lang="en-US" sz="4400"/>
              <a:t>o</a:t>
            </a:r>
            <a:r>
              <a:rPr lang="en-US" sz="4400"/>
              <a:t>C is already </a:t>
            </a:r>
            <a:r>
              <a:rPr lang="en-US" sz="4400" u="sng"/>
              <a:t>committed</a:t>
            </a:r>
            <a:r>
              <a:rPr lang="en-US" sz="4400"/>
              <a:t>.</a:t>
            </a:r>
            <a:endParaRPr/>
          </a:p>
          <a:p>
            <a:pPr indent="0" lvl="0" marL="0" rtl="0" algn="just">
              <a:lnSpc>
                <a:spcPct val="120000"/>
              </a:lnSpc>
              <a:spcBef>
                <a:spcPts val="484"/>
              </a:spcBef>
              <a:spcAft>
                <a:spcPts val="0"/>
              </a:spcAft>
              <a:buClr>
                <a:schemeClr val="lt1"/>
              </a:buClr>
              <a:buSzPct val="100000"/>
              <a:buNone/>
            </a:pPr>
            <a:r>
              <a:rPr lang="en-US" sz="4400"/>
              <a:t>The 2</a:t>
            </a:r>
            <a:r>
              <a:rPr baseline="30000" lang="en-US" sz="4400"/>
              <a:t>o</a:t>
            </a:r>
            <a:r>
              <a:rPr lang="en-US" sz="4400"/>
              <a:t>C  rise is typically associated in </a:t>
            </a:r>
            <a:r>
              <a:rPr lang="en-US" sz="4400" u="sng"/>
              <a:t>climate models</a:t>
            </a:r>
            <a:r>
              <a:rPr lang="en-US" sz="4400"/>
              <a:t> with a </a:t>
            </a:r>
            <a:r>
              <a:rPr lang="en-US" sz="4400" u="sng"/>
              <a:t>carbon dioxide</a:t>
            </a:r>
            <a:r>
              <a:rPr lang="en-US" sz="4400"/>
              <a:t> concentration of 400-500 </a:t>
            </a:r>
            <a:r>
              <a:rPr lang="en-US" sz="4400" u="sng"/>
              <a:t>ppm</a:t>
            </a:r>
            <a:r>
              <a:rPr lang="en-US" sz="4400"/>
              <a:t> by volume; the current level as of January 2007 is 383 ppm by volume, and rising at 2 ppm annually. Hence, to avoid a very likely breach of the 2</a:t>
            </a:r>
            <a:r>
              <a:rPr baseline="30000" lang="en-US" sz="4400"/>
              <a:t>o</a:t>
            </a:r>
            <a:r>
              <a:rPr lang="en-US" sz="4400"/>
              <a:t>C target, CO2 levels would have to be stabilised very soon; this is generally regarded as unlikely, based on current programs in place to date.</a:t>
            </a:r>
            <a:endParaRPr/>
          </a:p>
          <a:p>
            <a:pPr indent="-231140" lvl="0" marL="342900" rtl="0" algn="l">
              <a:spcBef>
                <a:spcPts val="352"/>
              </a:spcBef>
              <a:spcAft>
                <a:spcPts val="0"/>
              </a:spcAft>
              <a:buClr>
                <a:schemeClr val="lt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3050"/>
            <a:ext cx="7859216" cy="11620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lang="en-US" sz="3600">
                <a:solidFill>
                  <a:srgbClr val="FFC000"/>
                </a:solidFill>
              </a:rPr>
              <a:t>Theory of Operation</a:t>
            </a:r>
            <a:br>
              <a:rPr b="0" lang="en-US"/>
            </a:br>
            <a:endParaRPr/>
          </a:p>
        </p:txBody>
      </p:sp>
      <p:pic>
        <p:nvPicPr>
          <p:cNvPr id="103" name="Google Shape;103;p4"/>
          <p:cNvPicPr preferRelativeResize="0"/>
          <p:nvPr>
            <p:ph idx="1" type="body"/>
          </p:nvPr>
        </p:nvPicPr>
        <p:blipFill rotWithShape="1">
          <a:blip r:embed="rId3">
            <a:alphaModFix/>
          </a:blip>
          <a:srcRect b="0" l="0" r="0" t="0"/>
          <a:stretch/>
        </p:blipFill>
        <p:spPr>
          <a:xfrm>
            <a:off x="4572000" y="1484784"/>
            <a:ext cx="3943496" cy="4464496"/>
          </a:xfrm>
          <a:prstGeom prst="rect">
            <a:avLst/>
          </a:prstGeom>
          <a:noFill/>
          <a:ln>
            <a:noFill/>
          </a:ln>
        </p:spPr>
      </p:pic>
      <p:sp>
        <p:nvSpPr>
          <p:cNvPr id="104" name="Google Shape;104;p4"/>
          <p:cNvSpPr txBox="1"/>
          <p:nvPr>
            <p:ph idx="2" type="body"/>
          </p:nvPr>
        </p:nvSpPr>
        <p:spPr>
          <a:xfrm>
            <a:off x="457200" y="1435100"/>
            <a:ext cx="3970784" cy="46910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lt1"/>
              </a:buClr>
              <a:buSzPts val="2400"/>
              <a:buNone/>
            </a:pPr>
            <a:r>
              <a:rPr lang="en-US" sz="2400"/>
              <a:t>The warmer temperature in a greenhouse occurs because incident </a:t>
            </a:r>
            <a:r>
              <a:rPr lang="en-US" sz="2400" u="sng">
                <a:solidFill>
                  <a:schemeClr val="hlink"/>
                </a:solidFill>
                <a:hlinkClick r:id="rId4"/>
              </a:rPr>
              <a:t>solar radiation</a:t>
            </a:r>
            <a:r>
              <a:rPr lang="en-US" sz="2400"/>
              <a:t> passes through the transparent roof and walls and is absorbed by the floor, earth, and contents, which become warmer. As the structure is not open to the atmosphere, the warmed air cannot escape via </a:t>
            </a:r>
            <a:r>
              <a:rPr lang="en-US" sz="2400" u="sng">
                <a:solidFill>
                  <a:schemeClr val="hlink"/>
                </a:solidFill>
                <a:hlinkClick r:id="rId5"/>
              </a:rPr>
              <a:t>convection</a:t>
            </a:r>
            <a:r>
              <a:rPr lang="en-US" sz="2400"/>
              <a:t>, so the temperature inside the greenhouse rises</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graphicFrame>
        <p:nvGraphicFramePr>
          <p:cNvPr id="110" name="Google Shape;110;p5"/>
          <p:cNvGraphicFramePr/>
          <p:nvPr/>
        </p:nvGraphicFramePr>
        <p:xfrm>
          <a:off x="539552" y="260648"/>
          <a:ext cx="3000000" cy="3000000"/>
        </p:xfrm>
        <a:graphic>
          <a:graphicData uri="http://schemas.openxmlformats.org/drawingml/2006/table">
            <a:tbl>
              <a:tblPr bandRow="1" firstCol="1" firstRow="1">
                <a:noFill/>
                <a:tableStyleId>{5C17C49D-0452-47ED-B484-35BD3A808B25}</a:tableStyleId>
              </a:tblPr>
              <a:tblGrid>
                <a:gridCol w="4032450"/>
                <a:gridCol w="4032450"/>
              </a:tblGrid>
              <a:tr h="944600">
                <a:tc>
                  <a:txBody>
                    <a:bodyPr/>
                    <a:lstStyle/>
                    <a:p>
                      <a:pPr indent="0" lvl="0" marL="0" marR="0" rtl="0" algn="ctr">
                        <a:lnSpc>
                          <a:spcPct val="115000"/>
                        </a:lnSpc>
                        <a:spcBef>
                          <a:spcPts val="0"/>
                        </a:spcBef>
                        <a:spcAft>
                          <a:spcPts val="0"/>
                        </a:spcAft>
                        <a:buNone/>
                      </a:pPr>
                      <a:r>
                        <a:rPr lang="en-US" sz="3200" u="none" cap="none" strike="noStrike"/>
                        <a:t>Natural Green House</a:t>
                      </a:r>
                      <a:endParaRPr sz="3200" u="none" cap="none" strike="noStrike"/>
                    </a:p>
                    <a:p>
                      <a:pPr indent="0" lvl="0" marL="0" marR="0" rtl="0" algn="ctr">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800" u="none" cap="none" strike="noStrike"/>
                        <a:t>Artificial Green House</a:t>
                      </a:r>
                      <a:endParaRPr sz="2800" u="none" cap="none" strike="noStrike"/>
                    </a:p>
                    <a:p>
                      <a:pPr indent="0" lvl="0" marL="0" marR="0" rtl="0" algn="ctr">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r>
              <a:tr h="944600">
                <a:tc>
                  <a:txBody>
                    <a:bodyPr/>
                    <a:lstStyle/>
                    <a:p>
                      <a:pPr indent="-342900" lvl="0" marL="342900" marR="0" rtl="0" algn="just">
                        <a:lnSpc>
                          <a:spcPct val="115000"/>
                        </a:lnSpc>
                        <a:spcBef>
                          <a:spcPts val="0"/>
                        </a:spcBef>
                        <a:spcAft>
                          <a:spcPts val="0"/>
                        </a:spcAft>
                        <a:buClr>
                          <a:schemeClr val="lt1"/>
                        </a:buClr>
                        <a:buSzPts val="2000"/>
                        <a:buFont typeface="Arial"/>
                        <a:buChar char="•"/>
                      </a:pPr>
                      <a:r>
                        <a:rPr lang="en-US" sz="2000" u="none" cap="none" strike="noStrike"/>
                        <a:t>It is created naturally</a:t>
                      </a:r>
                      <a:endParaRPr sz="2000" u="none" cap="none" strike="noStrike"/>
                    </a:p>
                    <a:p>
                      <a:pPr indent="0" lvl="0" marL="457200" marR="0" rtl="0" algn="just">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c>
                  <a:txBody>
                    <a:bodyPr/>
                    <a:lstStyle/>
                    <a:p>
                      <a:pPr indent="-342900" lvl="0" marL="342900" marR="0" rtl="0" algn="just">
                        <a:lnSpc>
                          <a:spcPct val="115000"/>
                        </a:lnSpc>
                        <a:spcBef>
                          <a:spcPts val="0"/>
                        </a:spcBef>
                        <a:spcAft>
                          <a:spcPts val="0"/>
                        </a:spcAft>
                        <a:buClr>
                          <a:schemeClr val="lt1"/>
                        </a:buClr>
                        <a:buSzPts val="2000"/>
                        <a:buFont typeface="Arial"/>
                        <a:buChar char="•"/>
                      </a:pPr>
                      <a:r>
                        <a:rPr lang="en-US" sz="2000" u="none" cap="none" strike="noStrike"/>
                        <a:t>It is created by humans. </a:t>
                      </a:r>
                      <a:endParaRPr sz="2000" u="none" cap="none" strike="noStrike"/>
                    </a:p>
                    <a:p>
                      <a:pPr indent="0" lvl="0" marL="457200" marR="0" rtl="0" algn="just">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r>
              <a:tr h="2404275">
                <a:tc>
                  <a:txBody>
                    <a:bodyPr/>
                    <a:lstStyle/>
                    <a:p>
                      <a:pPr indent="-342900" lvl="0" marL="342900" marR="0" rtl="0" algn="just">
                        <a:lnSpc>
                          <a:spcPct val="115000"/>
                        </a:lnSpc>
                        <a:spcBef>
                          <a:spcPts val="0"/>
                        </a:spcBef>
                        <a:spcAft>
                          <a:spcPts val="0"/>
                        </a:spcAft>
                        <a:buClr>
                          <a:schemeClr val="lt1"/>
                        </a:buClr>
                        <a:buSzPts val="2000"/>
                        <a:buFont typeface="Arial"/>
                        <a:buChar char="•"/>
                      </a:pPr>
                      <a:r>
                        <a:rPr lang="en-US" sz="2000" u="none" cap="none" strike="noStrike"/>
                        <a:t>Green house gases in the atmosphere trap the radiation to warm the earth.</a:t>
                      </a:r>
                      <a:endParaRPr sz="2000" u="none" cap="none" strike="noStrike"/>
                    </a:p>
                    <a:p>
                      <a:pPr indent="0" lvl="0" marL="457200" marR="0" rtl="0" algn="just">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c>
                  <a:txBody>
                    <a:bodyPr/>
                    <a:lstStyle/>
                    <a:p>
                      <a:pPr indent="-342900" lvl="0" marL="342900" marR="0" rtl="0" algn="just">
                        <a:lnSpc>
                          <a:spcPct val="115000"/>
                        </a:lnSpc>
                        <a:spcBef>
                          <a:spcPts val="0"/>
                        </a:spcBef>
                        <a:spcAft>
                          <a:spcPts val="0"/>
                        </a:spcAft>
                        <a:buClr>
                          <a:schemeClr val="lt1"/>
                        </a:buClr>
                        <a:buSzPts val="2000"/>
                        <a:buFont typeface="Arial"/>
                        <a:buChar char="•"/>
                      </a:pPr>
                      <a:r>
                        <a:rPr lang="en-US" sz="2000" u="none" cap="none" strike="noStrike"/>
                        <a:t>Transparent glass wall allows to pass through certain amount of radiation but traps the radiation of certain amount by not letting them to escape.</a:t>
                      </a:r>
                      <a:endParaRPr sz="2000" u="none" cap="none" strike="noStrike"/>
                    </a:p>
                    <a:p>
                      <a:pPr indent="0" lvl="0" marL="457200" marR="0" rtl="0" algn="just">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r>
              <a:tr h="1431150">
                <a:tc>
                  <a:txBody>
                    <a:bodyPr/>
                    <a:lstStyle/>
                    <a:p>
                      <a:pPr indent="-342900" lvl="0" marL="342900" marR="0" rtl="0" algn="just">
                        <a:lnSpc>
                          <a:spcPct val="115000"/>
                        </a:lnSpc>
                        <a:spcBef>
                          <a:spcPts val="0"/>
                        </a:spcBef>
                        <a:spcAft>
                          <a:spcPts val="0"/>
                        </a:spcAft>
                        <a:buClr>
                          <a:schemeClr val="lt1"/>
                        </a:buClr>
                        <a:buSzPts val="2000"/>
                        <a:buFont typeface="Arial"/>
                        <a:buChar char="•"/>
                      </a:pPr>
                      <a:r>
                        <a:rPr lang="en-US" sz="2000" u="none" cap="none" strike="noStrike"/>
                        <a:t>It creates heating effect in the whole earth. </a:t>
                      </a:r>
                      <a:endParaRPr sz="2000" u="none" cap="none" strike="noStrike"/>
                    </a:p>
                    <a:p>
                      <a:pPr indent="0" lvl="0" marL="0" marR="0" rtl="0" algn="just">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c>
                  <a:txBody>
                    <a:bodyPr/>
                    <a:lstStyle/>
                    <a:p>
                      <a:pPr indent="-342900" lvl="0" marL="342900" marR="0" rtl="0" algn="just">
                        <a:lnSpc>
                          <a:spcPct val="115000"/>
                        </a:lnSpc>
                        <a:spcBef>
                          <a:spcPts val="0"/>
                        </a:spcBef>
                        <a:spcAft>
                          <a:spcPts val="0"/>
                        </a:spcAft>
                        <a:buClr>
                          <a:schemeClr val="lt1"/>
                        </a:buClr>
                        <a:buSzPts val="2000"/>
                        <a:buFont typeface="Arial"/>
                        <a:buChar char="•"/>
                      </a:pPr>
                      <a:r>
                        <a:rPr lang="en-US" sz="2000" u="none" cap="none" strike="noStrike"/>
                        <a:t>It creates heating effect relatively small area.</a:t>
                      </a:r>
                      <a:endParaRPr sz="2000" u="none" cap="none" strike="noStrike"/>
                    </a:p>
                    <a:p>
                      <a:pPr indent="0" lvl="0" marL="0" marR="0" rtl="0" algn="just">
                        <a:lnSpc>
                          <a:spcPct val="115000"/>
                        </a:lnSpc>
                        <a:spcBef>
                          <a:spcPts val="0"/>
                        </a:spcBef>
                        <a:spcAft>
                          <a:spcPts val="0"/>
                        </a:spcAft>
                        <a:buNone/>
                      </a:pPr>
                      <a:r>
                        <a:rPr lang="en-US" sz="2000" u="none" cap="none" strike="noStrike"/>
                        <a:t> </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274638"/>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4400"/>
              <a:buFont typeface="Calibri"/>
              <a:buNone/>
            </a:pPr>
            <a:r>
              <a:rPr lang="en-US">
                <a:solidFill>
                  <a:srgbClr val="FFC000"/>
                </a:solidFill>
              </a:rPr>
              <a:t>What is Green House effect?</a:t>
            </a:r>
            <a:endParaRPr>
              <a:solidFill>
                <a:srgbClr val="FFC000"/>
              </a:solidFill>
            </a:endParaRPr>
          </a:p>
        </p:txBody>
      </p:sp>
      <p:sp>
        <p:nvSpPr>
          <p:cNvPr id="116" name="Google Shape;116;p6"/>
          <p:cNvSpPr txBox="1"/>
          <p:nvPr>
            <p:ph idx="1" type="body"/>
          </p:nvPr>
        </p:nvSpPr>
        <p:spPr>
          <a:xfrm>
            <a:off x="457200" y="980728"/>
            <a:ext cx="8229600" cy="54006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just">
              <a:lnSpc>
                <a:spcPct val="160000"/>
              </a:lnSpc>
              <a:spcBef>
                <a:spcPts val="0"/>
              </a:spcBef>
              <a:spcAft>
                <a:spcPts val="0"/>
              </a:spcAft>
              <a:buClr>
                <a:schemeClr val="lt1"/>
              </a:buClr>
              <a:buSzPct val="100000"/>
              <a:buNone/>
            </a:pPr>
            <a:r>
              <a:rPr lang="en-US" sz="5000"/>
              <a:t>The Earth’s atmosphere bottles up the energy of the Sun, and is said to act like a ‘</a:t>
            </a:r>
            <a:r>
              <a:rPr b="1" lang="en-US" sz="5000"/>
              <a:t>green house</a:t>
            </a:r>
            <a:r>
              <a:rPr lang="en-US" sz="5000"/>
              <a:t>’. and water vapour in the atmosphere which develop a gaseous blanket over the surface, transmit ‘</a:t>
            </a:r>
            <a:r>
              <a:rPr b="1" lang="en-US" sz="5000"/>
              <a:t>short wavelength</a:t>
            </a:r>
            <a:r>
              <a:rPr lang="en-US" sz="5000"/>
              <a:t> solar radiation’ but reflect the heat radiation having ‘longer wave length’. CO2molecules, water vapour and other few gaseous molecules are transparent to incoming solar radiation but not to the heat radiated by the Earth’s surface.  So they trap and re-emit the solar radiation to the surface.  As a result, the surface warms up.</a:t>
            </a:r>
            <a:endParaRPr sz="5000"/>
          </a:p>
          <a:p>
            <a:pPr indent="0" lvl="0" marL="0" rtl="0" algn="just">
              <a:lnSpc>
                <a:spcPct val="160000"/>
              </a:lnSpc>
              <a:spcBef>
                <a:spcPts val="400"/>
              </a:spcBef>
              <a:spcAft>
                <a:spcPts val="0"/>
              </a:spcAft>
              <a:buClr>
                <a:schemeClr val="lt1"/>
              </a:buClr>
              <a:buSzPct val="100000"/>
              <a:buNone/>
            </a:pPr>
            <a:r>
              <a:t/>
            </a:r>
            <a:endParaRPr sz="5000"/>
          </a:p>
          <a:p>
            <a:pPr indent="0" lvl="0" marL="0" rtl="0" algn="just">
              <a:lnSpc>
                <a:spcPct val="160000"/>
              </a:lnSpc>
              <a:spcBef>
                <a:spcPts val="400"/>
              </a:spcBef>
              <a:spcAft>
                <a:spcPts val="0"/>
              </a:spcAft>
              <a:buClr>
                <a:schemeClr val="lt1"/>
              </a:buClr>
              <a:buSzPct val="100000"/>
              <a:buNone/>
            </a:pPr>
            <a:r>
              <a:rPr lang="en-US" sz="5000"/>
              <a:t>This progressive warming up of the Earth’s surface due to the blanketing effect of CO2 &amp; water vapour in the atmosphere is called as </a:t>
            </a:r>
            <a:r>
              <a:rPr b="1" lang="en-US" sz="5000"/>
              <a:t>Green house effect</a:t>
            </a:r>
            <a:r>
              <a:rPr lang="en-US" sz="5000"/>
              <a:t>.</a:t>
            </a:r>
            <a:endParaRPr sz="5000"/>
          </a:p>
          <a:p>
            <a:pPr indent="-261620" lvl="0" marL="342900" rtl="0" algn="just">
              <a:spcBef>
                <a:spcPts val="256"/>
              </a:spcBef>
              <a:spcAft>
                <a:spcPts val="0"/>
              </a:spcAft>
              <a:buClr>
                <a:schemeClr val="lt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22" name="Google Shape;122;p7"/>
          <p:cNvPicPr preferRelativeResize="0"/>
          <p:nvPr>
            <p:ph idx="1" type="body"/>
          </p:nvPr>
        </p:nvPicPr>
        <p:blipFill rotWithShape="1">
          <a:blip r:embed="rId3">
            <a:alphaModFix/>
          </a:blip>
          <a:srcRect b="0" l="0" r="0" t="0"/>
          <a:stretch/>
        </p:blipFill>
        <p:spPr>
          <a:xfrm>
            <a:off x="467543" y="1447411"/>
            <a:ext cx="4258433" cy="4972041"/>
          </a:xfrm>
          <a:prstGeom prst="rect">
            <a:avLst/>
          </a:prstGeom>
          <a:noFill/>
          <a:ln>
            <a:noFill/>
          </a:ln>
        </p:spPr>
      </p:pic>
      <p:pic>
        <p:nvPicPr>
          <p:cNvPr descr="C:\Users\pc1\Pictures\gH6.jpg" id="123" name="Google Shape;123;p7"/>
          <p:cNvPicPr preferRelativeResize="0"/>
          <p:nvPr/>
        </p:nvPicPr>
        <p:blipFill rotWithShape="1">
          <a:blip r:embed="rId4">
            <a:alphaModFix/>
          </a:blip>
          <a:srcRect b="0" l="0" r="0" t="0"/>
          <a:stretch/>
        </p:blipFill>
        <p:spPr>
          <a:xfrm>
            <a:off x="4725977" y="1412776"/>
            <a:ext cx="3960440" cy="50066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29" name="Google Shape;129;p8"/>
          <p:cNvPicPr preferRelativeResize="0"/>
          <p:nvPr>
            <p:ph idx="1" type="body"/>
          </p:nvPr>
        </p:nvPicPr>
        <p:blipFill rotWithShape="1">
          <a:blip r:embed="rId3">
            <a:alphaModFix/>
          </a:blip>
          <a:srcRect b="0" l="0" r="0" t="0"/>
          <a:stretch/>
        </p:blipFill>
        <p:spPr>
          <a:xfrm>
            <a:off x="1557841" y="1600200"/>
            <a:ext cx="6028318" cy="4525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pic>
        <p:nvPicPr>
          <p:cNvPr id="135" name="Google Shape;135;p9"/>
          <p:cNvPicPr preferRelativeResize="0"/>
          <p:nvPr>
            <p:ph idx="1" type="body"/>
          </p:nvPr>
        </p:nvPicPr>
        <p:blipFill rotWithShape="1">
          <a:blip r:embed="rId3">
            <a:alphaModFix/>
          </a:blip>
          <a:srcRect b="0" l="0" r="0" t="0"/>
          <a:stretch/>
        </p:blipFill>
        <p:spPr>
          <a:xfrm>
            <a:off x="1557841" y="1600200"/>
            <a:ext cx="6028318" cy="45259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2020-10-30T05:56:16Z</dcterms:created>
  <dc:creator>pc1</dc:creator>
</cp:coreProperties>
</file>