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9" r:id="rId2"/>
    <p:sldId id="257" r:id="rId3"/>
    <p:sldId id="258" r:id="rId4"/>
    <p:sldId id="260" r:id="rId5"/>
    <p:sldId id="261" r:id="rId6"/>
    <p:sldId id="262" r:id="rId7"/>
    <p:sldId id="263" r:id="rId8"/>
    <p:sldId id="264" r:id="rId9"/>
    <p:sldId id="265" r:id="rId10"/>
    <p:sldId id="266" r:id="rId11"/>
    <p:sldId id="267"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FD23B-A08C-4893-A83C-D838B530B53B}" type="datetimeFigureOut">
              <a:rPr lang="en-IN" smtClean="0"/>
              <a:t>02/03/2022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D241F-A335-4D10-9536-417DB56E6F5C}" type="slidenum">
              <a:rPr lang="en-IN" smtClean="0"/>
              <a:t>‹#›</a:t>
            </a:fld>
            <a:endParaRPr lang="en-IN"/>
          </a:p>
        </p:txBody>
      </p:sp>
    </p:spTree>
    <p:extLst>
      <p:ext uri="{BB962C8B-B14F-4D97-AF65-F5344CB8AC3E}">
        <p14:creationId xmlns:p14="http://schemas.microsoft.com/office/powerpoint/2010/main" val="270632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ED241F-A335-4D10-9536-417DB56E6F5C}" type="slidenum">
              <a:rPr lang="en-IN" smtClean="0"/>
              <a:t>11</a:t>
            </a:fld>
            <a:endParaRPr lang="en-IN"/>
          </a:p>
        </p:txBody>
      </p:sp>
    </p:spTree>
    <p:extLst>
      <p:ext uri="{BB962C8B-B14F-4D97-AF65-F5344CB8AC3E}">
        <p14:creationId xmlns:p14="http://schemas.microsoft.com/office/powerpoint/2010/main" val="200658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61FDFC1-3B0E-4789-80EA-95188F03C896}" type="datetimeFigureOut">
              <a:rPr lang="en-IN" smtClean="0"/>
              <a:t>02/03/2022</a:t>
            </a:fld>
            <a:endParaRPr lang="en-IN"/>
          </a:p>
        </p:txBody>
      </p:sp>
      <p:sp>
        <p:nvSpPr>
          <p:cNvPr id="8" name="Slide Number Placeholder 7"/>
          <p:cNvSpPr>
            <a:spLocks noGrp="1"/>
          </p:cNvSpPr>
          <p:nvPr>
            <p:ph type="sldNum" sz="quarter" idx="11"/>
          </p:nvPr>
        </p:nvSpPr>
        <p:spPr/>
        <p:txBody>
          <a:bodyPr/>
          <a:lstStyle/>
          <a:p>
            <a:fld id="{FB93D3B3-72E9-4FC3-A271-91FB683AFED8}"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1FDFC1-3B0E-4789-80EA-95188F03C896}"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3D3B3-72E9-4FC3-A271-91FB683AFE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1FDFC1-3B0E-4789-80EA-95188F03C896}"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3D3B3-72E9-4FC3-A271-91FB683AFE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61FDFC1-3B0E-4789-80EA-95188F03C896}"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3D3B3-72E9-4FC3-A271-91FB683AFED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1FDFC1-3B0E-4789-80EA-95188F03C896}"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3D3B3-72E9-4FC3-A271-91FB683AFED8}"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61FDFC1-3B0E-4789-80EA-95188F03C896}"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3D3B3-72E9-4FC3-A271-91FB683AFED8}"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61FDFC1-3B0E-4789-80EA-95188F03C896}" type="datetimeFigureOut">
              <a:rPr lang="en-IN" smtClean="0"/>
              <a:t>02/03/2022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93D3B3-72E9-4FC3-A271-91FB683AFED8}"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1FDFC1-3B0E-4789-80EA-95188F03C896}" type="datetimeFigureOut">
              <a:rPr lang="en-IN" smtClean="0"/>
              <a:t>02/03/2022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93D3B3-72E9-4FC3-A271-91FB683AFED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FDFC1-3B0E-4789-80EA-95188F03C896}" type="datetimeFigureOut">
              <a:rPr lang="en-IN" smtClean="0"/>
              <a:t>02/03/2022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93D3B3-72E9-4FC3-A271-91FB683AFE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FDFC1-3B0E-4789-80EA-95188F03C896}"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3D3B3-72E9-4FC3-A271-91FB683AFED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FDFC1-3B0E-4789-80EA-95188F03C896}"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3D3B3-72E9-4FC3-A271-91FB683AFED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61FDFC1-3B0E-4789-80EA-95188F03C896}" type="datetimeFigureOut">
              <a:rPr lang="en-IN" smtClean="0"/>
              <a:t>02/03/2022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B93D3B3-72E9-4FC3-A271-91FB683AFED8}"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Smog</a:t>
            </a:r>
            <a:endParaRPr lang="en-IN" b="1" dirty="0"/>
          </a:p>
        </p:txBody>
      </p:sp>
      <p:sp>
        <p:nvSpPr>
          <p:cNvPr id="3" name="Subtitle 2"/>
          <p:cNvSpPr>
            <a:spLocks noGrp="1"/>
          </p:cNvSpPr>
          <p:nvPr>
            <p:ph type="subTitle" idx="1"/>
          </p:nvPr>
        </p:nvSpPr>
        <p:spPr/>
        <p:txBody>
          <a:bodyPr>
            <a:normAutofit/>
          </a:bodyPr>
          <a:lstStyle/>
          <a:p>
            <a:r>
              <a:rPr lang="en-US" sz="4000" b="1" dirty="0" err="1" smtClean="0"/>
              <a:t>Dr</a:t>
            </a:r>
            <a:r>
              <a:rPr lang="en-US" sz="4000" b="1" dirty="0" smtClean="0"/>
              <a:t> </a:t>
            </a:r>
            <a:r>
              <a:rPr lang="en-US" sz="4000" b="1" dirty="0" err="1" smtClean="0"/>
              <a:t>Indranil</a:t>
            </a:r>
            <a:r>
              <a:rPr lang="en-US" sz="4000" b="1" dirty="0" smtClean="0"/>
              <a:t> </a:t>
            </a:r>
            <a:r>
              <a:rPr lang="en-US" sz="4000" b="1" dirty="0" err="1" smtClean="0"/>
              <a:t>Ghosh</a:t>
            </a:r>
            <a:endParaRPr lang="en-IN" sz="4000" b="1" dirty="0"/>
          </a:p>
        </p:txBody>
      </p:sp>
    </p:spTree>
    <p:extLst>
      <p:ext uri="{BB962C8B-B14F-4D97-AF65-F5344CB8AC3E}">
        <p14:creationId xmlns:p14="http://schemas.microsoft.com/office/powerpoint/2010/main" val="302898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2" cy="1600200"/>
          </a:xfrm>
        </p:spPr>
        <p:txBody>
          <a:bodyPr>
            <a:normAutofit/>
          </a:bodyPr>
          <a:lstStyle/>
          <a:p>
            <a:r>
              <a:rPr lang="en-US" sz="4000" b="1" dirty="0"/>
              <a:t>Components of </a:t>
            </a:r>
            <a:r>
              <a:rPr lang="en-US" sz="4000" b="1" dirty="0" smtClean="0"/>
              <a:t>Photochemical </a:t>
            </a:r>
            <a:r>
              <a:rPr lang="en-US" sz="4000" b="1" dirty="0" smtClean="0"/>
              <a:t>smog</a:t>
            </a:r>
            <a:endParaRPr lang="en-IN" sz="4000" b="1" dirty="0"/>
          </a:p>
        </p:txBody>
      </p:sp>
      <p:sp>
        <p:nvSpPr>
          <p:cNvPr id="3" name="Content Placeholder 2"/>
          <p:cNvSpPr>
            <a:spLocks noGrp="1"/>
          </p:cNvSpPr>
          <p:nvPr>
            <p:ph idx="1"/>
          </p:nvPr>
        </p:nvSpPr>
        <p:spPr/>
        <p:txBody>
          <a:bodyPr/>
          <a:lstStyle/>
          <a:p>
            <a:pPr lvl="0">
              <a:lnSpc>
                <a:spcPct val="200000"/>
              </a:lnSpc>
            </a:pPr>
            <a:r>
              <a:rPr lang="en-US" dirty="0"/>
              <a:t>Oxides of Nitrogen</a:t>
            </a:r>
            <a:endParaRPr lang="en-IN" dirty="0"/>
          </a:p>
          <a:p>
            <a:pPr lvl="0">
              <a:lnSpc>
                <a:spcPct val="200000"/>
              </a:lnSpc>
            </a:pPr>
            <a:r>
              <a:rPr lang="en-US" dirty="0"/>
              <a:t>Tropospheric Ozone</a:t>
            </a:r>
            <a:endParaRPr lang="en-IN" dirty="0"/>
          </a:p>
          <a:p>
            <a:pPr lvl="0">
              <a:lnSpc>
                <a:spcPct val="200000"/>
              </a:lnSpc>
            </a:pPr>
            <a:r>
              <a:rPr lang="en-US" dirty="0"/>
              <a:t>Hydrocarbon</a:t>
            </a:r>
            <a:endParaRPr lang="en-IN" dirty="0"/>
          </a:p>
          <a:p>
            <a:pPr lvl="0">
              <a:lnSpc>
                <a:spcPct val="200000"/>
              </a:lnSpc>
            </a:pPr>
            <a:r>
              <a:rPr lang="en-US" dirty="0"/>
              <a:t>Photo radiation</a:t>
            </a:r>
            <a:endParaRPr lang="en-IN" dirty="0"/>
          </a:p>
          <a:p>
            <a:pPr marL="0" indent="0">
              <a:buNone/>
            </a:pPr>
            <a:endParaRPr lang="en-IN" dirty="0"/>
          </a:p>
        </p:txBody>
      </p:sp>
    </p:spTree>
    <p:extLst>
      <p:ext uri="{BB962C8B-B14F-4D97-AF65-F5344CB8AC3E}">
        <p14:creationId xmlns:p14="http://schemas.microsoft.com/office/powerpoint/2010/main" val="52483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9036496" cy="1600200"/>
          </a:xfrm>
        </p:spPr>
        <p:txBody>
          <a:bodyPr>
            <a:noAutofit/>
          </a:bodyPr>
          <a:lstStyle/>
          <a:p>
            <a:pPr>
              <a:lnSpc>
                <a:spcPct val="100000"/>
              </a:lnSpc>
            </a:pPr>
            <a:r>
              <a:rPr lang="en-US" sz="3200" b="1" dirty="0"/>
              <a:t>Process of formation of nitrogenous or Photochemical smog</a:t>
            </a:r>
            <a:endParaRPr lang="en-IN" sz="3200" dirty="0"/>
          </a:p>
        </p:txBody>
      </p:sp>
      <p:sp>
        <p:nvSpPr>
          <p:cNvPr id="3" name="Content Placeholder 2"/>
          <p:cNvSpPr>
            <a:spLocks noGrp="1"/>
          </p:cNvSpPr>
          <p:nvPr>
            <p:ph idx="1"/>
          </p:nvPr>
        </p:nvSpPr>
        <p:spPr>
          <a:xfrm>
            <a:off x="457200" y="1600200"/>
            <a:ext cx="8229600" cy="4781128"/>
          </a:xfrm>
        </p:spPr>
        <p:txBody>
          <a:bodyPr>
            <a:normAutofit fontScale="92500" lnSpcReduction="20000"/>
          </a:bodyPr>
          <a:lstStyle/>
          <a:p>
            <a:pPr lvl="0" algn="just"/>
            <a:r>
              <a:rPr lang="en-US" sz="2600" dirty="0"/>
              <a:t>Reactive </a:t>
            </a:r>
            <a:r>
              <a:rPr lang="en-US" sz="2600" dirty="0" smtClean="0"/>
              <a:t>hydrocarbon   from </a:t>
            </a:r>
            <a:r>
              <a:rPr lang="en-US" sz="2600" dirty="0"/>
              <a:t>auto exhaust interact with </a:t>
            </a:r>
            <a:r>
              <a:rPr lang="en-US" sz="2600" dirty="0" smtClean="0"/>
              <a:t>tropospheric O3  </a:t>
            </a:r>
            <a:r>
              <a:rPr lang="en-US" sz="2600" dirty="0"/>
              <a:t>to form </a:t>
            </a:r>
            <a:r>
              <a:rPr lang="en-US" sz="2600" b="1" dirty="0"/>
              <a:t>free radical </a:t>
            </a:r>
            <a:r>
              <a:rPr lang="en-US" sz="2600" dirty="0"/>
              <a:t>RCH</a:t>
            </a:r>
            <a:r>
              <a:rPr lang="en-US" sz="2600" baseline="-25000" dirty="0"/>
              <a:t>2</a:t>
            </a:r>
            <a:r>
              <a:rPr lang="en-US" sz="2600" baseline="30000" dirty="0">
                <a:sym typeface="Wingdings 2"/>
              </a:rPr>
              <a:t></a:t>
            </a:r>
            <a:endParaRPr lang="en-IN" sz="2600" dirty="0"/>
          </a:p>
          <a:p>
            <a:pPr lvl="0" algn="just"/>
            <a:r>
              <a:rPr lang="en-US" sz="2600" dirty="0"/>
              <a:t>RCH</a:t>
            </a:r>
            <a:r>
              <a:rPr lang="en-US" sz="2600" baseline="-25000" dirty="0"/>
              <a:t>2</a:t>
            </a:r>
            <a:r>
              <a:rPr lang="en-US" sz="2600" baseline="30000" dirty="0">
                <a:sym typeface="Wingdings 2"/>
              </a:rPr>
              <a:t></a:t>
            </a:r>
            <a:r>
              <a:rPr lang="en-US" sz="2600" dirty="0"/>
              <a:t> rapidly reacts </a:t>
            </a:r>
            <a:r>
              <a:rPr lang="en-US" sz="2600" dirty="0" smtClean="0"/>
              <a:t>with O2 </a:t>
            </a:r>
            <a:r>
              <a:rPr lang="en-US" sz="2600" dirty="0"/>
              <a:t>to form another free </a:t>
            </a:r>
            <a:r>
              <a:rPr lang="en-US" sz="2600" dirty="0" smtClean="0"/>
              <a:t>radical </a:t>
            </a:r>
            <a:r>
              <a:rPr lang="en-US" sz="2600" dirty="0"/>
              <a:t>RCH</a:t>
            </a:r>
            <a:r>
              <a:rPr lang="en-US" sz="2600" baseline="-25000" dirty="0"/>
              <a:t>2</a:t>
            </a:r>
            <a:r>
              <a:rPr lang="en-US" sz="2600" dirty="0"/>
              <a:t>O</a:t>
            </a:r>
            <a:r>
              <a:rPr lang="en-US" sz="2600" baseline="-25000" dirty="0"/>
              <a:t>2</a:t>
            </a:r>
            <a:r>
              <a:rPr lang="en-US" sz="2600" baseline="30000" dirty="0">
                <a:sym typeface="Wingdings 2"/>
              </a:rPr>
              <a:t></a:t>
            </a:r>
            <a:r>
              <a:rPr lang="en-US" sz="2600" dirty="0" smtClean="0"/>
              <a:t> </a:t>
            </a:r>
            <a:endParaRPr lang="en-IN" sz="2600" dirty="0"/>
          </a:p>
          <a:p>
            <a:pPr lvl="0" algn="just"/>
            <a:r>
              <a:rPr lang="en-US" sz="2600" dirty="0"/>
              <a:t>RCH</a:t>
            </a:r>
            <a:r>
              <a:rPr lang="en-US" sz="2600" baseline="-25000" dirty="0"/>
              <a:t>2</a:t>
            </a:r>
            <a:r>
              <a:rPr lang="en-US" sz="2600" dirty="0"/>
              <a:t>O</a:t>
            </a:r>
            <a:r>
              <a:rPr lang="en-US" sz="2600" baseline="-25000" dirty="0"/>
              <a:t>2</a:t>
            </a:r>
            <a:r>
              <a:rPr lang="en-US" sz="2600" baseline="30000" dirty="0">
                <a:sym typeface="Wingdings 2"/>
              </a:rPr>
              <a:t></a:t>
            </a:r>
            <a:r>
              <a:rPr lang="en-US" sz="2600" dirty="0"/>
              <a:t> reacts with NO to produce </a:t>
            </a:r>
            <a:r>
              <a:rPr lang="en-US" sz="2600" dirty="0" smtClean="0"/>
              <a:t>NO2 </a:t>
            </a:r>
            <a:r>
              <a:rPr lang="en-US" sz="2600" dirty="0"/>
              <a:t>and free radical </a:t>
            </a:r>
            <a:r>
              <a:rPr lang="en-US" sz="2600" dirty="0" smtClean="0"/>
              <a:t>RCH</a:t>
            </a:r>
            <a:r>
              <a:rPr lang="en-US" sz="2600" baseline="-25000" dirty="0" smtClean="0"/>
              <a:t>2</a:t>
            </a:r>
            <a:r>
              <a:rPr lang="en-US" sz="2600" dirty="0" smtClean="0"/>
              <a:t>O</a:t>
            </a:r>
            <a:r>
              <a:rPr lang="en-US" sz="2600" baseline="30000" dirty="0" smtClean="0">
                <a:sym typeface="Wingdings 2"/>
              </a:rPr>
              <a:t></a:t>
            </a:r>
            <a:r>
              <a:rPr lang="en-US" sz="2600" dirty="0" smtClean="0"/>
              <a:t> </a:t>
            </a:r>
            <a:endParaRPr lang="en-IN" sz="2600" dirty="0"/>
          </a:p>
          <a:p>
            <a:pPr lvl="0" algn="just"/>
            <a:r>
              <a:rPr lang="en-US" sz="2600" dirty="0"/>
              <a:t>The new free radical then interacts with  to yield a stable aldehyde </a:t>
            </a:r>
            <a:r>
              <a:rPr lang="en-US" sz="2600" b="1" dirty="0"/>
              <a:t>(RCHO)</a:t>
            </a:r>
            <a:r>
              <a:rPr lang="en-US" sz="2600" dirty="0"/>
              <a:t> and </a:t>
            </a:r>
            <a:r>
              <a:rPr lang="en-US" sz="2600" b="1" dirty="0" err="1"/>
              <a:t>hydroperoxyl</a:t>
            </a:r>
            <a:r>
              <a:rPr lang="en-US" sz="2600" b="1" dirty="0"/>
              <a:t> radical </a:t>
            </a:r>
            <a:r>
              <a:rPr lang="en-US" sz="2600" dirty="0" smtClean="0"/>
              <a:t>HO</a:t>
            </a:r>
            <a:r>
              <a:rPr lang="en-US" sz="2600" baseline="-25000" dirty="0" smtClean="0"/>
              <a:t>2</a:t>
            </a:r>
            <a:r>
              <a:rPr lang="en-US" sz="2600" baseline="30000" dirty="0">
                <a:sym typeface="Wingdings 2"/>
              </a:rPr>
              <a:t></a:t>
            </a:r>
            <a:endParaRPr lang="en-IN" sz="2600" dirty="0"/>
          </a:p>
          <a:p>
            <a:pPr algn="just"/>
            <a:r>
              <a:rPr lang="en-US" sz="2600" dirty="0"/>
              <a:t>HO</a:t>
            </a:r>
            <a:r>
              <a:rPr lang="en-US" sz="2600" baseline="-25000" dirty="0"/>
              <a:t>2</a:t>
            </a:r>
            <a:r>
              <a:rPr lang="en-US" sz="2600" baseline="30000" dirty="0" smtClean="0">
                <a:sym typeface="Wingdings 2"/>
              </a:rPr>
              <a:t> </a:t>
            </a:r>
            <a:r>
              <a:rPr lang="en-US" sz="2600" dirty="0" smtClean="0"/>
              <a:t>then </a:t>
            </a:r>
            <a:r>
              <a:rPr lang="en-US" sz="2600" dirty="0"/>
              <a:t>reacts with another molecule of NO to give </a:t>
            </a:r>
            <a:r>
              <a:rPr lang="en-US" sz="2600" b="1" dirty="0"/>
              <a:t> </a:t>
            </a:r>
            <a:r>
              <a:rPr lang="en-US" sz="2600" b="1" dirty="0" smtClean="0"/>
              <a:t>NO2 and </a:t>
            </a:r>
            <a:r>
              <a:rPr lang="en-US" sz="2600" dirty="0"/>
              <a:t>RCH</a:t>
            </a:r>
            <a:r>
              <a:rPr lang="en-US" sz="2600" baseline="-25000" dirty="0"/>
              <a:t>2</a:t>
            </a:r>
            <a:r>
              <a:rPr lang="en-US" sz="2600" dirty="0"/>
              <a:t>O</a:t>
            </a:r>
            <a:r>
              <a:rPr lang="en-US" sz="2600" baseline="30000" dirty="0">
                <a:sym typeface="Wingdings 2"/>
              </a:rPr>
              <a:t></a:t>
            </a:r>
            <a:endParaRPr lang="en-IN" sz="2600" dirty="0"/>
          </a:p>
          <a:p>
            <a:pPr lvl="0" algn="just"/>
            <a:r>
              <a:rPr lang="en-US" sz="2600" dirty="0" smtClean="0"/>
              <a:t>HO</a:t>
            </a:r>
            <a:r>
              <a:rPr lang="en-US" sz="2600" baseline="30000" dirty="0" smtClean="0">
                <a:sym typeface="Wingdings 2"/>
              </a:rPr>
              <a:t> </a:t>
            </a:r>
            <a:r>
              <a:rPr lang="en-US" sz="2600" dirty="0" smtClean="0"/>
              <a:t>is </a:t>
            </a:r>
            <a:r>
              <a:rPr lang="en-US" sz="2600" dirty="0"/>
              <a:t>extremely reactive and rapidly reacts with the stable </a:t>
            </a:r>
            <a:r>
              <a:rPr lang="en-US" sz="2600" dirty="0" smtClean="0"/>
              <a:t>hydrocarbon RCH</a:t>
            </a:r>
            <a:r>
              <a:rPr lang="en-US" sz="2600" baseline="-25000" dirty="0" smtClean="0"/>
              <a:t>3</a:t>
            </a:r>
            <a:r>
              <a:rPr lang="en-US" sz="2600" baseline="30000" dirty="0">
                <a:sym typeface="Wingdings 2"/>
              </a:rPr>
              <a:t> </a:t>
            </a:r>
            <a:r>
              <a:rPr lang="en-US" sz="2600" dirty="0" smtClean="0"/>
              <a:t>to </a:t>
            </a:r>
            <a:r>
              <a:rPr lang="en-US" sz="2600" dirty="0"/>
              <a:t>yield </a:t>
            </a:r>
            <a:r>
              <a:rPr lang="en-US" sz="2600" dirty="0" smtClean="0"/>
              <a:t>HO</a:t>
            </a:r>
            <a:r>
              <a:rPr lang="en-US" sz="2600" baseline="-25000" dirty="0" smtClean="0"/>
              <a:t>2</a:t>
            </a:r>
            <a:r>
              <a:rPr lang="en-US" sz="2600" baseline="30000" dirty="0" smtClean="0">
                <a:sym typeface="Wingdings 2"/>
              </a:rPr>
              <a:t> </a:t>
            </a:r>
            <a:r>
              <a:rPr lang="en-US" sz="2600" dirty="0" smtClean="0"/>
              <a:t>and </a:t>
            </a:r>
            <a:r>
              <a:rPr lang="en-US" sz="2600" dirty="0"/>
              <a:t>regenerate RCH</a:t>
            </a:r>
            <a:r>
              <a:rPr lang="en-US" sz="2600" baseline="-25000" dirty="0"/>
              <a:t>2</a:t>
            </a:r>
            <a:r>
              <a:rPr lang="en-US" sz="2600" baseline="30000" dirty="0">
                <a:sym typeface="Wingdings 2"/>
              </a:rPr>
              <a:t> </a:t>
            </a:r>
            <a:r>
              <a:rPr lang="en-US" sz="2600" baseline="30000" dirty="0" smtClean="0">
                <a:sym typeface="Wingdings 2"/>
              </a:rPr>
              <a:t>,</a:t>
            </a:r>
            <a:r>
              <a:rPr lang="en-US" sz="2600" dirty="0" smtClean="0"/>
              <a:t>thereby </a:t>
            </a:r>
            <a:r>
              <a:rPr lang="en-US" sz="2600" dirty="0"/>
              <a:t>completing cycle.</a:t>
            </a:r>
            <a:endParaRPr lang="en-IN" sz="2600" dirty="0"/>
          </a:p>
          <a:p>
            <a:pPr marL="0" indent="0">
              <a:buNone/>
            </a:pPr>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5589240"/>
            <a:ext cx="14478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844" y="1772815"/>
            <a:ext cx="14478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246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58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Introduction</a:t>
            </a:r>
            <a:endParaRPr lang="en-IN" sz="4800" b="1" dirty="0"/>
          </a:p>
        </p:txBody>
      </p:sp>
      <p:sp>
        <p:nvSpPr>
          <p:cNvPr id="3" name="Content Placeholder 2"/>
          <p:cNvSpPr>
            <a:spLocks noGrp="1"/>
          </p:cNvSpPr>
          <p:nvPr>
            <p:ph idx="1"/>
          </p:nvPr>
        </p:nvSpPr>
        <p:spPr/>
        <p:txBody>
          <a:bodyPr>
            <a:normAutofit lnSpcReduction="10000"/>
          </a:bodyPr>
          <a:lstStyle/>
          <a:p>
            <a:pPr marL="0" indent="0" algn="just">
              <a:buNone/>
            </a:pPr>
            <a:r>
              <a:rPr lang="en-US" sz="2600" dirty="0" smtClean="0"/>
              <a:t>During winter, under the very cold climatic condition the air layers at the ground level become too much cold and condensed to move upward and remain near the ground. Air from the upper layers, having a higher temperature, can not travel downward in such a situation.  Such </a:t>
            </a:r>
            <a:r>
              <a:rPr lang="en-US" sz="2600" b="1" dirty="0" smtClean="0"/>
              <a:t>inversion of temperature</a:t>
            </a:r>
            <a:r>
              <a:rPr lang="en-US" sz="2600" dirty="0" smtClean="0"/>
              <a:t> is the first factor responsible </a:t>
            </a:r>
            <a:r>
              <a:rPr lang="en-US" sz="2600" dirty="0"/>
              <a:t>for the formation of smog; the second factor is the </a:t>
            </a:r>
            <a:r>
              <a:rPr lang="en-US" sz="2600" b="1" dirty="0"/>
              <a:t>mixing of the poisonous gases</a:t>
            </a:r>
            <a:r>
              <a:rPr lang="en-US" sz="2600" dirty="0"/>
              <a:t> emitted from industries and motor vehicles with foggy air. Thus, </a:t>
            </a:r>
            <a:r>
              <a:rPr lang="en-US" sz="2600" b="1" dirty="0"/>
              <a:t>fog </a:t>
            </a:r>
            <a:r>
              <a:rPr lang="en-US" sz="2600" b="1" dirty="0" smtClean="0"/>
              <a:t>and </a:t>
            </a:r>
            <a:r>
              <a:rPr lang="en-US" sz="2600" b="1" dirty="0"/>
              <a:t>smoke</a:t>
            </a:r>
            <a:r>
              <a:rPr lang="en-US" sz="2600" dirty="0"/>
              <a:t> combined together and form the </a:t>
            </a:r>
            <a:r>
              <a:rPr lang="en-US" sz="2600" b="1" dirty="0"/>
              <a:t>smog</a:t>
            </a:r>
            <a:r>
              <a:rPr lang="en-US" sz="2600" dirty="0"/>
              <a:t>.</a:t>
            </a:r>
            <a:endParaRPr lang="en-IN" sz="2600" dirty="0"/>
          </a:p>
          <a:p>
            <a:pPr marL="0" indent="0">
              <a:buNone/>
            </a:pPr>
            <a:endParaRPr lang="en-IN" dirty="0"/>
          </a:p>
        </p:txBody>
      </p:sp>
    </p:spTree>
    <p:extLst>
      <p:ext uri="{BB962C8B-B14F-4D97-AF65-F5344CB8AC3E}">
        <p14:creationId xmlns:p14="http://schemas.microsoft.com/office/powerpoint/2010/main" val="365886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Types of Smog</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marL="0" indent="0">
              <a:buNone/>
            </a:pPr>
            <a:r>
              <a:rPr lang="en-US" dirty="0" smtClean="0"/>
              <a:t>There </a:t>
            </a:r>
            <a:r>
              <a:rPr lang="en-US" dirty="0"/>
              <a:t>are two different type of smog – </a:t>
            </a:r>
            <a:endParaRPr lang="en-US" dirty="0" smtClean="0"/>
          </a:p>
          <a:p>
            <a:pPr marL="0" indent="0">
              <a:buNone/>
            </a:pPr>
            <a:endParaRPr lang="en-IN" dirty="0"/>
          </a:p>
          <a:p>
            <a:pPr lvl="0"/>
            <a:r>
              <a:rPr lang="en-US" dirty="0" err="1"/>
              <a:t>Sulphurous</a:t>
            </a:r>
            <a:r>
              <a:rPr lang="en-US" dirty="0"/>
              <a:t> Smog or classical smog or reducing smog.</a:t>
            </a:r>
            <a:endParaRPr lang="en-IN" dirty="0"/>
          </a:p>
          <a:p>
            <a:pPr lvl="0"/>
            <a:r>
              <a:rPr lang="en-US" dirty="0"/>
              <a:t>Nitrogenous Smog or photochemical smog or oxidizing smog.</a:t>
            </a:r>
            <a:endParaRPr lang="en-IN" dirty="0"/>
          </a:p>
          <a:p>
            <a:pPr marL="0" indent="0">
              <a:buNone/>
            </a:pPr>
            <a:endParaRPr lang="en-IN" dirty="0"/>
          </a:p>
        </p:txBody>
      </p:sp>
    </p:spTree>
    <p:extLst>
      <p:ext uri="{BB962C8B-B14F-4D97-AF65-F5344CB8AC3E}">
        <p14:creationId xmlns:p14="http://schemas.microsoft.com/office/powerpoint/2010/main" val="180054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sz="3200" b="1" dirty="0" err="1"/>
              <a:t>Sulphurous</a:t>
            </a:r>
            <a:r>
              <a:rPr lang="en-US" sz="3200" b="1" dirty="0"/>
              <a:t> Smog or Chemical smog or  Reducing Smog </a:t>
            </a:r>
            <a:endParaRPr lang="en-IN" sz="3200" b="1" dirty="0"/>
          </a:p>
        </p:txBody>
      </p:sp>
      <p:sp>
        <p:nvSpPr>
          <p:cNvPr id="3" name="Content Placeholder 2"/>
          <p:cNvSpPr>
            <a:spLocks noGrp="1"/>
          </p:cNvSpPr>
          <p:nvPr>
            <p:ph idx="1"/>
          </p:nvPr>
        </p:nvSpPr>
        <p:spPr/>
        <p:txBody>
          <a:bodyPr>
            <a:normAutofit fontScale="85000" lnSpcReduction="10000"/>
          </a:bodyPr>
          <a:lstStyle/>
          <a:p>
            <a:pPr marL="0" indent="0" algn="just">
              <a:lnSpc>
                <a:spcPct val="200000"/>
              </a:lnSpc>
              <a:buNone/>
            </a:pPr>
            <a:r>
              <a:rPr lang="en-US" sz="2600" dirty="0"/>
              <a:t>The mixture of smoke, fog and </a:t>
            </a:r>
            <a:r>
              <a:rPr lang="en-US" sz="2600" dirty="0" err="1"/>
              <a:t>Sulphur</a:t>
            </a:r>
            <a:r>
              <a:rPr lang="en-US" sz="2600" dirty="0"/>
              <a:t> dioxide form the </a:t>
            </a:r>
            <a:r>
              <a:rPr lang="en-US" sz="2600" b="1" dirty="0" err="1"/>
              <a:t>Sulphourous</a:t>
            </a:r>
            <a:r>
              <a:rPr lang="en-US" sz="2600" b="1" dirty="0"/>
              <a:t> smog</a:t>
            </a:r>
            <a:r>
              <a:rPr lang="en-US" sz="2600" dirty="0"/>
              <a:t>. This smog affected London city badly for several centuries after the introduction of coal as fuel.  So, this is also known as </a:t>
            </a:r>
            <a:r>
              <a:rPr lang="en-US" sz="2600" b="1" dirty="0"/>
              <a:t>London smog</a:t>
            </a:r>
            <a:r>
              <a:rPr lang="en-US" sz="2600" dirty="0"/>
              <a:t>.  The mixtures of the components are chemically reducing in nature.  Hence, they are also called as </a:t>
            </a:r>
            <a:r>
              <a:rPr lang="en-US" sz="2600" b="1" dirty="0"/>
              <a:t>Reducing smog</a:t>
            </a:r>
            <a:r>
              <a:rPr lang="en-US" sz="2600" dirty="0"/>
              <a:t>.</a:t>
            </a:r>
            <a:endParaRPr lang="en-IN" sz="2600" dirty="0"/>
          </a:p>
          <a:p>
            <a:pPr marL="0" indent="0">
              <a:buNone/>
            </a:pPr>
            <a:endParaRPr lang="en-IN" dirty="0"/>
          </a:p>
        </p:txBody>
      </p:sp>
    </p:spTree>
    <p:extLst>
      <p:ext uri="{BB962C8B-B14F-4D97-AF65-F5344CB8AC3E}">
        <p14:creationId xmlns:p14="http://schemas.microsoft.com/office/powerpoint/2010/main" val="427523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Components of </a:t>
            </a:r>
            <a:r>
              <a:rPr lang="en-US" sz="4000" b="1" dirty="0" err="1" smtClean="0"/>
              <a:t>Sulphurous</a:t>
            </a:r>
            <a:r>
              <a:rPr lang="en-US" sz="4000" b="1" dirty="0" smtClean="0"/>
              <a:t> Smog</a:t>
            </a:r>
            <a:endParaRPr lang="en-IN" sz="4000" dirty="0"/>
          </a:p>
        </p:txBody>
      </p:sp>
      <p:sp>
        <p:nvSpPr>
          <p:cNvPr id="3" name="Content Placeholder 2"/>
          <p:cNvSpPr>
            <a:spLocks noGrp="1"/>
          </p:cNvSpPr>
          <p:nvPr>
            <p:ph idx="1"/>
          </p:nvPr>
        </p:nvSpPr>
        <p:spPr/>
        <p:txBody>
          <a:bodyPr/>
          <a:lstStyle/>
          <a:p>
            <a:pPr marL="0" lvl="0" indent="0">
              <a:buNone/>
            </a:pPr>
            <a:endParaRPr lang="en-IN" dirty="0"/>
          </a:p>
          <a:p>
            <a:pPr lvl="0">
              <a:lnSpc>
                <a:spcPct val="200000"/>
              </a:lnSpc>
            </a:pPr>
            <a:r>
              <a:rPr lang="en-US" dirty="0"/>
              <a:t>Oxide of </a:t>
            </a:r>
            <a:r>
              <a:rPr lang="en-US" dirty="0" err="1"/>
              <a:t>Sulphur</a:t>
            </a:r>
            <a:r>
              <a:rPr lang="en-US" dirty="0"/>
              <a:t> </a:t>
            </a:r>
            <a:endParaRPr lang="en-IN" dirty="0"/>
          </a:p>
          <a:p>
            <a:pPr lvl="0">
              <a:lnSpc>
                <a:spcPct val="200000"/>
              </a:lnSpc>
            </a:pPr>
            <a:r>
              <a:rPr lang="en-US" dirty="0"/>
              <a:t>Particulate matter which are coming from smoke</a:t>
            </a:r>
            <a:endParaRPr lang="en-IN" dirty="0"/>
          </a:p>
          <a:p>
            <a:pPr lvl="0">
              <a:lnSpc>
                <a:spcPct val="200000"/>
              </a:lnSpc>
            </a:pPr>
            <a:r>
              <a:rPr lang="en-US" dirty="0"/>
              <a:t>Humidity or water from fog.</a:t>
            </a:r>
            <a:endParaRPr lang="en-IN" dirty="0"/>
          </a:p>
          <a:p>
            <a:pPr marL="0" indent="0">
              <a:buNone/>
            </a:pPr>
            <a:endParaRPr lang="en-IN" dirty="0"/>
          </a:p>
        </p:txBody>
      </p:sp>
    </p:spTree>
    <p:extLst>
      <p:ext uri="{BB962C8B-B14F-4D97-AF65-F5344CB8AC3E}">
        <p14:creationId xmlns:p14="http://schemas.microsoft.com/office/powerpoint/2010/main" val="376931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normAutofit/>
          </a:bodyPr>
          <a:lstStyle/>
          <a:p>
            <a:r>
              <a:rPr lang="en-US" sz="3200" b="1" dirty="0"/>
              <a:t>Process of formation of </a:t>
            </a:r>
            <a:r>
              <a:rPr lang="en-US" sz="3200" b="1" dirty="0" err="1"/>
              <a:t>Sulphurous</a:t>
            </a:r>
            <a:r>
              <a:rPr lang="en-US" sz="3200" b="1" dirty="0"/>
              <a:t> Smog</a:t>
            </a:r>
            <a:endParaRPr lang="en-IN" sz="3200"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pPr marL="0" indent="0" algn="just">
              <a:lnSpc>
                <a:spcPct val="150000"/>
              </a:lnSpc>
              <a:buNone/>
            </a:pPr>
            <a:r>
              <a:rPr lang="en-US" sz="2600" dirty="0"/>
              <a:t>It occurs mainly in the early morning hours in winter where there is relatively high humidity.  Air, near the ground is cooled by conduction from cooled surface, especially on a clear night.  Higher up in the troposphere the air is not cooled appreciably.  So in the absence of winds, warm air lies over the cooler air i.e., </a:t>
            </a:r>
            <a:r>
              <a:rPr lang="en-US" sz="2600" b="1" dirty="0"/>
              <a:t>temperature inversion </a:t>
            </a:r>
            <a:r>
              <a:rPr lang="en-US" sz="2600" dirty="0"/>
              <a:t>takes place.  In this particular stable atmospheric zone (due to the temperature inversion) the following chemical reactions take place that lead to the formation of </a:t>
            </a:r>
            <a:r>
              <a:rPr lang="en-US" sz="2600" b="1" dirty="0" err="1"/>
              <a:t>Sulphourous</a:t>
            </a:r>
            <a:r>
              <a:rPr lang="en-US" sz="2600" b="1" dirty="0"/>
              <a:t> smog</a:t>
            </a:r>
            <a:r>
              <a:rPr lang="en-US" sz="2600" dirty="0"/>
              <a:t>. </a:t>
            </a:r>
            <a:endParaRPr lang="en-IN" sz="2600" dirty="0"/>
          </a:p>
          <a:p>
            <a:pPr marL="0" indent="0">
              <a:buNone/>
            </a:pPr>
            <a:endParaRPr lang="en-IN" dirty="0"/>
          </a:p>
        </p:txBody>
      </p:sp>
    </p:spTree>
    <p:extLst>
      <p:ext uri="{BB962C8B-B14F-4D97-AF65-F5344CB8AC3E}">
        <p14:creationId xmlns:p14="http://schemas.microsoft.com/office/powerpoint/2010/main" val="341116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9" y="1700809"/>
            <a:ext cx="8640959"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3645024"/>
            <a:ext cx="8964488" cy="187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32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688632"/>
          </a:xfrm>
        </p:spPr>
        <p:txBody>
          <a:bodyPr>
            <a:normAutofit fontScale="85000" lnSpcReduction="10000"/>
          </a:bodyPr>
          <a:lstStyle/>
          <a:p>
            <a:pPr marL="0" indent="0" algn="just">
              <a:lnSpc>
                <a:spcPct val="160000"/>
              </a:lnSpc>
              <a:buNone/>
            </a:pPr>
            <a:r>
              <a:rPr lang="en-US" sz="2600" dirty="0"/>
              <a:t>The reaction (2) takes place in presence of sunlight &amp; particulate matter.  combines with moisture from fog to form </a:t>
            </a:r>
            <a:r>
              <a:rPr lang="en-US" sz="2600" dirty="0" err="1"/>
              <a:t>Sulphurous</a:t>
            </a:r>
            <a:r>
              <a:rPr lang="en-US" sz="2600" dirty="0"/>
              <a:t> acid .  This acid is again oxidized to form </a:t>
            </a:r>
            <a:r>
              <a:rPr lang="en-US" sz="2600" dirty="0" err="1"/>
              <a:t>Sulphuric</a:t>
            </a:r>
            <a:r>
              <a:rPr lang="en-US" sz="2600" dirty="0"/>
              <a:t> acid and this combine with NH</a:t>
            </a:r>
            <a:r>
              <a:rPr lang="en-US" sz="2600" baseline="-25000" dirty="0"/>
              <a:t>3</a:t>
            </a:r>
            <a:r>
              <a:rPr lang="en-US" sz="2600" dirty="0"/>
              <a:t> present in smoke to form ammonium </a:t>
            </a:r>
            <a:r>
              <a:rPr lang="en-US" sz="2600" dirty="0" smtClean="0"/>
              <a:t>salt.</a:t>
            </a:r>
          </a:p>
          <a:p>
            <a:pPr algn="just">
              <a:lnSpc>
                <a:spcPct val="160000"/>
              </a:lnSpc>
            </a:pPr>
            <a:r>
              <a:rPr lang="en-US" sz="2600" dirty="0"/>
              <a:t>This smog produces much more dangerous effects than the sum total of  and particulars.</a:t>
            </a:r>
            <a:endParaRPr lang="en-IN" sz="2600" dirty="0"/>
          </a:p>
          <a:p>
            <a:pPr algn="just">
              <a:lnSpc>
                <a:spcPct val="160000"/>
              </a:lnSpc>
            </a:pPr>
            <a:r>
              <a:rPr lang="en-US" sz="2600" dirty="0"/>
              <a:t>The chemical reactions in this type of smog are </a:t>
            </a:r>
            <a:r>
              <a:rPr lang="en-US" sz="2600" b="1" dirty="0"/>
              <a:t>not photochemical in nature</a:t>
            </a:r>
            <a:r>
              <a:rPr lang="en-US" sz="2600" dirty="0"/>
              <a:t>.</a:t>
            </a:r>
            <a:r>
              <a:rPr lang="en-US" sz="2600" b="1" dirty="0"/>
              <a:t>  Throat irritation</a:t>
            </a:r>
            <a:r>
              <a:rPr lang="en-US" sz="2600" dirty="0"/>
              <a:t> is felt in this smog.</a:t>
            </a:r>
            <a:endParaRPr lang="en-IN" sz="2600" dirty="0"/>
          </a:p>
          <a:p>
            <a:pPr marL="0" indent="0">
              <a:buNone/>
            </a:pPr>
            <a:r>
              <a:rPr lang="en-US" dirty="0" smtClean="0"/>
              <a:t> </a:t>
            </a:r>
            <a:endParaRPr lang="en-IN" dirty="0"/>
          </a:p>
          <a:p>
            <a:pPr marL="0" indent="0">
              <a:buNone/>
            </a:pPr>
            <a:endParaRPr lang="en-IN" dirty="0"/>
          </a:p>
        </p:txBody>
      </p:sp>
    </p:spTree>
    <p:extLst>
      <p:ext uri="{BB962C8B-B14F-4D97-AF65-F5344CB8AC3E}">
        <p14:creationId xmlns:p14="http://schemas.microsoft.com/office/powerpoint/2010/main" val="152940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Nitrogenous Smog or Photochemical Smog or Oxidizing Type</a:t>
            </a:r>
            <a:endParaRPr lang="en-IN" sz="3600" b="1" dirty="0"/>
          </a:p>
        </p:txBody>
      </p:sp>
      <p:sp>
        <p:nvSpPr>
          <p:cNvPr id="3" name="Content Placeholder 2"/>
          <p:cNvSpPr>
            <a:spLocks noGrp="1"/>
          </p:cNvSpPr>
          <p:nvPr>
            <p:ph idx="1"/>
          </p:nvPr>
        </p:nvSpPr>
        <p:spPr>
          <a:xfrm>
            <a:off x="457200" y="1600200"/>
            <a:ext cx="8229600" cy="4925144"/>
          </a:xfrm>
        </p:spPr>
        <p:txBody>
          <a:bodyPr>
            <a:normAutofit fontScale="85000" lnSpcReduction="10000"/>
          </a:bodyPr>
          <a:lstStyle/>
          <a:p>
            <a:pPr marL="0" indent="0" algn="just">
              <a:lnSpc>
                <a:spcPct val="170000"/>
              </a:lnSpc>
              <a:buNone/>
            </a:pPr>
            <a:r>
              <a:rPr lang="en-US" sz="2600" dirty="0"/>
              <a:t>Nitrogenous smog is different from </a:t>
            </a:r>
            <a:r>
              <a:rPr lang="en-US" sz="2600" dirty="0" err="1"/>
              <a:t>Sulphourous</a:t>
            </a:r>
            <a:r>
              <a:rPr lang="en-US" sz="2600" dirty="0"/>
              <a:t> smog.  It is not related to smoke or fog as well.  The main component of this type of smog is oxides of Nitrogen.  So it is called as </a:t>
            </a:r>
            <a:r>
              <a:rPr lang="en-US" sz="2600" b="1" dirty="0"/>
              <a:t>Nitrogenous smog</a:t>
            </a:r>
            <a:r>
              <a:rPr lang="en-US" sz="2600" dirty="0"/>
              <a:t>.  During the formation of this type of smog photochemical reactions take place and so it is also called as </a:t>
            </a:r>
            <a:r>
              <a:rPr lang="en-US" sz="2600" b="1" dirty="0"/>
              <a:t>photochemical smog</a:t>
            </a:r>
            <a:r>
              <a:rPr lang="en-US" sz="2600" dirty="0"/>
              <a:t>.  This type of smog first time took place at Los Angles and so it is also known as </a:t>
            </a:r>
            <a:r>
              <a:rPr lang="en-US" sz="2600" b="1" dirty="0"/>
              <a:t>Los Angles type of smog</a:t>
            </a:r>
            <a:r>
              <a:rPr lang="en-US" sz="2600" dirty="0"/>
              <a:t>.</a:t>
            </a:r>
            <a:endParaRPr lang="en-IN" sz="2600" dirty="0"/>
          </a:p>
          <a:p>
            <a:pPr marL="0"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246082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57</TotalTime>
  <Words>626</Words>
  <Application>Microsoft Office PowerPoint</Application>
  <PresentationFormat>On-screen Show (4:3)</PresentationFormat>
  <Paragraphs>38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Smog</vt:lpstr>
      <vt:lpstr>Introduction</vt:lpstr>
      <vt:lpstr>Types of Smog </vt:lpstr>
      <vt:lpstr>Sulphurous Smog or Chemical smog or  Reducing Smog </vt:lpstr>
      <vt:lpstr>Components of Sulphurous Smog</vt:lpstr>
      <vt:lpstr>Process of formation of Sulphurous Smog</vt:lpstr>
      <vt:lpstr>PowerPoint Presentation</vt:lpstr>
      <vt:lpstr>PowerPoint Presentation</vt:lpstr>
      <vt:lpstr>Nitrogenous Smog or Photochemical Smog or Oxidizing Type</vt:lpstr>
      <vt:lpstr>Components of Photochemical smog</vt:lpstr>
      <vt:lpstr>Process of formation of nitrogenous or Photochemical smog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Photochemical Smog</dc:title>
  <dc:creator>pc1</dc:creator>
  <cp:lastModifiedBy>pc1</cp:lastModifiedBy>
  <cp:revision>7</cp:revision>
  <dcterms:created xsi:type="dcterms:W3CDTF">2022-02-03T07:22:15Z</dcterms:created>
  <dcterms:modified xsi:type="dcterms:W3CDTF">2022-02-03T08:19:32Z</dcterms:modified>
</cp:coreProperties>
</file>