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45251" y="3118449"/>
            <a:ext cx="6870861" cy="1446550"/>
          </a:xfrm>
          <a:prstGeom prst="rect">
            <a:avLst/>
          </a:prstGeom>
          <a:noFill/>
        </p:spPr>
        <p:txBody>
          <a:bodyPr wrap="square" rtlCol="0">
            <a:spAutoFit/>
          </a:bodyPr>
          <a:lstStyle/>
          <a:p>
            <a:pPr algn="r"/>
            <a:r>
              <a:rPr lang="en-IN" sz="4400" dirty="0">
                <a:latin typeface="Algerian" panose="04020705040A02060702" pitchFamily="82" charset="0"/>
              </a:rPr>
              <a:t>Garbage Classification</a:t>
            </a:r>
            <a:endParaRPr lang="en-US" sz="4400" b="1" dirty="0">
              <a:solidFill>
                <a:schemeClr val="bg1"/>
              </a:solidFill>
              <a:latin typeface="Algerian" panose="04020705040A02060702" pitchFamily="82"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D31C19B7-A7BB-81D4-D61A-CF6F87B84C6F}"/>
              </a:ext>
            </a:extLst>
          </p:cNvPr>
          <p:cNvSpPr txBox="1"/>
          <p:nvPr/>
        </p:nvSpPr>
        <p:spPr>
          <a:xfrm>
            <a:off x="9670821" y="4480494"/>
            <a:ext cx="1983235" cy="400110"/>
          </a:xfrm>
          <a:prstGeom prst="rect">
            <a:avLst/>
          </a:prstGeom>
          <a:noFill/>
        </p:spPr>
        <p:txBody>
          <a:bodyPr wrap="none" rtlCol="0">
            <a:spAutoFit/>
          </a:bodyPr>
          <a:lstStyle/>
          <a:p>
            <a:r>
              <a:rPr lang="en-IN" sz="2000" dirty="0">
                <a:latin typeface="Agency FB" panose="020B0503020202020204" pitchFamily="34" charset="0"/>
              </a:rPr>
              <a:t>By: </a:t>
            </a:r>
            <a:r>
              <a:rPr lang="en-IN" sz="2000" dirty="0" err="1">
                <a:latin typeface="Agency FB" panose="020B0503020202020204" pitchFamily="34" charset="0"/>
              </a:rPr>
              <a:t>Chinmay.R.Naregal</a:t>
            </a:r>
            <a:endParaRPr lang="en-IN" dirty="0"/>
          </a:p>
        </p:txBody>
      </p:sp>
    </p:spTree>
    <p:extLst>
      <p:ext uri="{BB962C8B-B14F-4D97-AF65-F5344CB8AC3E}">
        <p14:creationId xmlns:p14="http://schemas.microsoft.com/office/powerpoint/2010/main" val="36712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518208" y="1451658"/>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016807" y="3211741"/>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872B7763-AA0F-FE3F-2EB2-0552318C0B5E}"/>
              </a:ext>
            </a:extLst>
          </p:cNvPr>
          <p:cNvSpPr txBox="1"/>
          <p:nvPr/>
        </p:nvSpPr>
        <p:spPr>
          <a:xfrm>
            <a:off x="62144" y="1557676"/>
            <a:ext cx="8220722" cy="4237378"/>
          </a:xfrm>
          <a:prstGeom prst="rect">
            <a:avLst/>
          </a:prstGeom>
          <a:noFill/>
        </p:spPr>
        <p:txBody>
          <a:bodyPr wrap="square" rtlCol="0">
            <a:spAutoFit/>
          </a:bodyPr>
          <a:lstStyle/>
          <a:p>
            <a:r>
              <a:rPr lang="en-IN" dirty="0"/>
              <a:t>●</a:t>
            </a:r>
            <a:r>
              <a:rPr lang="en-IN" sz="1600" dirty="0"/>
              <a:t>Understand and implement </a:t>
            </a:r>
            <a:r>
              <a:rPr lang="en-IN" sz="1600" b="1" dirty="0"/>
              <a:t>transfer learning</a:t>
            </a:r>
            <a:r>
              <a:rPr lang="en-IN" sz="1600" dirty="0"/>
              <a:t> using pretrained models.</a:t>
            </a:r>
          </a:p>
          <a:p>
            <a:endParaRPr lang="en-IN" sz="1600" dirty="0"/>
          </a:p>
          <a:p>
            <a:r>
              <a:rPr lang="en-IN" dirty="0"/>
              <a:t>●</a:t>
            </a:r>
            <a:r>
              <a:rPr lang="en-IN" sz="1600" dirty="0"/>
              <a:t>Gain hands-on experience with the </a:t>
            </a:r>
            <a:r>
              <a:rPr lang="en-IN" sz="1600" b="1" dirty="0"/>
              <a:t>EfficientNetV2B2 architecture</a:t>
            </a:r>
            <a:r>
              <a:rPr lang="en-IN" sz="1600" dirty="0"/>
              <a:t>.</a:t>
            </a:r>
          </a:p>
          <a:p>
            <a:endParaRPr lang="en-IN" sz="1600" dirty="0"/>
          </a:p>
          <a:p>
            <a:r>
              <a:rPr lang="en-IN" dirty="0"/>
              <a:t>●</a:t>
            </a:r>
            <a:r>
              <a:rPr lang="en-IN" sz="1600" dirty="0"/>
              <a:t>Learn to preprocess and augment image data for </a:t>
            </a:r>
            <a:r>
              <a:rPr lang="en-IN" sz="1600" b="1" dirty="0"/>
              <a:t>better generalization</a:t>
            </a:r>
            <a:r>
              <a:rPr lang="en-IN" sz="1600" dirty="0"/>
              <a:t>.</a:t>
            </a:r>
          </a:p>
          <a:p>
            <a:endParaRPr lang="en-IN" sz="1600" dirty="0"/>
          </a:p>
          <a:p>
            <a:r>
              <a:rPr lang="en-IN" dirty="0"/>
              <a:t>●</a:t>
            </a:r>
            <a:r>
              <a:rPr lang="en-IN" sz="1600" dirty="0"/>
              <a:t>Train and validate a model on a </a:t>
            </a:r>
            <a:r>
              <a:rPr lang="en-IN" sz="1600" b="1" dirty="0"/>
              <a:t>multi-class garbage dataset</a:t>
            </a:r>
            <a:r>
              <a:rPr lang="en-IN" sz="1600" dirty="0"/>
              <a:t>.</a:t>
            </a:r>
          </a:p>
          <a:p>
            <a:endParaRPr lang="en-IN" sz="1600" dirty="0"/>
          </a:p>
          <a:p>
            <a:r>
              <a:rPr lang="en-IN" dirty="0"/>
              <a:t>●</a:t>
            </a:r>
            <a:r>
              <a:rPr lang="en-IN" sz="1600" dirty="0" err="1"/>
              <a:t>Analyze</a:t>
            </a:r>
            <a:r>
              <a:rPr lang="en-IN" sz="1600" dirty="0"/>
              <a:t> model performance using </a:t>
            </a:r>
            <a:r>
              <a:rPr lang="en-IN" sz="1600" b="1" dirty="0"/>
              <a:t>confusion matrix</a:t>
            </a:r>
            <a:r>
              <a:rPr lang="en-IN" sz="1600" dirty="0"/>
              <a:t> and </a:t>
            </a:r>
            <a:r>
              <a:rPr lang="en-IN" sz="1600" b="1" dirty="0"/>
              <a:t>classification report</a:t>
            </a:r>
          </a:p>
          <a:p>
            <a:endParaRPr lang="en-IN" sz="1600" dirty="0"/>
          </a:p>
          <a:p>
            <a:r>
              <a:rPr lang="en-IN" dirty="0"/>
              <a:t>●</a:t>
            </a:r>
            <a:r>
              <a:rPr lang="en-IN" sz="1600" dirty="0"/>
              <a:t>Contribute to </a:t>
            </a:r>
            <a:r>
              <a:rPr lang="en-IN" sz="1600" b="1" dirty="0"/>
              <a:t>environmental sustainability</a:t>
            </a:r>
            <a:r>
              <a:rPr lang="en-IN" sz="1600" dirty="0"/>
              <a:t> through AI-based waste management.</a:t>
            </a:r>
          </a:p>
          <a:p>
            <a:endParaRPr lang="en-US" sz="1600" b="1" dirty="0"/>
          </a:p>
          <a:p>
            <a:r>
              <a:rPr lang="en-US" sz="1600" b="1" dirty="0"/>
              <a:t>🎯 Goal</a:t>
            </a:r>
          </a:p>
          <a:p>
            <a:r>
              <a:rPr lang="en-US" sz="1600" dirty="0"/>
              <a:t>To develop an </a:t>
            </a:r>
            <a:r>
              <a:rPr lang="en-US" sz="1600" b="1" dirty="0"/>
              <a:t>accurate and efficient garbage classification model</a:t>
            </a:r>
            <a:r>
              <a:rPr lang="en-US" sz="1600" dirty="0"/>
              <a:t> using  </a:t>
            </a:r>
            <a:r>
              <a:rPr lang="en-US" sz="1600" b="1" dirty="0"/>
              <a:t>EfficientNetV2B2</a:t>
            </a:r>
            <a:r>
              <a:rPr lang="en-US" sz="1600" dirty="0"/>
              <a:t> and </a:t>
            </a:r>
            <a:r>
              <a:rPr lang="en-US" sz="1600" b="1" dirty="0"/>
              <a:t>transfer learning</a:t>
            </a:r>
            <a:r>
              <a:rPr lang="en-US" sz="1600" dirty="0"/>
              <a:t> for automated waste sorting.</a:t>
            </a:r>
          </a:p>
          <a:p>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92702" y="74344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4AD81D88-58AC-833F-CB9A-4B049BA4684C}"/>
              </a:ext>
            </a:extLst>
          </p:cNvPr>
          <p:cNvSpPr txBox="1"/>
          <p:nvPr/>
        </p:nvSpPr>
        <p:spPr>
          <a:xfrm>
            <a:off x="319176" y="1143554"/>
            <a:ext cx="10047943" cy="5809860"/>
          </a:xfrm>
          <a:prstGeom prst="rect">
            <a:avLst/>
          </a:prstGeom>
          <a:noFill/>
        </p:spPr>
        <p:txBody>
          <a:bodyPr wrap="none" rtlCol="0">
            <a:spAutoFit/>
          </a:bodyPr>
          <a:lstStyle/>
          <a:p>
            <a:r>
              <a:rPr lang="en-IN" sz="1850" b="1" dirty="0"/>
              <a:t>🧠 Frameworks &amp; Libraries</a:t>
            </a:r>
          </a:p>
          <a:p>
            <a:r>
              <a:rPr lang="en-IN" sz="1850" dirty="0"/>
              <a:t>● </a:t>
            </a:r>
            <a:r>
              <a:rPr lang="en-IN" sz="1850" b="1" dirty="0"/>
              <a:t>TensorFlow</a:t>
            </a:r>
            <a:r>
              <a:rPr lang="en-IN" sz="1850" dirty="0"/>
              <a:t> – For building and training the deep learning model</a:t>
            </a:r>
          </a:p>
          <a:p>
            <a:r>
              <a:rPr lang="en-IN" dirty="0"/>
              <a:t>● </a:t>
            </a:r>
            <a:r>
              <a:rPr lang="en-IN" sz="1850" b="1" dirty="0" err="1"/>
              <a:t>Keras</a:t>
            </a:r>
            <a:r>
              <a:rPr lang="en-IN" sz="1850" dirty="0"/>
              <a:t> – High-level API for creating the EfficientNetV2B2 model</a:t>
            </a:r>
          </a:p>
          <a:p>
            <a:r>
              <a:rPr lang="en-IN" dirty="0"/>
              <a:t>● </a:t>
            </a:r>
            <a:r>
              <a:rPr lang="en-IN" sz="1850" b="1" dirty="0"/>
              <a:t>NumPy &amp; Pandas</a:t>
            </a:r>
            <a:r>
              <a:rPr lang="en-IN" sz="1850" dirty="0"/>
              <a:t> – For data manipulation and analysis</a:t>
            </a:r>
          </a:p>
          <a:p>
            <a:r>
              <a:rPr lang="en-IN" dirty="0"/>
              <a:t>● </a:t>
            </a:r>
            <a:r>
              <a:rPr lang="en-IN" sz="1850" b="1" dirty="0"/>
              <a:t>Matplotlib &amp; Seaborn</a:t>
            </a:r>
            <a:r>
              <a:rPr lang="en-IN" sz="1850" dirty="0"/>
              <a:t> – For visualizing model performance</a:t>
            </a:r>
          </a:p>
          <a:p>
            <a:endParaRPr lang="en-IN" sz="1850" dirty="0"/>
          </a:p>
          <a:p>
            <a:r>
              <a:rPr lang="en-US" sz="1850" b="1" dirty="0"/>
              <a:t>🖼️ Model &amp; Architecture</a:t>
            </a:r>
          </a:p>
          <a:p>
            <a:r>
              <a:rPr lang="en-IN" dirty="0"/>
              <a:t>● </a:t>
            </a:r>
            <a:r>
              <a:rPr lang="en-US" sz="1850" b="1" dirty="0"/>
              <a:t>EfficientNetV2B2</a:t>
            </a:r>
            <a:r>
              <a:rPr lang="en-US" sz="1850" dirty="0"/>
              <a:t> – Pretrained Convolutional Neural Network used for transfer learning</a:t>
            </a:r>
          </a:p>
          <a:p>
            <a:r>
              <a:rPr lang="en-IN" dirty="0"/>
              <a:t>● </a:t>
            </a:r>
            <a:r>
              <a:rPr lang="en-US" sz="1850" b="1" dirty="0"/>
              <a:t>Transfer Learning</a:t>
            </a:r>
            <a:r>
              <a:rPr lang="en-US" sz="1850" dirty="0"/>
              <a:t> – Reusing weights from pre-trained models to improve training efficiency</a:t>
            </a:r>
          </a:p>
          <a:p>
            <a:endParaRPr lang="en-IN" sz="1850" dirty="0"/>
          </a:p>
          <a:p>
            <a:r>
              <a:rPr lang="en-IN" sz="1850" b="1" dirty="0"/>
              <a:t>🧪 Development Tools</a:t>
            </a:r>
          </a:p>
          <a:p>
            <a:r>
              <a:rPr lang="en-IN" dirty="0"/>
              <a:t>● </a:t>
            </a:r>
            <a:r>
              <a:rPr lang="en-IN" sz="1850" b="1" dirty="0"/>
              <a:t>VS Code</a:t>
            </a:r>
            <a:r>
              <a:rPr lang="en-IN" sz="1850" dirty="0"/>
              <a:t> – Local development environment</a:t>
            </a:r>
          </a:p>
          <a:p>
            <a:endParaRPr lang="en-IN" sz="1850" dirty="0"/>
          </a:p>
          <a:p>
            <a:r>
              <a:rPr lang="fr-FR" sz="1850" b="1" dirty="0"/>
              <a:t>📁 </a:t>
            </a:r>
            <a:r>
              <a:rPr lang="fr-FR" sz="1850" b="1" dirty="0" err="1"/>
              <a:t>Dataset</a:t>
            </a:r>
            <a:r>
              <a:rPr lang="fr-FR" sz="1850" b="1" dirty="0"/>
              <a:t> Source</a:t>
            </a:r>
          </a:p>
          <a:p>
            <a:r>
              <a:rPr lang="en-IN" dirty="0"/>
              <a:t>● </a:t>
            </a:r>
            <a:r>
              <a:rPr lang="fr-FR" sz="1850" b="1" dirty="0" err="1"/>
              <a:t>Kaggle</a:t>
            </a:r>
            <a:r>
              <a:rPr lang="fr-FR" sz="1850" b="1" dirty="0"/>
              <a:t> – </a:t>
            </a:r>
            <a:r>
              <a:rPr lang="fr-FR" sz="1850" dirty="0"/>
              <a:t>Garbage</a:t>
            </a:r>
            <a:r>
              <a:rPr lang="fr-FR" sz="1850" b="1" dirty="0"/>
              <a:t> </a:t>
            </a:r>
            <a:r>
              <a:rPr lang="fr-FR" sz="1850" dirty="0"/>
              <a:t>Classification</a:t>
            </a:r>
            <a:r>
              <a:rPr lang="fr-FR" sz="1850" b="1" dirty="0"/>
              <a:t> </a:t>
            </a:r>
            <a:r>
              <a:rPr lang="fr-FR" sz="1850" dirty="0" err="1"/>
              <a:t>Dataset</a:t>
            </a:r>
            <a:endParaRPr lang="fr-FR" sz="1850" dirty="0"/>
          </a:p>
          <a:p>
            <a:r>
              <a:rPr lang="en-IN" sz="1850" dirty="0"/>
              <a:t>             </a:t>
            </a:r>
            <a:r>
              <a:rPr lang="fr-FR" sz="1850" b="1" dirty="0"/>
              <a:t>–</a:t>
            </a:r>
            <a:r>
              <a:rPr lang="fr-FR" sz="1850" dirty="0"/>
              <a:t>https://www.kaggle.com/datasets/farzadnekouei/trash-type-image-dataset</a:t>
            </a:r>
            <a:endParaRPr lang="en-IN" sz="1850" dirty="0"/>
          </a:p>
          <a:p>
            <a:endParaRPr lang="en-IN" sz="1850" dirty="0"/>
          </a:p>
          <a:p>
            <a:r>
              <a:rPr lang="en-US" sz="1850" b="1" dirty="0"/>
              <a:t>🔧 Supporting Tools</a:t>
            </a:r>
          </a:p>
          <a:p>
            <a:r>
              <a:rPr lang="en-IN" dirty="0"/>
              <a:t>● </a:t>
            </a:r>
            <a:r>
              <a:rPr lang="en-US" sz="1850" b="1" dirty="0"/>
              <a:t>Git &amp; GitHub</a:t>
            </a:r>
            <a:r>
              <a:rPr lang="en-US" sz="1850" dirty="0"/>
              <a:t> – Version control and project repository</a:t>
            </a:r>
          </a:p>
          <a:p>
            <a:r>
              <a:rPr lang="en-IN" dirty="0"/>
              <a:t>● </a:t>
            </a:r>
            <a:r>
              <a:rPr lang="en-US" sz="1850" b="1" dirty="0" err="1"/>
              <a:t>Gradio</a:t>
            </a:r>
            <a:r>
              <a:rPr lang="en-US" sz="1850" dirty="0"/>
              <a:t> – For creating an interactive frontend to test the model</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93EEA66-9396-2232-FAB6-B45566FFC086}"/>
              </a:ext>
            </a:extLst>
          </p:cNvPr>
          <p:cNvSpPr txBox="1"/>
          <p:nvPr/>
        </p:nvSpPr>
        <p:spPr>
          <a:xfrm>
            <a:off x="268356" y="1824997"/>
            <a:ext cx="7595349" cy="1302985"/>
          </a:xfrm>
          <a:prstGeom prst="rect">
            <a:avLst/>
          </a:prstGeom>
          <a:noFill/>
        </p:spPr>
        <p:txBody>
          <a:bodyPr wrap="none" rtlCol="0">
            <a:spAutoFit/>
          </a:bodyPr>
          <a:lstStyle/>
          <a:p>
            <a:r>
              <a:rPr lang="en-IN" dirty="0"/>
              <a:t>🧩 </a:t>
            </a:r>
            <a:r>
              <a:rPr lang="en-IN" b="1" dirty="0"/>
              <a:t>1. Data Collection &amp; Preparation</a:t>
            </a:r>
          </a:p>
          <a:p>
            <a:r>
              <a:rPr lang="en-IN" sz="2000" dirty="0"/>
              <a:t>● </a:t>
            </a:r>
            <a:r>
              <a:rPr lang="en-IN" dirty="0"/>
              <a:t>Collected image data from a </a:t>
            </a:r>
            <a:r>
              <a:rPr lang="en-IN" dirty="0" err="1"/>
              <a:t>labeled</a:t>
            </a:r>
            <a:r>
              <a:rPr lang="en-IN" dirty="0"/>
              <a:t> Garbage Classification Dataset</a:t>
            </a:r>
          </a:p>
          <a:p>
            <a:r>
              <a:rPr lang="en-IN" sz="2000" dirty="0"/>
              <a:t>● </a:t>
            </a:r>
            <a:r>
              <a:rPr lang="en-IN" dirty="0"/>
              <a:t>Performed train-validation split</a:t>
            </a:r>
          </a:p>
          <a:p>
            <a:r>
              <a:rPr lang="en-IN" sz="2000" dirty="0"/>
              <a:t>● </a:t>
            </a:r>
            <a:r>
              <a:rPr lang="en-IN" dirty="0"/>
              <a:t>Applied image preprocessing: resizing, normalization</a:t>
            </a:r>
          </a:p>
        </p:txBody>
      </p:sp>
      <p:sp>
        <p:nvSpPr>
          <p:cNvPr id="9" name="TextBox 8">
            <a:extLst>
              <a:ext uri="{FF2B5EF4-FFF2-40B4-BE49-F238E27FC236}">
                <a16:creationId xmlns:a16="http://schemas.microsoft.com/office/drawing/2014/main" id="{9E0CE826-0A29-F077-5F04-DFE3CF8E4EB5}"/>
              </a:ext>
            </a:extLst>
          </p:cNvPr>
          <p:cNvSpPr txBox="1"/>
          <p:nvPr/>
        </p:nvSpPr>
        <p:spPr>
          <a:xfrm>
            <a:off x="4954551" y="3739755"/>
            <a:ext cx="6623929" cy="2103589"/>
          </a:xfrm>
          <a:prstGeom prst="rect">
            <a:avLst/>
          </a:prstGeom>
          <a:noFill/>
        </p:spPr>
        <p:txBody>
          <a:bodyPr wrap="none" rtlCol="0">
            <a:spAutoFit/>
          </a:bodyPr>
          <a:lstStyle/>
          <a:p>
            <a:r>
              <a:rPr lang="en-US" dirty="0"/>
              <a:t>🧪</a:t>
            </a:r>
            <a:r>
              <a:rPr lang="en-US" b="1" dirty="0"/>
              <a:t> 2. Data Augmentation</a:t>
            </a:r>
          </a:p>
          <a:p>
            <a:r>
              <a:rPr lang="en-IN" sz="1800" dirty="0"/>
              <a:t>● </a:t>
            </a:r>
            <a:r>
              <a:rPr lang="en-US" dirty="0"/>
              <a:t>Used </a:t>
            </a:r>
            <a:r>
              <a:rPr lang="en-US" dirty="0" err="1"/>
              <a:t>Keras</a:t>
            </a:r>
            <a:r>
              <a:rPr lang="en-US" dirty="0"/>
              <a:t> layers to apply:</a:t>
            </a:r>
          </a:p>
          <a:p>
            <a:pPr lvl="1"/>
            <a:r>
              <a:rPr lang="en-IN" sz="1800" dirty="0"/>
              <a:t>● </a:t>
            </a:r>
            <a:r>
              <a:rPr lang="en-US" dirty="0"/>
              <a:t>Random Flip</a:t>
            </a:r>
          </a:p>
          <a:p>
            <a:pPr lvl="1"/>
            <a:r>
              <a:rPr lang="en-IN" sz="1800" dirty="0"/>
              <a:t>● </a:t>
            </a:r>
            <a:r>
              <a:rPr lang="en-US" dirty="0"/>
              <a:t>Rotation</a:t>
            </a:r>
          </a:p>
          <a:p>
            <a:pPr lvl="1"/>
            <a:r>
              <a:rPr lang="en-IN" sz="1800" dirty="0"/>
              <a:t>● </a:t>
            </a:r>
            <a:r>
              <a:rPr lang="en-US" dirty="0"/>
              <a:t>Zoom</a:t>
            </a:r>
          </a:p>
          <a:p>
            <a:pPr lvl="1"/>
            <a:r>
              <a:rPr lang="en-IN" sz="1800" dirty="0"/>
              <a:t>● </a:t>
            </a:r>
            <a:r>
              <a:rPr lang="en-US" dirty="0"/>
              <a:t>Contrast adjustments</a:t>
            </a:r>
          </a:p>
          <a:p>
            <a:r>
              <a:rPr lang="en-IN" sz="1800" dirty="0"/>
              <a:t>● </a:t>
            </a:r>
            <a:r>
              <a:rPr lang="en-US" dirty="0"/>
              <a:t>Helps address class imbalance and improve generalization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1108E-7455-83A4-EAE6-0BCF6955B739}"/>
              </a:ext>
            </a:extLst>
          </p:cNvPr>
          <p:cNvSpPr txBox="1"/>
          <p:nvPr/>
        </p:nvSpPr>
        <p:spPr>
          <a:xfrm>
            <a:off x="163901" y="845388"/>
            <a:ext cx="7680308" cy="2205860"/>
          </a:xfrm>
          <a:prstGeom prst="rect">
            <a:avLst/>
          </a:prstGeom>
          <a:noFill/>
        </p:spPr>
        <p:txBody>
          <a:bodyPr wrap="none" rtlCol="0">
            <a:spAutoFit/>
          </a:bodyPr>
          <a:lstStyle/>
          <a:p>
            <a:r>
              <a:rPr lang="en-IN" dirty="0"/>
              <a:t>🧠 </a:t>
            </a:r>
            <a:r>
              <a:rPr lang="en-IN" b="1" dirty="0"/>
              <a:t>3. Model Development</a:t>
            </a:r>
          </a:p>
          <a:p>
            <a:r>
              <a:rPr lang="en-IN" sz="2000" dirty="0"/>
              <a:t>● </a:t>
            </a:r>
            <a:r>
              <a:rPr lang="en-IN" dirty="0"/>
              <a:t>Imported EfficientNetV2B2 pretrained on ImageNet</a:t>
            </a:r>
          </a:p>
          <a:p>
            <a:r>
              <a:rPr lang="en-IN" sz="2000" dirty="0"/>
              <a:t>● </a:t>
            </a:r>
            <a:r>
              <a:rPr lang="en-IN" dirty="0"/>
              <a:t>Removed top layer and added custom Dense layers for classification</a:t>
            </a:r>
          </a:p>
          <a:p>
            <a:r>
              <a:rPr lang="en-IN" sz="2000" dirty="0"/>
              <a:t>● </a:t>
            </a:r>
            <a:r>
              <a:rPr lang="en-IN" dirty="0"/>
              <a:t>Compiled model with:</a:t>
            </a:r>
          </a:p>
          <a:p>
            <a:pPr lvl="1"/>
            <a:r>
              <a:rPr lang="en-IN" sz="2000" dirty="0"/>
              <a:t>● </a:t>
            </a:r>
            <a:r>
              <a:rPr lang="en-IN" dirty="0"/>
              <a:t>Loss Function: Categorical </a:t>
            </a:r>
            <a:r>
              <a:rPr lang="en-IN" dirty="0" err="1"/>
              <a:t>Crossentropy</a:t>
            </a:r>
            <a:endParaRPr lang="en-IN" dirty="0"/>
          </a:p>
          <a:p>
            <a:pPr lvl="1"/>
            <a:r>
              <a:rPr lang="en-IN" sz="2000" dirty="0"/>
              <a:t>● </a:t>
            </a:r>
            <a:r>
              <a:rPr lang="en-IN" dirty="0"/>
              <a:t>Optimizer: Adam</a:t>
            </a:r>
          </a:p>
          <a:p>
            <a:pPr lvl="1"/>
            <a:r>
              <a:rPr lang="en-IN" sz="2000" dirty="0"/>
              <a:t>● </a:t>
            </a:r>
            <a:r>
              <a:rPr lang="en-IN" dirty="0"/>
              <a:t>Metrics: Accuracy</a:t>
            </a:r>
          </a:p>
        </p:txBody>
      </p:sp>
      <p:sp>
        <p:nvSpPr>
          <p:cNvPr id="3" name="TextBox 2">
            <a:extLst>
              <a:ext uri="{FF2B5EF4-FFF2-40B4-BE49-F238E27FC236}">
                <a16:creationId xmlns:a16="http://schemas.microsoft.com/office/drawing/2014/main" id="{8B9939DF-27B1-CA9E-9311-FDA33ABF748C}"/>
              </a:ext>
            </a:extLst>
          </p:cNvPr>
          <p:cNvSpPr txBox="1"/>
          <p:nvPr/>
        </p:nvSpPr>
        <p:spPr>
          <a:xfrm>
            <a:off x="4284844" y="3309148"/>
            <a:ext cx="6922088" cy="995209"/>
          </a:xfrm>
          <a:prstGeom prst="rect">
            <a:avLst/>
          </a:prstGeom>
          <a:noFill/>
        </p:spPr>
        <p:txBody>
          <a:bodyPr wrap="none" rtlCol="0">
            <a:spAutoFit/>
          </a:bodyPr>
          <a:lstStyle/>
          <a:p>
            <a:r>
              <a:rPr lang="en-US" dirty="0"/>
              <a:t>🚀 </a:t>
            </a:r>
            <a:r>
              <a:rPr lang="en-US" b="1" dirty="0"/>
              <a:t>4. Training &amp; Validation</a:t>
            </a:r>
          </a:p>
          <a:p>
            <a:r>
              <a:rPr lang="en-IN" sz="2000" dirty="0"/>
              <a:t>● </a:t>
            </a:r>
            <a:r>
              <a:rPr lang="en-US" dirty="0"/>
              <a:t>Trained the model for multiple epochs with validation set</a:t>
            </a:r>
          </a:p>
          <a:p>
            <a:r>
              <a:rPr lang="en-IN" sz="2000" dirty="0"/>
              <a:t>● </a:t>
            </a:r>
            <a:r>
              <a:rPr lang="en-US" dirty="0"/>
              <a:t>Monitored performance via training and validation accuracy/lo</a:t>
            </a:r>
          </a:p>
        </p:txBody>
      </p:sp>
      <p:sp>
        <p:nvSpPr>
          <p:cNvPr id="4" name="TextBox 3">
            <a:extLst>
              <a:ext uri="{FF2B5EF4-FFF2-40B4-BE49-F238E27FC236}">
                <a16:creationId xmlns:a16="http://schemas.microsoft.com/office/drawing/2014/main" id="{3C123DA4-3821-EBBA-5663-10A96F84E2F9}"/>
              </a:ext>
            </a:extLst>
          </p:cNvPr>
          <p:cNvSpPr txBox="1"/>
          <p:nvPr/>
        </p:nvSpPr>
        <p:spPr>
          <a:xfrm>
            <a:off x="163900" y="4675517"/>
            <a:ext cx="4209691" cy="1610762"/>
          </a:xfrm>
          <a:prstGeom prst="rect">
            <a:avLst/>
          </a:prstGeom>
          <a:noFill/>
        </p:spPr>
        <p:txBody>
          <a:bodyPr wrap="square" rtlCol="0">
            <a:spAutoFit/>
          </a:bodyPr>
          <a:lstStyle/>
          <a:p>
            <a:r>
              <a:rPr lang="en-US" dirty="0"/>
              <a:t>📊 </a:t>
            </a:r>
            <a:r>
              <a:rPr lang="en-US" b="1" dirty="0"/>
              <a:t>5. Evaluation</a:t>
            </a:r>
          </a:p>
          <a:p>
            <a:r>
              <a:rPr lang="en-IN" sz="2000" dirty="0"/>
              <a:t>● </a:t>
            </a:r>
            <a:r>
              <a:rPr lang="en-US" dirty="0"/>
              <a:t>Evaluated performance using:</a:t>
            </a:r>
          </a:p>
          <a:p>
            <a:pPr lvl="1"/>
            <a:r>
              <a:rPr lang="en-IN" sz="2000" dirty="0"/>
              <a:t>● </a:t>
            </a:r>
            <a:r>
              <a:rPr lang="en-US" dirty="0"/>
              <a:t>Confusion Matrix</a:t>
            </a:r>
          </a:p>
          <a:p>
            <a:pPr lvl="1"/>
            <a:r>
              <a:rPr lang="en-IN" sz="2000" dirty="0"/>
              <a:t>● </a:t>
            </a:r>
            <a:r>
              <a:rPr lang="en-US" dirty="0"/>
              <a:t>Classification Report</a:t>
            </a:r>
          </a:p>
          <a:p>
            <a:pPr lvl="1"/>
            <a:r>
              <a:rPr lang="en-IN" sz="2000" dirty="0"/>
              <a:t>● </a:t>
            </a:r>
            <a:r>
              <a:rPr lang="en-US" dirty="0"/>
              <a:t>Accuracy Scores</a:t>
            </a:r>
          </a:p>
        </p:txBody>
      </p:sp>
    </p:spTree>
    <p:extLst>
      <p:ext uri="{BB962C8B-B14F-4D97-AF65-F5344CB8AC3E}">
        <p14:creationId xmlns:p14="http://schemas.microsoft.com/office/powerpoint/2010/main" val="3533020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97544"/>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9" name="Rectangle 5">
            <a:extLst>
              <a:ext uri="{FF2B5EF4-FFF2-40B4-BE49-F238E27FC236}">
                <a16:creationId xmlns:a16="http://schemas.microsoft.com/office/drawing/2014/main" id="{C6AA8451-959A-9859-DA8E-FDA6F3747A7D}"/>
              </a:ext>
            </a:extLst>
          </p:cNvPr>
          <p:cNvSpPr>
            <a:spLocks noChangeArrowheads="1"/>
          </p:cNvSpPr>
          <p:nvPr/>
        </p:nvSpPr>
        <p:spPr bwMode="auto">
          <a:xfrm>
            <a:off x="176045" y="1919717"/>
            <a:ext cx="111073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IN" sz="1800" dirty="0"/>
              <a:t>● </a:t>
            </a:r>
            <a:r>
              <a:rPr kumimoji="0" lang="en-US" altLang="en-US" sz="1800" b="1" i="0" u="none" strike="noStrike" cap="none" normalizeH="0" baseline="0" dirty="0">
                <a:ln>
                  <a:noFill/>
                </a:ln>
                <a:solidFill>
                  <a:schemeClr val="tx1"/>
                </a:solidFill>
                <a:effectLst/>
                <a:latin typeface="Arial" panose="020B0604020202020204" pitchFamily="34" charset="0"/>
              </a:rPr>
              <a:t>Waste management </a:t>
            </a:r>
            <a:r>
              <a:rPr kumimoji="0" lang="en-US" altLang="en-US" sz="1800" i="0" u="none" strike="noStrike" cap="none" normalizeH="0" baseline="0" dirty="0">
                <a:ln>
                  <a:noFill/>
                </a:ln>
                <a:solidFill>
                  <a:schemeClr val="tx1"/>
                </a:solidFill>
                <a:effectLst/>
                <a:latin typeface="Arial" panose="020B0604020202020204" pitchFamily="34" charset="0"/>
              </a:rPr>
              <a:t>is a major environmental challenge worldwide. Every day, tons of mixed waste are generated, and manual sorting of this waste is not only inefficient and labor-intensive but also prone to human error and health risks.</a:t>
            </a:r>
          </a:p>
          <a:p>
            <a:pPr lvl="0" eaLnBrk="0" fontAlgn="base" hangingPunct="0">
              <a:spcBef>
                <a:spcPct val="0"/>
              </a:spcBef>
              <a:spcAft>
                <a:spcPct val="0"/>
              </a:spcAft>
              <a:buClrTx/>
            </a:pPr>
            <a:r>
              <a:rPr lang="en-IN" sz="1800" dirty="0"/>
              <a:t>● </a:t>
            </a:r>
            <a:r>
              <a:rPr kumimoji="0" lang="en-US" altLang="en-US" sz="1800" i="0" u="none" strike="noStrike" cap="none" normalizeH="0" baseline="0" dirty="0">
                <a:ln>
                  <a:noFill/>
                </a:ln>
                <a:solidFill>
                  <a:schemeClr val="tx1"/>
                </a:solidFill>
                <a:effectLst/>
                <a:latin typeface="Arial" panose="020B0604020202020204" pitchFamily="34" charset="0"/>
              </a:rPr>
              <a:t>One of the critical steps in effective waste management is accurate classification and segregation of garbage into categories like plastic, paper, metal, organic, glass, and others. However, the manual process is unsustainable, especially in densely populated areas.</a:t>
            </a:r>
          </a:p>
          <a:p>
            <a:pPr lvl="0" eaLnBrk="0" fontAlgn="base" hangingPunct="0">
              <a:spcBef>
                <a:spcPct val="0"/>
              </a:spcBef>
              <a:spcAft>
                <a:spcPct val="0"/>
              </a:spcAft>
              <a:buClrTx/>
            </a:pPr>
            <a:r>
              <a:rPr lang="en-IN" sz="1800" dirty="0"/>
              <a:t>● </a:t>
            </a:r>
            <a:r>
              <a:rPr kumimoji="0" lang="en-US" altLang="en-US" sz="1800" i="0" u="none" strike="noStrike" cap="none" normalizeH="0" baseline="0" dirty="0">
                <a:ln>
                  <a:noFill/>
                </a:ln>
                <a:solidFill>
                  <a:schemeClr val="tx1"/>
                </a:solidFill>
                <a:effectLst/>
                <a:latin typeface="Arial" panose="020B0604020202020204" pitchFamily="34" charset="0"/>
              </a:rPr>
              <a:t>There is a pressing need for a smart, automated, and scalable solution that can classify waste accurately and in real-time.</a:t>
            </a:r>
          </a:p>
          <a:p>
            <a:pPr lvl="0" eaLnBrk="0" fontAlgn="base" hangingPunct="0">
              <a:spcBef>
                <a:spcPct val="0"/>
              </a:spcBef>
              <a:spcAft>
                <a:spcPct val="0"/>
              </a:spcAft>
              <a:buClrTx/>
            </a:pPr>
            <a:r>
              <a:rPr lang="en-IN" sz="1800" dirty="0"/>
              <a:t>● </a:t>
            </a:r>
            <a:r>
              <a:rPr kumimoji="0" lang="en-US" altLang="en-US" sz="1800" i="0" u="none" strike="noStrike" cap="none" normalizeH="0" baseline="0" dirty="0">
                <a:ln>
                  <a:noFill/>
                </a:ln>
                <a:solidFill>
                  <a:schemeClr val="tx1"/>
                </a:solidFill>
                <a:effectLst/>
                <a:latin typeface="Arial" panose="020B0604020202020204" pitchFamily="34" charset="0"/>
              </a:rPr>
              <a:t>With the advancements in deep learning and computer vision, particularly using transfer learning techniques, we can develop an AI-based model that can automate this classification task with high accuracy.</a:t>
            </a:r>
          </a:p>
          <a:p>
            <a:pPr lvl="0" eaLnBrk="0" fontAlgn="base" hangingPunct="0">
              <a:spcBef>
                <a:spcPct val="0"/>
              </a:spcBef>
              <a:spcAft>
                <a:spcPct val="0"/>
              </a:spcAft>
              <a:buClrTx/>
            </a:pPr>
            <a:r>
              <a:rPr lang="en-IN" sz="1800" dirty="0"/>
              <a:t>● </a:t>
            </a:r>
            <a:r>
              <a:rPr kumimoji="0" lang="en-US" altLang="en-US" sz="1800" i="0" u="none" strike="noStrike" cap="none" normalizeH="0" baseline="0" dirty="0">
                <a:ln>
                  <a:noFill/>
                </a:ln>
                <a:solidFill>
                  <a:schemeClr val="tx1"/>
                </a:solidFill>
                <a:effectLst/>
                <a:latin typeface="Arial" panose="020B0604020202020204" pitchFamily="34" charset="0"/>
              </a:rPr>
              <a:t>This project aims to solve this real-world problem by using EfficientNetV2B2, a powerful deep learning model, to build a garbage classification system that supports environmental sustainability and reduces human effort.</a:t>
            </a:r>
          </a:p>
        </p:txBody>
      </p:sp>
      <p:sp>
        <p:nvSpPr>
          <p:cNvPr id="11" name="Rectangle 6">
            <a:extLst>
              <a:ext uri="{FF2B5EF4-FFF2-40B4-BE49-F238E27FC236}">
                <a16:creationId xmlns:a16="http://schemas.microsoft.com/office/drawing/2014/main" id="{BF3A39EB-0662-F403-80AE-906890283EF7}"/>
              </a:ext>
            </a:extLst>
          </p:cNvPr>
          <p:cNvSpPr>
            <a:spLocks noChangeArrowheads="1"/>
          </p:cNvSpPr>
          <p:nvPr/>
        </p:nvSpPr>
        <p:spPr bwMode="auto">
          <a:xfrm>
            <a:off x="176045" y="6158209"/>
            <a:ext cx="776687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Unicode MS"/>
              </a:rPr>
              <a:t>Source</a:t>
            </a:r>
            <a:r>
              <a:rPr kumimoji="0" lang="en-US" altLang="en-US" sz="1400" b="0" i="0" u="none" strike="noStrike" cap="none" normalizeH="0" baseline="0" dirty="0">
                <a:ln>
                  <a:noFill/>
                </a:ln>
                <a:solidFill>
                  <a:schemeClr val="tx1"/>
                </a:solidFill>
                <a:effectLst/>
                <a:latin typeface="Arial Unicode MS"/>
              </a:rPr>
              <a:t>: UN Environment </a:t>
            </a:r>
            <a:r>
              <a:rPr kumimoji="0" lang="en-US" altLang="en-US" sz="1400" b="0" i="0" u="none" strike="noStrike" cap="none" normalizeH="0" baseline="0" dirty="0" err="1">
                <a:ln>
                  <a:noFill/>
                </a:ln>
                <a:solidFill>
                  <a:schemeClr val="tx1"/>
                </a:solidFill>
                <a:effectLst/>
                <a:latin typeface="Arial Unicode MS"/>
              </a:rPr>
              <a:t>Programme</a:t>
            </a:r>
            <a:r>
              <a:rPr kumimoji="0" lang="en-US" altLang="en-US" sz="1400" b="0" i="0" u="none" strike="noStrike" cap="none" normalizeH="0" baseline="0" dirty="0">
                <a:ln>
                  <a:noFill/>
                </a:ln>
                <a:solidFill>
                  <a:schemeClr val="tx1"/>
                </a:solidFill>
                <a:effectLst/>
                <a:latin typeface="Arial Unicode MS"/>
              </a:rPr>
              <a:t>, Research on Smart Waste Management, Kaggle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Rectangle 1">
            <a:extLst>
              <a:ext uri="{FF2B5EF4-FFF2-40B4-BE49-F238E27FC236}">
                <a16:creationId xmlns:a16="http://schemas.microsoft.com/office/drawing/2014/main" id="{E07E08E1-E10B-1B3A-BA6C-C538727ED7F9}"/>
              </a:ext>
            </a:extLst>
          </p:cNvPr>
          <p:cNvSpPr>
            <a:spLocks noChangeArrowheads="1"/>
          </p:cNvSpPr>
          <p:nvPr/>
        </p:nvSpPr>
        <p:spPr bwMode="auto">
          <a:xfrm>
            <a:off x="255104" y="1670392"/>
            <a:ext cx="1142081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of Transfer Learning</a:t>
            </a:r>
            <a:r>
              <a:rPr lang="en-US" altLang="en-US" sz="1800" b="1" dirty="0">
                <a:solidFill>
                  <a:schemeClr val="tx1"/>
                </a:solidFill>
                <a:latin typeface="Arial" panose="020B0604020202020204" pitchFamily="34" charset="0"/>
              </a:rPr>
              <a:t>:</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Implement EfficientNetV2B2, a powerful pretrained CNN model, to reduce training time and improve accuracy on the garbage classification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Waste Classification:</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Train the model to accurately identify garbage categories like plastic, metal, glass, paper, organic,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Augmentation Techniques:</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Apply techniques such as flipping, rotation, and zoom to overcome class imbalance and enhance model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Classification Layers:</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Modify the top layers of EfficientNetV2B2 to adapt it for 6-class classification specific to the garbage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Use accuracy metrics, confusion matrix, and classification report to validate the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Real-world Use:</a:t>
            </a:r>
            <a:br>
              <a:rPr kumimoji="0" lang="en-US" altLang="en-US" sz="1800" i="0" u="none" strike="noStrike" cap="none" normalizeH="0" baseline="0" dirty="0">
                <a:ln>
                  <a:noFill/>
                </a:ln>
                <a:solidFill>
                  <a:schemeClr val="tx1"/>
                </a:solidFill>
                <a:effectLst/>
                <a:latin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rPr>
              <a:t>Design the model to be deployable on smart bins, mobile devices, or web apps for real-time waste sorting applications.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6" name="Picture 15">
            <a:extLst>
              <a:ext uri="{FF2B5EF4-FFF2-40B4-BE49-F238E27FC236}">
                <a16:creationId xmlns:a16="http://schemas.microsoft.com/office/drawing/2014/main" id="{F463A024-C05C-7D68-AE8E-457C17F6F9B7}"/>
              </a:ext>
            </a:extLst>
          </p:cNvPr>
          <p:cNvPicPr>
            <a:picLocks noChangeAspect="1"/>
          </p:cNvPicPr>
          <p:nvPr/>
        </p:nvPicPr>
        <p:blipFill>
          <a:blip r:embed="rId2"/>
          <a:stretch>
            <a:fillRect/>
          </a:stretch>
        </p:blipFill>
        <p:spPr>
          <a:xfrm>
            <a:off x="100641" y="1526778"/>
            <a:ext cx="4255699" cy="2789676"/>
          </a:xfrm>
          <a:prstGeom prst="rect">
            <a:avLst/>
          </a:prstGeom>
        </p:spPr>
      </p:pic>
      <p:pic>
        <p:nvPicPr>
          <p:cNvPr id="18" name="Picture 17">
            <a:extLst>
              <a:ext uri="{FF2B5EF4-FFF2-40B4-BE49-F238E27FC236}">
                <a16:creationId xmlns:a16="http://schemas.microsoft.com/office/drawing/2014/main" id="{0319297B-302B-C212-8FD5-B95FA0ED04B8}"/>
              </a:ext>
            </a:extLst>
          </p:cNvPr>
          <p:cNvPicPr>
            <a:picLocks noChangeAspect="1"/>
          </p:cNvPicPr>
          <p:nvPr/>
        </p:nvPicPr>
        <p:blipFill>
          <a:blip r:embed="rId3"/>
          <a:stretch>
            <a:fillRect/>
          </a:stretch>
        </p:blipFill>
        <p:spPr>
          <a:xfrm>
            <a:off x="4115703" y="1526779"/>
            <a:ext cx="4468603" cy="2717418"/>
          </a:xfrm>
          <a:prstGeom prst="rect">
            <a:avLst/>
          </a:prstGeom>
        </p:spPr>
      </p:pic>
      <p:pic>
        <p:nvPicPr>
          <p:cNvPr id="20" name="Picture 19">
            <a:extLst>
              <a:ext uri="{FF2B5EF4-FFF2-40B4-BE49-F238E27FC236}">
                <a16:creationId xmlns:a16="http://schemas.microsoft.com/office/drawing/2014/main" id="{56475AC9-86D8-3121-3EC0-A74DE21EC867}"/>
              </a:ext>
            </a:extLst>
          </p:cNvPr>
          <p:cNvPicPr>
            <a:picLocks noChangeAspect="1"/>
          </p:cNvPicPr>
          <p:nvPr/>
        </p:nvPicPr>
        <p:blipFill>
          <a:blip r:embed="rId4"/>
          <a:stretch>
            <a:fillRect/>
          </a:stretch>
        </p:blipFill>
        <p:spPr>
          <a:xfrm>
            <a:off x="8409044" y="1526778"/>
            <a:ext cx="3643036" cy="2368348"/>
          </a:xfrm>
          <a:prstGeom prst="rect">
            <a:avLst/>
          </a:prstGeom>
        </p:spPr>
      </p:pic>
      <p:pic>
        <p:nvPicPr>
          <p:cNvPr id="22" name="Picture 21">
            <a:extLst>
              <a:ext uri="{FF2B5EF4-FFF2-40B4-BE49-F238E27FC236}">
                <a16:creationId xmlns:a16="http://schemas.microsoft.com/office/drawing/2014/main" id="{B9F544CB-31D0-C860-73AA-A99CAA8D69AB}"/>
              </a:ext>
            </a:extLst>
          </p:cNvPr>
          <p:cNvPicPr>
            <a:picLocks noChangeAspect="1"/>
          </p:cNvPicPr>
          <p:nvPr/>
        </p:nvPicPr>
        <p:blipFill>
          <a:blip r:embed="rId5"/>
          <a:stretch>
            <a:fillRect/>
          </a:stretch>
        </p:blipFill>
        <p:spPr>
          <a:xfrm>
            <a:off x="50322" y="4244198"/>
            <a:ext cx="4255698" cy="2406768"/>
          </a:xfrm>
          <a:prstGeom prst="rect">
            <a:avLst/>
          </a:prstGeom>
        </p:spPr>
      </p:pic>
      <p:pic>
        <p:nvPicPr>
          <p:cNvPr id="24" name="Picture 23">
            <a:extLst>
              <a:ext uri="{FF2B5EF4-FFF2-40B4-BE49-F238E27FC236}">
                <a16:creationId xmlns:a16="http://schemas.microsoft.com/office/drawing/2014/main" id="{EEB00B50-84FB-8D6C-D668-643B959F9D7F}"/>
              </a:ext>
            </a:extLst>
          </p:cNvPr>
          <p:cNvPicPr>
            <a:picLocks noChangeAspect="1"/>
          </p:cNvPicPr>
          <p:nvPr/>
        </p:nvPicPr>
        <p:blipFill>
          <a:blip r:embed="rId6"/>
          <a:stretch>
            <a:fillRect/>
          </a:stretch>
        </p:blipFill>
        <p:spPr>
          <a:xfrm>
            <a:off x="4115703" y="4244197"/>
            <a:ext cx="4468603" cy="2368348"/>
          </a:xfrm>
          <a:prstGeom prst="rect">
            <a:avLst/>
          </a:prstGeom>
        </p:spPr>
      </p:pic>
      <p:pic>
        <p:nvPicPr>
          <p:cNvPr id="26" name="Picture 25">
            <a:extLst>
              <a:ext uri="{FF2B5EF4-FFF2-40B4-BE49-F238E27FC236}">
                <a16:creationId xmlns:a16="http://schemas.microsoft.com/office/drawing/2014/main" id="{56C6A69F-2FA6-9269-200B-F9178FD263B5}"/>
              </a:ext>
            </a:extLst>
          </p:cNvPr>
          <p:cNvPicPr>
            <a:picLocks noChangeAspect="1"/>
          </p:cNvPicPr>
          <p:nvPr/>
        </p:nvPicPr>
        <p:blipFill>
          <a:blip r:embed="rId7"/>
          <a:stretch>
            <a:fillRect/>
          </a:stretch>
        </p:blipFill>
        <p:spPr>
          <a:xfrm>
            <a:off x="8584306" y="4244197"/>
            <a:ext cx="3607693" cy="236834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1834" y="996778"/>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0E06CD5-8F54-EBA6-F45B-624FA8D4F240}"/>
              </a:ext>
            </a:extLst>
          </p:cNvPr>
          <p:cNvSpPr txBox="1"/>
          <p:nvPr/>
        </p:nvSpPr>
        <p:spPr>
          <a:xfrm>
            <a:off x="232914" y="1742536"/>
            <a:ext cx="9937629" cy="3622017"/>
          </a:xfrm>
          <a:prstGeom prst="rect">
            <a:avLst/>
          </a:prstGeom>
          <a:noFill/>
        </p:spPr>
        <p:txBody>
          <a:bodyPr wrap="square" rtlCol="0">
            <a:spAutoFit/>
          </a:bodyPr>
          <a:lstStyle/>
          <a:p>
            <a:r>
              <a:rPr lang="en-IN" sz="2000" dirty="0"/>
              <a:t>● </a:t>
            </a:r>
            <a:r>
              <a:rPr lang="en-US" dirty="0"/>
              <a:t>In this project, we successfully developed an AI-based garbage classification system using EfficientNetV2B2 and transfer learning.</a:t>
            </a:r>
          </a:p>
          <a:p>
            <a:endParaRPr lang="en-US" dirty="0"/>
          </a:p>
          <a:p>
            <a:r>
              <a:rPr lang="en-IN" sz="2000" dirty="0"/>
              <a:t>● </a:t>
            </a:r>
            <a:r>
              <a:rPr lang="en-US" dirty="0"/>
              <a:t>The model demonstrated good accuracy in identifying and classifying waste into six categories, helping address the challenge of automated waste segregation.</a:t>
            </a:r>
          </a:p>
          <a:p>
            <a:endParaRPr lang="en-US" dirty="0"/>
          </a:p>
          <a:p>
            <a:r>
              <a:rPr lang="en-IN" sz="2000" dirty="0"/>
              <a:t>● </a:t>
            </a:r>
            <a:r>
              <a:rPr lang="en-US" dirty="0"/>
              <a:t>This solution can significantly reduce manual effort, enhance recycling efficiency, and support sustainable environmental practices.</a:t>
            </a:r>
          </a:p>
          <a:p>
            <a:endParaRPr lang="en-US" dirty="0"/>
          </a:p>
          <a:p>
            <a:r>
              <a:rPr lang="en-IN" sz="2000" dirty="0"/>
              <a:t>● </a:t>
            </a:r>
            <a:r>
              <a:rPr lang="en-US" dirty="0"/>
              <a:t>With further improvements and deployment, it holds great potential for use in smart cities,    municipal systems, and eco-friendly applications.</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84</TotalTime>
  <Words>817</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Agency FB</vt:lpstr>
      <vt:lpstr>Algerian</vt:lpstr>
      <vt:lpstr>Arial</vt:lpstr>
      <vt:lpstr>Arial Unicode MS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chinmay naregal</cp:lastModifiedBy>
  <cp:revision>5</cp:revision>
  <dcterms:created xsi:type="dcterms:W3CDTF">2024-12-31T09:40:01Z</dcterms:created>
  <dcterms:modified xsi:type="dcterms:W3CDTF">2025-07-05T15:44:51Z</dcterms:modified>
</cp:coreProperties>
</file>