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Roboto Mono Regular" charset="1" panose="00000000000000000000"/>
      <p:regular r:id="rId18"/>
    </p:embeddedFont>
    <p:embeddedFont>
      <p:font typeface="Roboto Mono Regular Bold" charset="1" panose="00000000000000000000"/>
      <p:regular r:id="rId19"/>
    </p:embeddedFont>
    <p:embeddedFont>
      <p:font typeface="Roboto Mono Regular Italics" charset="1" panose="00000000000000000000"/>
      <p:regular r:id="rId20"/>
    </p:embeddedFont>
    <p:embeddedFont>
      <p:font typeface="Roboto Mono Regular Bold Italics" charset="1" panose="00000000000000000000"/>
      <p:regular r:id="rId21"/>
    </p:embeddedFont>
    <p:embeddedFont>
      <p:font typeface="Barlow Medium" charset="1" panose="00000600000000000000"/>
      <p:regular r:id="rId22"/>
    </p:embeddedFont>
    <p:embeddedFont>
      <p:font typeface="Barlow Medium Bold" charset="1" panose="00000700000000000000"/>
      <p:regular r:id="rId23"/>
    </p:embeddedFont>
    <p:embeddedFont>
      <p:font typeface="Barlow Medium Italics" charset="1" panose="00000600000000000000"/>
      <p:regular r:id="rId24"/>
    </p:embeddedFont>
    <p:embeddedFont>
      <p:font typeface="Barlow Medium Bold Italics" charset="1" panose="000007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27498">
            <a:off x="11001307" y="-2156796"/>
            <a:ext cx="12515987" cy="12473343"/>
          </a:xfrm>
          <a:prstGeom prst="rect">
            <a:avLst/>
          </a:prstGeom>
        </p:spPr>
      </p:pic>
      <p:sp>
        <p:nvSpPr>
          <p:cNvPr name="TextBox 3" id="3"/>
          <p:cNvSpPr txBox="true"/>
          <p:nvPr/>
        </p:nvSpPr>
        <p:spPr>
          <a:xfrm rot="0">
            <a:off x="2172962" y="3703424"/>
            <a:ext cx="7269363" cy="2870627"/>
          </a:xfrm>
          <a:prstGeom prst="rect">
            <a:avLst/>
          </a:prstGeom>
        </p:spPr>
        <p:txBody>
          <a:bodyPr anchor="t" rtlCol="false" tIns="0" lIns="0" bIns="0" rIns="0">
            <a:spAutoFit/>
          </a:bodyPr>
          <a:lstStyle/>
          <a:p>
            <a:pPr algn="ctr">
              <a:lnSpc>
                <a:spcPts val="11323"/>
              </a:lnSpc>
            </a:pPr>
            <a:r>
              <a:rPr lang="en-US" u="sng" sz="9436">
                <a:solidFill>
                  <a:srgbClr val="4701AD"/>
                </a:solidFill>
                <a:latin typeface="Barlow Medium Bold"/>
              </a:rPr>
              <a:t>SMS SPAM DETECTION</a:t>
            </a:r>
          </a:p>
        </p:txBody>
      </p:sp>
      <p:sp>
        <p:nvSpPr>
          <p:cNvPr name="TextBox 4" id="4"/>
          <p:cNvSpPr txBox="true"/>
          <p:nvPr/>
        </p:nvSpPr>
        <p:spPr>
          <a:xfrm rot="0">
            <a:off x="6412805" y="7828914"/>
            <a:ext cx="9662819" cy="1429386"/>
          </a:xfrm>
          <a:prstGeom prst="rect">
            <a:avLst/>
          </a:prstGeom>
        </p:spPr>
        <p:txBody>
          <a:bodyPr anchor="t" rtlCol="false" tIns="0" lIns="0" bIns="0" rIns="0">
            <a:spAutoFit/>
          </a:bodyPr>
          <a:lstStyle/>
          <a:p>
            <a:pPr algn="ctr">
              <a:lnSpc>
                <a:spcPts val="5739"/>
              </a:lnSpc>
            </a:pPr>
            <a:r>
              <a:rPr lang="en-US" sz="4099">
                <a:solidFill>
                  <a:srgbClr val="4701AD"/>
                </a:solidFill>
                <a:latin typeface="Barlow Medium"/>
              </a:rPr>
              <a:t>Arunraj M - 2018103011</a:t>
            </a:r>
          </a:p>
          <a:p>
            <a:pPr algn="ctr">
              <a:lnSpc>
                <a:spcPts val="5739"/>
              </a:lnSpc>
            </a:pPr>
            <a:r>
              <a:rPr lang="en-US" sz="4099">
                <a:solidFill>
                  <a:srgbClr val="4701AD"/>
                </a:solidFill>
                <a:latin typeface="Barlow Medium"/>
              </a:rPr>
              <a:t>                Muni Raj Kalyan - 2018103044</a:t>
            </a:r>
          </a:p>
        </p:txBody>
      </p:sp>
      <p:sp>
        <p:nvSpPr>
          <p:cNvPr name="TextBox 5" id="5"/>
          <p:cNvSpPr txBox="true"/>
          <p:nvPr/>
        </p:nvSpPr>
        <p:spPr>
          <a:xfrm rot="0">
            <a:off x="-220493" y="933450"/>
            <a:ext cx="11464708" cy="1811020"/>
          </a:xfrm>
          <a:prstGeom prst="rect">
            <a:avLst/>
          </a:prstGeom>
        </p:spPr>
        <p:txBody>
          <a:bodyPr anchor="t" rtlCol="false" tIns="0" lIns="0" bIns="0" rIns="0">
            <a:spAutoFit/>
          </a:bodyPr>
          <a:lstStyle/>
          <a:p>
            <a:pPr algn="ctr">
              <a:lnSpc>
                <a:spcPts val="7279"/>
              </a:lnSpc>
            </a:pPr>
            <a:r>
              <a:rPr lang="en-US" sz="5199">
                <a:solidFill>
                  <a:srgbClr val="4701AD"/>
                </a:solidFill>
                <a:latin typeface="Open Sans"/>
              </a:rPr>
              <a:t>Natural Language Processing  CS6030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7980573">
            <a:off x="-4663380" y="-11829"/>
            <a:ext cx="15346502" cy="5573730"/>
          </a:xfrm>
          <a:prstGeom prst="rect">
            <a:avLst/>
          </a:prstGeom>
        </p:spPr>
      </p:pic>
      <p:sp>
        <p:nvSpPr>
          <p:cNvPr name="TextBox 3" id="3"/>
          <p:cNvSpPr txBox="true"/>
          <p:nvPr/>
        </p:nvSpPr>
        <p:spPr>
          <a:xfrm rot="0">
            <a:off x="5186194" y="3043766"/>
            <a:ext cx="12655190" cy="6505575"/>
          </a:xfrm>
          <a:prstGeom prst="rect">
            <a:avLst/>
          </a:prstGeom>
        </p:spPr>
        <p:txBody>
          <a:bodyPr anchor="t" rtlCol="false" tIns="0" lIns="0" bIns="0" rIns="0">
            <a:spAutoFit/>
          </a:bodyPr>
          <a:lstStyle/>
          <a:p>
            <a:pPr algn="just" marL="539748" indent="-269874" lvl="1">
              <a:lnSpc>
                <a:spcPts val="3749"/>
              </a:lnSpc>
              <a:buFont typeface="Arial"/>
              <a:buChar char="•"/>
            </a:pPr>
            <a:r>
              <a:rPr lang="en-US" spc="3" sz="2499">
                <a:solidFill>
                  <a:srgbClr val="4701AD"/>
                </a:solidFill>
                <a:latin typeface="Roboto Mono Regular Bold"/>
              </a:rPr>
              <a:t>In recent times messages, reviews and opinions have become a significant source of information. </a:t>
            </a:r>
          </a:p>
          <a:p>
            <a:pPr algn="just" marL="539748" indent="-269874" lvl="1">
              <a:lnSpc>
                <a:spcPts val="3749"/>
              </a:lnSpc>
              <a:buFont typeface="Arial"/>
              <a:buChar char="•"/>
            </a:pPr>
            <a:r>
              <a:rPr lang="en-US" spc="3" sz="2499">
                <a:solidFill>
                  <a:srgbClr val="4701AD"/>
                </a:solidFill>
                <a:latin typeface="Roboto Mono Regular Bold"/>
              </a:rPr>
              <a:t>In this era, Short message service or SMS is considered one of the most powerful means of communication. As the dependence on mobile devices has drastically increased over the period of time it has led to an increased number of attacks in the form of SMS Spam.</a:t>
            </a:r>
          </a:p>
          <a:p>
            <a:pPr algn="just" marL="539748" indent="-269874" lvl="1">
              <a:lnSpc>
                <a:spcPts val="3749"/>
              </a:lnSpc>
              <a:buFont typeface="Arial"/>
              <a:buChar char="•"/>
            </a:pPr>
            <a:r>
              <a:rPr lang="en-US" spc="2" sz="2499">
                <a:solidFill>
                  <a:srgbClr val="4701AD"/>
                </a:solidFill>
                <a:latin typeface="Roboto Mono Regular Bold"/>
              </a:rPr>
              <a:t>In order to deal with such problems, Natural language processing, is used to give valuable insights.</a:t>
            </a:r>
          </a:p>
          <a:p>
            <a:pPr algn="just" marL="539748" indent="-269874" lvl="1">
              <a:lnSpc>
                <a:spcPts val="3749"/>
              </a:lnSpc>
              <a:buFont typeface="Arial"/>
              <a:buChar char="•"/>
            </a:pPr>
            <a:r>
              <a:rPr lang="en-US" spc="3" sz="2499">
                <a:solidFill>
                  <a:srgbClr val="4701AD"/>
                </a:solidFill>
                <a:latin typeface="Roboto Mono Regular Bold"/>
              </a:rPr>
              <a:t>we are now able to extract meaningful information from such data using various NLP techniques</a:t>
            </a:r>
            <a:r>
              <a:rPr lang="en-US" spc="2" sz="2499">
                <a:solidFill>
                  <a:srgbClr val="4701AD"/>
                </a:solidFill>
                <a:latin typeface="Arimo Bold"/>
              </a:rPr>
              <a:t>.</a:t>
            </a:r>
          </a:p>
          <a:p>
            <a:pPr algn="just" marL="539748" indent="-269874" lvl="1">
              <a:lnSpc>
                <a:spcPts val="3749"/>
              </a:lnSpc>
              <a:buFont typeface="Arial"/>
              <a:buChar char="•"/>
            </a:pPr>
            <a:r>
              <a:rPr lang="en-US" spc="3" sz="2499">
                <a:solidFill>
                  <a:srgbClr val="4701AD"/>
                </a:solidFill>
                <a:latin typeface="Roboto Mono Regular Bold"/>
              </a:rPr>
              <a:t>Natural Language processing is that toolkit which gives machines the ability to read, understand and interpret human language.</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961828" y="5939851"/>
            <a:ext cx="2959782" cy="3609491"/>
          </a:xfrm>
          <a:prstGeom prst="rect">
            <a:avLst/>
          </a:prstGeom>
        </p:spPr>
      </p:pic>
      <p:sp>
        <p:nvSpPr>
          <p:cNvPr name="TextBox 5" id="5"/>
          <p:cNvSpPr txBox="true"/>
          <p:nvPr/>
        </p:nvSpPr>
        <p:spPr>
          <a:xfrm rot="0">
            <a:off x="5186194" y="1526984"/>
            <a:ext cx="9612481" cy="1248051"/>
          </a:xfrm>
          <a:prstGeom prst="rect">
            <a:avLst/>
          </a:prstGeom>
        </p:spPr>
        <p:txBody>
          <a:bodyPr anchor="t" rtlCol="false" tIns="0" lIns="0" bIns="0" rIns="0">
            <a:spAutoFit/>
          </a:bodyPr>
          <a:lstStyle/>
          <a:p>
            <a:pPr>
              <a:lnSpc>
                <a:spcPts val="9680"/>
              </a:lnSpc>
            </a:pPr>
            <a:r>
              <a:rPr lang="en-US" spc="-176" u="sng" sz="8800">
                <a:solidFill>
                  <a:srgbClr val="4701AD"/>
                </a:solidFill>
                <a:latin typeface="Roboto Mono Regular"/>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0179" y="1114425"/>
            <a:ext cx="6679477" cy="1248051"/>
          </a:xfrm>
          <a:prstGeom prst="rect">
            <a:avLst/>
          </a:prstGeom>
        </p:spPr>
        <p:txBody>
          <a:bodyPr anchor="t" rtlCol="false" tIns="0" lIns="0" bIns="0" rIns="0">
            <a:spAutoFit/>
          </a:bodyPr>
          <a:lstStyle/>
          <a:p>
            <a:pPr algn="ctr">
              <a:lnSpc>
                <a:spcPts val="9680"/>
              </a:lnSpc>
            </a:pPr>
            <a:r>
              <a:rPr lang="en-US" spc="-176" u="sng" sz="8800">
                <a:solidFill>
                  <a:srgbClr val="4701AD"/>
                </a:solidFill>
                <a:latin typeface="Roboto Mono Regular"/>
              </a:rPr>
              <a:t>Objectives</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525798">
            <a:off x="-4125511" y="-2484512"/>
            <a:ext cx="13420360" cy="4422619"/>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0766798" y="7046991"/>
            <a:ext cx="13420360" cy="4422619"/>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449482" y="6922203"/>
            <a:ext cx="3202335" cy="3175425"/>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5965906" y="7201489"/>
            <a:ext cx="2453298" cy="2616851"/>
          </a:xfrm>
          <a:prstGeom prst="rect">
            <a:avLst/>
          </a:prstGeom>
        </p:spPr>
      </p:pic>
      <p:sp>
        <p:nvSpPr>
          <p:cNvPr name="TextBox 7" id="7"/>
          <p:cNvSpPr txBox="true"/>
          <p:nvPr/>
        </p:nvSpPr>
        <p:spPr>
          <a:xfrm rot="0">
            <a:off x="1350179" y="2883179"/>
            <a:ext cx="15060083" cy="1400174"/>
          </a:xfrm>
          <a:prstGeom prst="rect">
            <a:avLst/>
          </a:prstGeom>
        </p:spPr>
        <p:txBody>
          <a:bodyPr anchor="t" rtlCol="false" tIns="0" lIns="0" bIns="0" rIns="0">
            <a:spAutoFit/>
          </a:bodyPr>
          <a:lstStyle/>
          <a:p>
            <a:pPr marL="539754" indent="-269877" lvl="1">
              <a:lnSpc>
                <a:spcPts val="3750"/>
              </a:lnSpc>
              <a:buFont typeface="Arial"/>
              <a:buChar char="•"/>
            </a:pPr>
            <a:r>
              <a:rPr lang="en-US" spc="3" sz="2500">
                <a:solidFill>
                  <a:srgbClr val="4701AD"/>
                </a:solidFill>
                <a:latin typeface="Roboto Mono Regular Bold"/>
              </a:rPr>
              <a:t>The main aim of this project is to build an SMS spam Detection Model</a:t>
            </a:r>
            <a:r>
              <a:rPr lang="en-US" spc="0" sz="2500">
                <a:solidFill>
                  <a:srgbClr val="4701AD"/>
                </a:solidFill>
                <a:latin typeface="Roboto Mono Regular Bold"/>
              </a:rPr>
              <a:t>. We will build a binary classification model to detect whether a text message is a Spam or not.</a:t>
            </a:r>
          </a:p>
        </p:txBody>
      </p:sp>
      <p:sp>
        <p:nvSpPr>
          <p:cNvPr name="TextBox 8" id="8"/>
          <p:cNvSpPr txBox="true"/>
          <p:nvPr/>
        </p:nvSpPr>
        <p:spPr>
          <a:xfrm rot="0">
            <a:off x="1350179" y="4749444"/>
            <a:ext cx="4615727" cy="1248051"/>
          </a:xfrm>
          <a:prstGeom prst="rect">
            <a:avLst/>
          </a:prstGeom>
        </p:spPr>
        <p:txBody>
          <a:bodyPr anchor="t" rtlCol="false" tIns="0" lIns="0" bIns="0" rIns="0">
            <a:spAutoFit/>
          </a:bodyPr>
          <a:lstStyle/>
          <a:p>
            <a:pPr algn="ctr">
              <a:lnSpc>
                <a:spcPts val="9680"/>
              </a:lnSpc>
            </a:pPr>
            <a:r>
              <a:rPr lang="en-US" spc="-176" u="sng" sz="8800">
                <a:solidFill>
                  <a:srgbClr val="4701AD"/>
                </a:solidFill>
                <a:latin typeface="Roboto Mono Regular"/>
              </a:rPr>
              <a:t>Dataset</a:t>
            </a:r>
          </a:p>
        </p:txBody>
      </p:sp>
      <p:sp>
        <p:nvSpPr>
          <p:cNvPr name="TextBox 9" id="9"/>
          <p:cNvSpPr txBox="true"/>
          <p:nvPr/>
        </p:nvSpPr>
        <p:spPr>
          <a:xfrm rot="0">
            <a:off x="1350179" y="6198937"/>
            <a:ext cx="15060083" cy="447674"/>
          </a:xfrm>
          <a:prstGeom prst="rect">
            <a:avLst/>
          </a:prstGeom>
        </p:spPr>
        <p:txBody>
          <a:bodyPr anchor="t" rtlCol="false" tIns="0" lIns="0" bIns="0" rIns="0">
            <a:spAutoFit/>
          </a:bodyPr>
          <a:lstStyle/>
          <a:p>
            <a:pPr>
              <a:lnSpc>
                <a:spcPts val="3750"/>
              </a:lnSpc>
            </a:pPr>
            <a:r>
              <a:rPr lang="en-US" spc="3" sz="2500">
                <a:solidFill>
                  <a:srgbClr val="4701AD"/>
                </a:solidFill>
                <a:latin typeface="Roboto Mono Regular Bold"/>
              </a:rPr>
              <a:t>Collection of more than 5 thousand SMS phone messages.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7980573">
            <a:off x="-4663380" y="-11829"/>
            <a:ext cx="15346502" cy="5573730"/>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4603643" y="3131931"/>
            <a:ext cx="11380289" cy="6956202"/>
          </a:xfrm>
          <a:prstGeom prst="rect">
            <a:avLst/>
          </a:prstGeom>
        </p:spPr>
      </p:pic>
      <p:sp>
        <p:nvSpPr>
          <p:cNvPr name="TextBox 4" id="4"/>
          <p:cNvSpPr txBox="true"/>
          <p:nvPr/>
        </p:nvSpPr>
        <p:spPr>
          <a:xfrm rot="0">
            <a:off x="7646819" y="309102"/>
            <a:ext cx="9612481" cy="2470068"/>
          </a:xfrm>
          <a:prstGeom prst="rect">
            <a:avLst/>
          </a:prstGeom>
        </p:spPr>
        <p:txBody>
          <a:bodyPr anchor="t" rtlCol="false" tIns="0" lIns="0" bIns="0" rIns="0">
            <a:spAutoFit/>
          </a:bodyPr>
          <a:lstStyle/>
          <a:p>
            <a:pPr>
              <a:lnSpc>
                <a:spcPts val="9680"/>
              </a:lnSpc>
            </a:pPr>
            <a:r>
              <a:rPr lang="en-US" spc="-176" u="sng" sz="8800">
                <a:solidFill>
                  <a:srgbClr val="4701AD"/>
                </a:solidFill>
                <a:latin typeface="Roboto Mono Regular"/>
              </a:rPr>
              <a:t>Methodology Diagram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55234" y="2696853"/>
            <a:ext cx="5897060" cy="605746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6452294" y="2748163"/>
            <a:ext cx="3829392" cy="268057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6269394" y="6097227"/>
            <a:ext cx="5749212" cy="875708"/>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2067602" y="3033400"/>
            <a:ext cx="6220398" cy="2110100"/>
          </a:xfrm>
          <a:prstGeom prst="rect">
            <a:avLst/>
          </a:prstGeom>
        </p:spPr>
      </p:pic>
      <p:pic>
        <p:nvPicPr>
          <p:cNvPr name="Picture 6" id="6"/>
          <p:cNvPicPr>
            <a:picLocks noChangeAspect="true"/>
          </p:cNvPicPr>
          <p:nvPr/>
        </p:nvPicPr>
        <p:blipFill>
          <a:blip r:embed="rId6"/>
          <a:srcRect l="4490" t="0" r="4490" b="0"/>
          <a:stretch>
            <a:fillRect/>
          </a:stretch>
        </p:blipFill>
        <p:spPr>
          <a:xfrm flipH="false" flipV="false" rot="0">
            <a:off x="12248655" y="5143500"/>
            <a:ext cx="1677237" cy="766575"/>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12248655" y="6097227"/>
            <a:ext cx="6039345" cy="680735"/>
          </a:xfrm>
          <a:prstGeom prst="rect">
            <a:avLst/>
          </a:prstGeom>
        </p:spPr>
      </p:pic>
      <p:grpSp>
        <p:nvGrpSpPr>
          <p:cNvPr name="Group 8" id="8"/>
          <p:cNvGrpSpPr/>
          <p:nvPr/>
        </p:nvGrpSpPr>
        <p:grpSpPr>
          <a:xfrm rot="0">
            <a:off x="555234" y="1140566"/>
            <a:ext cx="4789757" cy="1325929"/>
            <a:chOff x="0" y="0"/>
            <a:chExt cx="6386342" cy="1767906"/>
          </a:xfrm>
        </p:grpSpPr>
        <p:sp>
          <p:nvSpPr>
            <p:cNvPr name="TextBox 9" id="9"/>
            <p:cNvSpPr txBox="true"/>
            <p:nvPr/>
          </p:nvSpPr>
          <p:spPr>
            <a:xfrm rot="0">
              <a:off x="0" y="47625"/>
              <a:ext cx="6386342" cy="1045963"/>
            </a:xfrm>
            <a:prstGeom prst="rect">
              <a:avLst/>
            </a:prstGeom>
          </p:spPr>
          <p:txBody>
            <a:bodyPr anchor="t" rtlCol="false" tIns="0" lIns="0" bIns="0" rIns="0">
              <a:spAutoFit/>
            </a:bodyPr>
            <a:lstStyle/>
            <a:p>
              <a:pPr>
                <a:lnSpc>
                  <a:spcPts val="5952"/>
                </a:lnSpc>
              </a:pPr>
              <a:r>
                <a:rPr lang="en-US" spc="-108" u="sng" sz="5411">
                  <a:solidFill>
                    <a:srgbClr val="4701AD"/>
                  </a:solidFill>
                  <a:latin typeface="Roboto Mono Regular"/>
                </a:rPr>
                <a:t>Performance</a:t>
              </a:r>
            </a:p>
          </p:txBody>
        </p:sp>
        <p:sp>
          <p:nvSpPr>
            <p:cNvPr name="TextBox 10" id="10"/>
            <p:cNvSpPr txBox="true"/>
            <p:nvPr/>
          </p:nvSpPr>
          <p:spPr>
            <a:xfrm rot="0">
              <a:off x="0" y="1476295"/>
              <a:ext cx="6386342" cy="291611"/>
            </a:xfrm>
            <a:prstGeom prst="rect">
              <a:avLst/>
            </a:prstGeom>
          </p:spPr>
          <p:txBody>
            <a:bodyPr anchor="t" rtlCol="false" tIns="0" lIns="0" bIns="0" rIns="0">
              <a:spAutoFit/>
            </a:bodyPr>
            <a:lstStyle/>
            <a:p>
              <a:pPr algn="l" marL="0" indent="0" lvl="0">
                <a:lnSpc>
                  <a:spcPts val="1894"/>
                </a:lnSpc>
                <a:spcBef>
                  <a:spcPct val="0"/>
                </a:spcBef>
              </a:pPr>
            </a:p>
          </p:txBody>
        </p:sp>
      </p:grpSp>
      <p:sp>
        <p:nvSpPr>
          <p:cNvPr name="TextBox 11" id="11"/>
          <p:cNvSpPr txBox="true"/>
          <p:nvPr/>
        </p:nvSpPr>
        <p:spPr>
          <a:xfrm rot="0">
            <a:off x="555234" y="1886106"/>
            <a:ext cx="3155156" cy="580390"/>
          </a:xfrm>
          <a:prstGeom prst="rect">
            <a:avLst/>
          </a:prstGeom>
        </p:spPr>
        <p:txBody>
          <a:bodyPr anchor="t" rtlCol="false" tIns="0" lIns="0" bIns="0" rIns="0">
            <a:spAutoFit/>
          </a:bodyPr>
          <a:lstStyle/>
          <a:p>
            <a:pPr algn="ctr">
              <a:lnSpc>
                <a:spcPts val="4759"/>
              </a:lnSpc>
            </a:pPr>
            <a:r>
              <a:rPr lang="en-US" sz="3399">
                <a:solidFill>
                  <a:srgbClr val="4701AD"/>
                </a:solidFill>
                <a:latin typeface="Open Sans Light"/>
              </a:rPr>
              <a:t>Training Dataset</a:t>
            </a:r>
          </a:p>
        </p:txBody>
      </p:sp>
      <p:sp>
        <p:nvSpPr>
          <p:cNvPr name="TextBox 12" id="12"/>
          <p:cNvSpPr txBox="true"/>
          <p:nvPr/>
        </p:nvSpPr>
        <p:spPr>
          <a:xfrm rot="0">
            <a:off x="9144000" y="1886106"/>
            <a:ext cx="10372606" cy="580390"/>
          </a:xfrm>
          <a:prstGeom prst="rect">
            <a:avLst/>
          </a:prstGeom>
        </p:spPr>
        <p:txBody>
          <a:bodyPr anchor="t" rtlCol="false" tIns="0" lIns="0" bIns="0" rIns="0">
            <a:spAutoFit/>
          </a:bodyPr>
          <a:lstStyle/>
          <a:p>
            <a:pPr algn="ctr">
              <a:lnSpc>
                <a:spcPts val="4759"/>
              </a:lnSpc>
            </a:pPr>
            <a:r>
              <a:rPr lang="en-US" sz="3399">
                <a:solidFill>
                  <a:srgbClr val="4701AD"/>
                </a:solidFill>
                <a:latin typeface="Open Sans Light"/>
              </a:rPr>
              <a:t>Testing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55234" y="3078618"/>
            <a:ext cx="7536122" cy="109219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144000" y="3078618"/>
            <a:ext cx="7417036" cy="101141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4712661" y="4483434"/>
            <a:ext cx="8603246" cy="5607784"/>
          </a:xfrm>
          <a:prstGeom prst="rect">
            <a:avLst/>
          </a:prstGeom>
        </p:spPr>
      </p:pic>
      <p:grpSp>
        <p:nvGrpSpPr>
          <p:cNvPr name="Group 5" id="5"/>
          <p:cNvGrpSpPr/>
          <p:nvPr/>
        </p:nvGrpSpPr>
        <p:grpSpPr>
          <a:xfrm rot="0">
            <a:off x="555234" y="1140566"/>
            <a:ext cx="4789757" cy="1325929"/>
            <a:chOff x="0" y="0"/>
            <a:chExt cx="6386342" cy="1767906"/>
          </a:xfrm>
        </p:grpSpPr>
        <p:sp>
          <p:nvSpPr>
            <p:cNvPr name="TextBox 6" id="6"/>
            <p:cNvSpPr txBox="true"/>
            <p:nvPr/>
          </p:nvSpPr>
          <p:spPr>
            <a:xfrm rot="0">
              <a:off x="0" y="47625"/>
              <a:ext cx="6386342" cy="1045963"/>
            </a:xfrm>
            <a:prstGeom prst="rect">
              <a:avLst/>
            </a:prstGeom>
          </p:spPr>
          <p:txBody>
            <a:bodyPr anchor="t" rtlCol="false" tIns="0" lIns="0" bIns="0" rIns="0">
              <a:spAutoFit/>
            </a:bodyPr>
            <a:lstStyle/>
            <a:p>
              <a:pPr>
                <a:lnSpc>
                  <a:spcPts val="5952"/>
                </a:lnSpc>
              </a:pPr>
              <a:r>
                <a:rPr lang="en-US" spc="-108" u="sng" sz="5411">
                  <a:solidFill>
                    <a:srgbClr val="4701AD"/>
                  </a:solidFill>
                  <a:latin typeface="Roboto Mono Regular"/>
                </a:rPr>
                <a:t>Performance</a:t>
              </a:r>
            </a:p>
          </p:txBody>
        </p:sp>
        <p:sp>
          <p:nvSpPr>
            <p:cNvPr name="TextBox 7" id="7"/>
            <p:cNvSpPr txBox="true"/>
            <p:nvPr/>
          </p:nvSpPr>
          <p:spPr>
            <a:xfrm rot="0">
              <a:off x="0" y="1476295"/>
              <a:ext cx="6386342" cy="291611"/>
            </a:xfrm>
            <a:prstGeom prst="rect">
              <a:avLst/>
            </a:prstGeom>
          </p:spPr>
          <p:txBody>
            <a:bodyPr anchor="t" rtlCol="false" tIns="0" lIns="0" bIns="0" rIns="0">
              <a:spAutoFit/>
            </a:bodyPr>
            <a:lstStyle/>
            <a:p>
              <a:pPr algn="l" marL="0" indent="0" lvl="0">
                <a:lnSpc>
                  <a:spcPts val="1894"/>
                </a:lnSpc>
                <a:spcBef>
                  <a:spcPct val="0"/>
                </a:spcBef>
              </a:pPr>
            </a:p>
          </p:txBody>
        </p:sp>
      </p:grpSp>
      <p:sp>
        <p:nvSpPr>
          <p:cNvPr name="TextBox 8" id="8"/>
          <p:cNvSpPr txBox="true"/>
          <p:nvPr/>
        </p:nvSpPr>
        <p:spPr>
          <a:xfrm rot="0">
            <a:off x="555234" y="1886106"/>
            <a:ext cx="3155156" cy="580390"/>
          </a:xfrm>
          <a:prstGeom prst="rect">
            <a:avLst/>
          </a:prstGeom>
        </p:spPr>
        <p:txBody>
          <a:bodyPr anchor="t" rtlCol="false" tIns="0" lIns="0" bIns="0" rIns="0">
            <a:spAutoFit/>
          </a:bodyPr>
          <a:lstStyle/>
          <a:p>
            <a:pPr algn="ctr">
              <a:lnSpc>
                <a:spcPts val="4759"/>
              </a:lnSpc>
            </a:pPr>
            <a:r>
              <a:rPr lang="en-US" sz="3399">
                <a:solidFill>
                  <a:srgbClr val="4701AD"/>
                </a:solidFill>
                <a:latin typeface="Open Sans Light"/>
              </a:rPr>
              <a:t>Training Dataset</a:t>
            </a:r>
          </a:p>
        </p:txBody>
      </p:sp>
      <p:sp>
        <p:nvSpPr>
          <p:cNvPr name="TextBox 9" id="9"/>
          <p:cNvSpPr txBox="true"/>
          <p:nvPr/>
        </p:nvSpPr>
        <p:spPr>
          <a:xfrm rot="0">
            <a:off x="9631112" y="1886106"/>
            <a:ext cx="2988826" cy="580390"/>
          </a:xfrm>
          <a:prstGeom prst="rect">
            <a:avLst/>
          </a:prstGeom>
        </p:spPr>
        <p:txBody>
          <a:bodyPr anchor="t" rtlCol="false" tIns="0" lIns="0" bIns="0" rIns="0">
            <a:spAutoFit/>
          </a:bodyPr>
          <a:lstStyle/>
          <a:p>
            <a:pPr algn="ctr">
              <a:lnSpc>
                <a:spcPts val="4759"/>
              </a:lnSpc>
            </a:pPr>
            <a:r>
              <a:rPr lang="en-US" sz="3399">
                <a:solidFill>
                  <a:srgbClr val="4701AD"/>
                </a:solidFill>
                <a:latin typeface="Open Sans Light"/>
              </a:rPr>
              <a:t>Testing 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DAEz09i45x8</dc:identifier>
  <dcterms:modified xsi:type="dcterms:W3CDTF">2011-08-01T06:04:30Z</dcterms:modified>
  <cp:revision>1</cp:revision>
  <dc:title>Purple and White Minimalist Business Plan Presentation</dc:title>
</cp:coreProperties>
</file>