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1F3ACE-0C68-0484-5824-B4049DB28931}" v="307" dt="2024-08-10T02:37:41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5CD9D2-9543-4000-9896-3DAD714AC4F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E9DF45-369B-444D-AB0B-B750C58E0933}">
      <dgm:prSet/>
      <dgm:spPr/>
      <dgm:t>
        <a:bodyPr/>
        <a:lstStyle/>
        <a:p>
          <a:r>
            <a:rPr lang="en-US"/>
            <a:t>This project focuses on assessing food intake frequency and nutritional profiles across different population subgroups.</a:t>
          </a:r>
        </a:p>
      </dgm:t>
    </dgm:pt>
    <dgm:pt modelId="{93AA50A8-7596-472D-8857-D8640B304964}" type="parTrans" cxnId="{8D0CDC46-FA74-4CB9-9AD5-2F56A44FCBD6}">
      <dgm:prSet/>
      <dgm:spPr/>
      <dgm:t>
        <a:bodyPr/>
        <a:lstStyle/>
        <a:p>
          <a:endParaRPr lang="en-US"/>
        </a:p>
      </dgm:t>
    </dgm:pt>
    <dgm:pt modelId="{BAEC7A4A-EA40-4E68-AF0A-C463CA658981}" type="sibTrans" cxnId="{8D0CDC46-FA74-4CB9-9AD5-2F56A44FCBD6}">
      <dgm:prSet/>
      <dgm:spPr/>
      <dgm:t>
        <a:bodyPr/>
        <a:lstStyle/>
        <a:p>
          <a:endParaRPr lang="en-US"/>
        </a:p>
      </dgm:t>
    </dgm:pt>
    <dgm:pt modelId="{A6D198A7-59C7-4BE4-A813-3D38F360CA5C}">
      <dgm:prSet/>
      <dgm:spPr/>
      <dgm:t>
        <a:bodyPr/>
        <a:lstStyle/>
        <a:p>
          <a:r>
            <a:rPr lang="en-US"/>
            <a:t>Understanding dietary patterns is crucial for public health as it helps in identifying nutritional gaps and opportunities for improvement.</a:t>
          </a:r>
        </a:p>
      </dgm:t>
    </dgm:pt>
    <dgm:pt modelId="{057836A9-0643-4313-B90F-F9D370F970AF}" type="parTrans" cxnId="{A0B84ED5-A4D2-4826-A52F-195A0C00BA4C}">
      <dgm:prSet/>
      <dgm:spPr/>
      <dgm:t>
        <a:bodyPr/>
        <a:lstStyle/>
        <a:p>
          <a:endParaRPr lang="en-US"/>
        </a:p>
      </dgm:t>
    </dgm:pt>
    <dgm:pt modelId="{37F9D95C-0C5B-4300-9AC4-86D1A88FF18B}" type="sibTrans" cxnId="{A0B84ED5-A4D2-4826-A52F-195A0C00BA4C}">
      <dgm:prSet/>
      <dgm:spPr/>
      <dgm:t>
        <a:bodyPr/>
        <a:lstStyle/>
        <a:p>
          <a:endParaRPr lang="en-US"/>
        </a:p>
      </dgm:t>
    </dgm:pt>
    <dgm:pt modelId="{954091AC-BAB8-41A3-B825-113A1BE306C3}">
      <dgm:prSet/>
      <dgm:spPr/>
      <dgm:t>
        <a:bodyPr/>
        <a:lstStyle/>
        <a:p>
          <a:r>
            <a:rPr lang="en-US"/>
            <a:t>We aim to uncover trends that can inform policy decisions and public health programs.</a:t>
          </a:r>
        </a:p>
      </dgm:t>
    </dgm:pt>
    <dgm:pt modelId="{C50CDB98-63A3-48AD-BA50-B38577F1C032}" type="parTrans" cxnId="{7BE90C56-481E-4976-954C-03BC659F9FC6}">
      <dgm:prSet/>
      <dgm:spPr/>
      <dgm:t>
        <a:bodyPr/>
        <a:lstStyle/>
        <a:p>
          <a:endParaRPr lang="en-US"/>
        </a:p>
      </dgm:t>
    </dgm:pt>
    <dgm:pt modelId="{9B03025D-85FE-404D-9A7F-D50776624EE5}" type="sibTrans" cxnId="{7BE90C56-481E-4976-954C-03BC659F9FC6}">
      <dgm:prSet/>
      <dgm:spPr/>
      <dgm:t>
        <a:bodyPr/>
        <a:lstStyle/>
        <a:p>
          <a:endParaRPr lang="en-US"/>
        </a:p>
      </dgm:t>
    </dgm:pt>
    <dgm:pt modelId="{E32A6C7D-36D2-48AF-93FB-81DCBEE1E45C}" type="pres">
      <dgm:prSet presAssocID="{BF5CD9D2-9543-4000-9896-3DAD714AC4F3}" presName="root" presStyleCnt="0">
        <dgm:presLayoutVars>
          <dgm:dir/>
          <dgm:resizeHandles val="exact"/>
        </dgm:presLayoutVars>
      </dgm:prSet>
      <dgm:spPr/>
    </dgm:pt>
    <dgm:pt modelId="{1002E12B-AB17-48D1-9D90-406CEB18306B}" type="pres">
      <dgm:prSet presAssocID="{BDE9DF45-369B-444D-AB0B-B750C58E0933}" presName="compNode" presStyleCnt="0"/>
      <dgm:spPr/>
    </dgm:pt>
    <dgm:pt modelId="{265AADB1-9C0A-47E5-A607-A821ACD19255}" type="pres">
      <dgm:prSet presAssocID="{BDE9DF45-369B-444D-AB0B-B750C58E0933}" presName="bgRect" presStyleLbl="bgShp" presStyleIdx="0" presStyleCnt="3"/>
      <dgm:spPr/>
    </dgm:pt>
    <dgm:pt modelId="{054F16CA-688C-43F3-81CC-ECD40459E862}" type="pres">
      <dgm:prSet presAssocID="{BDE9DF45-369B-444D-AB0B-B750C58E09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ocado"/>
        </a:ext>
      </dgm:extLst>
    </dgm:pt>
    <dgm:pt modelId="{8C9D64BD-FFD8-4751-933F-D9496C5D19BD}" type="pres">
      <dgm:prSet presAssocID="{BDE9DF45-369B-444D-AB0B-B750C58E0933}" presName="spaceRect" presStyleCnt="0"/>
      <dgm:spPr/>
    </dgm:pt>
    <dgm:pt modelId="{BCA550E4-272E-4C36-A754-DF6833AB1B74}" type="pres">
      <dgm:prSet presAssocID="{BDE9DF45-369B-444D-AB0B-B750C58E0933}" presName="parTx" presStyleLbl="revTx" presStyleIdx="0" presStyleCnt="3">
        <dgm:presLayoutVars>
          <dgm:chMax val="0"/>
          <dgm:chPref val="0"/>
        </dgm:presLayoutVars>
      </dgm:prSet>
      <dgm:spPr/>
    </dgm:pt>
    <dgm:pt modelId="{01BBD8B8-80F1-4965-8322-2B7BEE05E8C1}" type="pres">
      <dgm:prSet presAssocID="{BAEC7A4A-EA40-4E68-AF0A-C463CA658981}" presName="sibTrans" presStyleCnt="0"/>
      <dgm:spPr/>
    </dgm:pt>
    <dgm:pt modelId="{BA41007A-7573-495D-B42E-42603CD4186C}" type="pres">
      <dgm:prSet presAssocID="{A6D198A7-59C7-4BE4-A813-3D38F360CA5C}" presName="compNode" presStyleCnt="0"/>
      <dgm:spPr/>
    </dgm:pt>
    <dgm:pt modelId="{884757E0-8DF9-4708-9F83-F1F88886FFE8}" type="pres">
      <dgm:prSet presAssocID="{A6D198A7-59C7-4BE4-A813-3D38F360CA5C}" presName="bgRect" presStyleLbl="bgShp" presStyleIdx="1" presStyleCnt="3"/>
      <dgm:spPr/>
    </dgm:pt>
    <dgm:pt modelId="{6CA7AD7D-8486-49E3-891E-DD95FEC43235}" type="pres">
      <dgm:prSet presAssocID="{A6D198A7-59C7-4BE4-A813-3D38F360CA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E809AAB6-69FB-4BB0-BB2A-AE7FA117AEF3}" type="pres">
      <dgm:prSet presAssocID="{A6D198A7-59C7-4BE4-A813-3D38F360CA5C}" presName="spaceRect" presStyleCnt="0"/>
      <dgm:spPr/>
    </dgm:pt>
    <dgm:pt modelId="{43CCFAA3-A97B-4294-B378-C56E6231761F}" type="pres">
      <dgm:prSet presAssocID="{A6D198A7-59C7-4BE4-A813-3D38F360CA5C}" presName="parTx" presStyleLbl="revTx" presStyleIdx="1" presStyleCnt="3">
        <dgm:presLayoutVars>
          <dgm:chMax val="0"/>
          <dgm:chPref val="0"/>
        </dgm:presLayoutVars>
      </dgm:prSet>
      <dgm:spPr/>
    </dgm:pt>
    <dgm:pt modelId="{A8B6F3A2-3840-4E14-B2AB-9203E547138D}" type="pres">
      <dgm:prSet presAssocID="{37F9D95C-0C5B-4300-9AC4-86D1A88FF18B}" presName="sibTrans" presStyleCnt="0"/>
      <dgm:spPr/>
    </dgm:pt>
    <dgm:pt modelId="{D0388470-998B-4383-8879-5EB0983441FC}" type="pres">
      <dgm:prSet presAssocID="{954091AC-BAB8-41A3-B825-113A1BE306C3}" presName="compNode" presStyleCnt="0"/>
      <dgm:spPr/>
    </dgm:pt>
    <dgm:pt modelId="{F320E848-4149-4F9B-9F31-E6C4874409D1}" type="pres">
      <dgm:prSet presAssocID="{954091AC-BAB8-41A3-B825-113A1BE306C3}" presName="bgRect" presStyleLbl="bgShp" presStyleIdx="2" presStyleCnt="3"/>
      <dgm:spPr/>
    </dgm:pt>
    <dgm:pt modelId="{848381A1-10B4-4B27-A54F-04E22658369B}" type="pres">
      <dgm:prSet presAssocID="{954091AC-BAB8-41A3-B825-113A1BE306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CFD0E67-75F3-4E47-9742-539A24005C5F}" type="pres">
      <dgm:prSet presAssocID="{954091AC-BAB8-41A3-B825-113A1BE306C3}" presName="spaceRect" presStyleCnt="0"/>
      <dgm:spPr/>
    </dgm:pt>
    <dgm:pt modelId="{BB537C39-8364-4412-8E79-F97802504C30}" type="pres">
      <dgm:prSet presAssocID="{954091AC-BAB8-41A3-B825-113A1BE306C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5165D2E-7E77-4434-A0C4-EDD4CD80227B}" type="presOf" srcId="{954091AC-BAB8-41A3-B825-113A1BE306C3}" destId="{BB537C39-8364-4412-8E79-F97802504C30}" srcOrd="0" destOrd="0" presId="urn:microsoft.com/office/officeart/2018/2/layout/IconVerticalSolidList"/>
    <dgm:cxn modelId="{79F46D38-69C8-498E-AD93-DCE883D2D5C6}" type="presOf" srcId="{A6D198A7-59C7-4BE4-A813-3D38F360CA5C}" destId="{43CCFAA3-A97B-4294-B378-C56E6231761F}" srcOrd="0" destOrd="0" presId="urn:microsoft.com/office/officeart/2018/2/layout/IconVerticalSolidList"/>
    <dgm:cxn modelId="{8D0CDC46-FA74-4CB9-9AD5-2F56A44FCBD6}" srcId="{BF5CD9D2-9543-4000-9896-3DAD714AC4F3}" destId="{BDE9DF45-369B-444D-AB0B-B750C58E0933}" srcOrd="0" destOrd="0" parTransId="{93AA50A8-7596-472D-8857-D8640B304964}" sibTransId="{BAEC7A4A-EA40-4E68-AF0A-C463CA658981}"/>
    <dgm:cxn modelId="{33F5806B-BCE2-41C5-9805-09C037B71982}" type="presOf" srcId="{BDE9DF45-369B-444D-AB0B-B750C58E0933}" destId="{BCA550E4-272E-4C36-A754-DF6833AB1B74}" srcOrd="0" destOrd="0" presId="urn:microsoft.com/office/officeart/2018/2/layout/IconVerticalSolidList"/>
    <dgm:cxn modelId="{7BE90C56-481E-4976-954C-03BC659F9FC6}" srcId="{BF5CD9D2-9543-4000-9896-3DAD714AC4F3}" destId="{954091AC-BAB8-41A3-B825-113A1BE306C3}" srcOrd="2" destOrd="0" parTransId="{C50CDB98-63A3-48AD-BA50-B38577F1C032}" sibTransId="{9B03025D-85FE-404D-9A7F-D50776624EE5}"/>
    <dgm:cxn modelId="{A0B84ED5-A4D2-4826-A52F-195A0C00BA4C}" srcId="{BF5CD9D2-9543-4000-9896-3DAD714AC4F3}" destId="{A6D198A7-59C7-4BE4-A813-3D38F360CA5C}" srcOrd="1" destOrd="0" parTransId="{057836A9-0643-4313-B90F-F9D370F970AF}" sibTransId="{37F9D95C-0C5B-4300-9AC4-86D1A88FF18B}"/>
    <dgm:cxn modelId="{327919F0-3F66-4529-9DCF-09D111EA3BCA}" type="presOf" srcId="{BF5CD9D2-9543-4000-9896-3DAD714AC4F3}" destId="{E32A6C7D-36D2-48AF-93FB-81DCBEE1E45C}" srcOrd="0" destOrd="0" presId="urn:microsoft.com/office/officeart/2018/2/layout/IconVerticalSolidList"/>
    <dgm:cxn modelId="{62EEAD7D-68F1-48F3-B613-160286F144A1}" type="presParOf" srcId="{E32A6C7D-36D2-48AF-93FB-81DCBEE1E45C}" destId="{1002E12B-AB17-48D1-9D90-406CEB18306B}" srcOrd="0" destOrd="0" presId="urn:microsoft.com/office/officeart/2018/2/layout/IconVerticalSolidList"/>
    <dgm:cxn modelId="{27BB8CFF-35A1-4514-952D-C3E6F40D091E}" type="presParOf" srcId="{1002E12B-AB17-48D1-9D90-406CEB18306B}" destId="{265AADB1-9C0A-47E5-A607-A821ACD19255}" srcOrd="0" destOrd="0" presId="urn:microsoft.com/office/officeart/2018/2/layout/IconVerticalSolidList"/>
    <dgm:cxn modelId="{98F51AF7-82E0-400F-BA6C-D3623D1DF18F}" type="presParOf" srcId="{1002E12B-AB17-48D1-9D90-406CEB18306B}" destId="{054F16CA-688C-43F3-81CC-ECD40459E862}" srcOrd="1" destOrd="0" presId="urn:microsoft.com/office/officeart/2018/2/layout/IconVerticalSolidList"/>
    <dgm:cxn modelId="{7917D6BD-5B69-4371-8D81-7181EFBE0261}" type="presParOf" srcId="{1002E12B-AB17-48D1-9D90-406CEB18306B}" destId="{8C9D64BD-FFD8-4751-933F-D9496C5D19BD}" srcOrd="2" destOrd="0" presId="urn:microsoft.com/office/officeart/2018/2/layout/IconVerticalSolidList"/>
    <dgm:cxn modelId="{97B65901-F79E-4383-82B2-8C9D17FF0884}" type="presParOf" srcId="{1002E12B-AB17-48D1-9D90-406CEB18306B}" destId="{BCA550E4-272E-4C36-A754-DF6833AB1B74}" srcOrd="3" destOrd="0" presId="urn:microsoft.com/office/officeart/2018/2/layout/IconVerticalSolidList"/>
    <dgm:cxn modelId="{9FBB58AE-A41F-456E-B091-8B3D0417A8FA}" type="presParOf" srcId="{E32A6C7D-36D2-48AF-93FB-81DCBEE1E45C}" destId="{01BBD8B8-80F1-4965-8322-2B7BEE05E8C1}" srcOrd="1" destOrd="0" presId="urn:microsoft.com/office/officeart/2018/2/layout/IconVerticalSolidList"/>
    <dgm:cxn modelId="{60715B02-B993-4156-956F-FABE11C9E2D3}" type="presParOf" srcId="{E32A6C7D-36D2-48AF-93FB-81DCBEE1E45C}" destId="{BA41007A-7573-495D-B42E-42603CD4186C}" srcOrd="2" destOrd="0" presId="urn:microsoft.com/office/officeart/2018/2/layout/IconVerticalSolidList"/>
    <dgm:cxn modelId="{DC91D113-26EE-4823-936A-AE6EEFD24BB8}" type="presParOf" srcId="{BA41007A-7573-495D-B42E-42603CD4186C}" destId="{884757E0-8DF9-4708-9F83-F1F88886FFE8}" srcOrd="0" destOrd="0" presId="urn:microsoft.com/office/officeart/2018/2/layout/IconVerticalSolidList"/>
    <dgm:cxn modelId="{E39D0D41-9310-48F9-B011-660987BFE5F1}" type="presParOf" srcId="{BA41007A-7573-495D-B42E-42603CD4186C}" destId="{6CA7AD7D-8486-49E3-891E-DD95FEC43235}" srcOrd="1" destOrd="0" presId="urn:microsoft.com/office/officeart/2018/2/layout/IconVerticalSolidList"/>
    <dgm:cxn modelId="{F3EFAD19-C038-4BD6-90D2-F06AF3CCDEFD}" type="presParOf" srcId="{BA41007A-7573-495D-B42E-42603CD4186C}" destId="{E809AAB6-69FB-4BB0-BB2A-AE7FA117AEF3}" srcOrd="2" destOrd="0" presId="urn:microsoft.com/office/officeart/2018/2/layout/IconVerticalSolidList"/>
    <dgm:cxn modelId="{EC7DCF02-5B04-41AE-89BE-E877FC47801F}" type="presParOf" srcId="{BA41007A-7573-495D-B42E-42603CD4186C}" destId="{43CCFAA3-A97B-4294-B378-C56E6231761F}" srcOrd="3" destOrd="0" presId="urn:microsoft.com/office/officeart/2018/2/layout/IconVerticalSolidList"/>
    <dgm:cxn modelId="{DB2AD9E4-C7CA-43B9-9524-D40FB28E20C7}" type="presParOf" srcId="{E32A6C7D-36D2-48AF-93FB-81DCBEE1E45C}" destId="{A8B6F3A2-3840-4E14-B2AB-9203E547138D}" srcOrd="3" destOrd="0" presId="urn:microsoft.com/office/officeart/2018/2/layout/IconVerticalSolidList"/>
    <dgm:cxn modelId="{81A0E1FD-C50F-4E49-AA69-0A584EE82875}" type="presParOf" srcId="{E32A6C7D-36D2-48AF-93FB-81DCBEE1E45C}" destId="{D0388470-998B-4383-8879-5EB0983441FC}" srcOrd="4" destOrd="0" presId="urn:microsoft.com/office/officeart/2018/2/layout/IconVerticalSolidList"/>
    <dgm:cxn modelId="{7123B51B-B3BF-412B-9253-0D3B4BD28007}" type="presParOf" srcId="{D0388470-998B-4383-8879-5EB0983441FC}" destId="{F320E848-4149-4F9B-9F31-E6C4874409D1}" srcOrd="0" destOrd="0" presId="urn:microsoft.com/office/officeart/2018/2/layout/IconVerticalSolidList"/>
    <dgm:cxn modelId="{0E9A2E49-86BD-4713-BB3E-355955E86560}" type="presParOf" srcId="{D0388470-998B-4383-8879-5EB0983441FC}" destId="{848381A1-10B4-4B27-A54F-04E22658369B}" srcOrd="1" destOrd="0" presId="urn:microsoft.com/office/officeart/2018/2/layout/IconVerticalSolidList"/>
    <dgm:cxn modelId="{D087017E-A1EE-4BD7-A147-1091B0DBD43A}" type="presParOf" srcId="{D0388470-998B-4383-8879-5EB0983441FC}" destId="{6CFD0E67-75F3-4E47-9742-539A24005C5F}" srcOrd="2" destOrd="0" presId="urn:microsoft.com/office/officeart/2018/2/layout/IconVerticalSolidList"/>
    <dgm:cxn modelId="{403F9EB2-1BC9-45F6-A0C8-BE99E1B80A15}" type="presParOf" srcId="{D0388470-998B-4383-8879-5EB0983441FC}" destId="{BB537C39-8364-4412-8E79-F97802504C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7D0BD2-DD4F-4A40-8E6B-A3D712DAA3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8014F2-7B88-4122-A925-DF5ECEE707D0}">
      <dgm:prSet/>
      <dgm:spPr/>
      <dgm:t>
        <a:bodyPr/>
        <a:lstStyle/>
        <a:p>
          <a:r>
            <a:rPr lang="en-US"/>
            <a:t>Food intake and nutritional status have been key areas of concern for health practitioners and policymakers.</a:t>
          </a:r>
        </a:p>
      </dgm:t>
    </dgm:pt>
    <dgm:pt modelId="{AD0BBBC5-83E7-48DB-9490-F19C8E9A2E52}" type="parTrans" cxnId="{496E6EF2-6763-4175-924C-A9AEF6FA6896}">
      <dgm:prSet/>
      <dgm:spPr/>
      <dgm:t>
        <a:bodyPr/>
        <a:lstStyle/>
        <a:p>
          <a:endParaRPr lang="en-US"/>
        </a:p>
      </dgm:t>
    </dgm:pt>
    <dgm:pt modelId="{E7CBCE5C-660E-4997-AFB1-B7284FCAF00D}" type="sibTrans" cxnId="{496E6EF2-6763-4175-924C-A9AEF6FA6896}">
      <dgm:prSet/>
      <dgm:spPr/>
      <dgm:t>
        <a:bodyPr/>
        <a:lstStyle/>
        <a:p>
          <a:endParaRPr lang="en-US"/>
        </a:p>
      </dgm:t>
    </dgm:pt>
    <dgm:pt modelId="{96FE9D29-57CD-48D4-BC35-CDD02D536AE9}">
      <dgm:prSet/>
      <dgm:spPr/>
      <dgm:t>
        <a:bodyPr/>
        <a:lstStyle/>
        <a:p>
          <a:r>
            <a:rPr lang="en-US"/>
            <a:t>The relationship between diet and chronic disease has been well documented.</a:t>
          </a:r>
        </a:p>
      </dgm:t>
    </dgm:pt>
    <dgm:pt modelId="{AF3DC2CA-3385-44EA-8043-484F99072A31}" type="parTrans" cxnId="{27CB20DA-8BC2-462D-A4CB-8759F9210ABE}">
      <dgm:prSet/>
      <dgm:spPr/>
      <dgm:t>
        <a:bodyPr/>
        <a:lstStyle/>
        <a:p>
          <a:endParaRPr lang="en-US"/>
        </a:p>
      </dgm:t>
    </dgm:pt>
    <dgm:pt modelId="{4EEDA33E-0259-43C8-8B81-5E78ABEF82AA}" type="sibTrans" cxnId="{27CB20DA-8BC2-462D-A4CB-8759F9210ABE}">
      <dgm:prSet/>
      <dgm:spPr/>
      <dgm:t>
        <a:bodyPr/>
        <a:lstStyle/>
        <a:p>
          <a:endParaRPr lang="en-US"/>
        </a:p>
      </dgm:t>
    </dgm:pt>
    <dgm:pt modelId="{2BB0B684-6C30-46C1-A651-297582CBE83E}">
      <dgm:prSet/>
      <dgm:spPr/>
      <dgm:t>
        <a:bodyPr/>
        <a:lstStyle/>
        <a:p>
          <a:r>
            <a:rPr lang="en-US"/>
            <a:t>With new data and analytical tools, we can now provide more detailed insights into food consumption patterns.</a:t>
          </a:r>
        </a:p>
      </dgm:t>
    </dgm:pt>
    <dgm:pt modelId="{E8586E35-2E93-4ABA-99A5-DC4EF0A48646}" type="parTrans" cxnId="{8C7C9BEE-8B70-4912-84DE-A80F1B8B086D}">
      <dgm:prSet/>
      <dgm:spPr/>
      <dgm:t>
        <a:bodyPr/>
        <a:lstStyle/>
        <a:p>
          <a:endParaRPr lang="en-US"/>
        </a:p>
      </dgm:t>
    </dgm:pt>
    <dgm:pt modelId="{391C14F7-4C81-4243-BA78-332B1D3259A8}" type="sibTrans" cxnId="{8C7C9BEE-8B70-4912-84DE-A80F1B8B086D}">
      <dgm:prSet/>
      <dgm:spPr/>
      <dgm:t>
        <a:bodyPr/>
        <a:lstStyle/>
        <a:p>
          <a:endParaRPr lang="en-US"/>
        </a:p>
      </dgm:t>
    </dgm:pt>
    <dgm:pt modelId="{ACE1C1D9-6AC5-4068-AB6F-DFBC8594F98D}" type="pres">
      <dgm:prSet presAssocID="{4A7D0BD2-DD4F-4A40-8E6B-A3D712DAA30A}" presName="root" presStyleCnt="0">
        <dgm:presLayoutVars>
          <dgm:dir/>
          <dgm:resizeHandles val="exact"/>
        </dgm:presLayoutVars>
      </dgm:prSet>
      <dgm:spPr/>
    </dgm:pt>
    <dgm:pt modelId="{D1F53C44-1EC6-406F-8BCA-710278227696}" type="pres">
      <dgm:prSet presAssocID="{3F8014F2-7B88-4122-A925-DF5ECEE707D0}" presName="compNode" presStyleCnt="0"/>
      <dgm:spPr/>
    </dgm:pt>
    <dgm:pt modelId="{C94350EE-FC91-4248-B7E9-A432DF89A1D9}" type="pres">
      <dgm:prSet presAssocID="{3F8014F2-7B88-4122-A925-DF5ECEE707D0}" presName="bgRect" presStyleLbl="bgShp" presStyleIdx="0" presStyleCnt="3"/>
      <dgm:spPr/>
    </dgm:pt>
    <dgm:pt modelId="{9E0E2FA3-025C-4E2D-BA4B-66B3A36564B4}" type="pres">
      <dgm:prSet presAssocID="{3F8014F2-7B88-4122-A925-DF5ECEE707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008FA5F2-1FB4-41A5-A4B9-872B1359F19A}" type="pres">
      <dgm:prSet presAssocID="{3F8014F2-7B88-4122-A925-DF5ECEE707D0}" presName="spaceRect" presStyleCnt="0"/>
      <dgm:spPr/>
    </dgm:pt>
    <dgm:pt modelId="{73A10EF3-D98A-4CEE-8B9A-8330DF76388B}" type="pres">
      <dgm:prSet presAssocID="{3F8014F2-7B88-4122-A925-DF5ECEE707D0}" presName="parTx" presStyleLbl="revTx" presStyleIdx="0" presStyleCnt="3">
        <dgm:presLayoutVars>
          <dgm:chMax val="0"/>
          <dgm:chPref val="0"/>
        </dgm:presLayoutVars>
      </dgm:prSet>
      <dgm:spPr/>
    </dgm:pt>
    <dgm:pt modelId="{3862F7A5-8ECD-4529-B62E-F685145B0C73}" type="pres">
      <dgm:prSet presAssocID="{E7CBCE5C-660E-4997-AFB1-B7284FCAF00D}" presName="sibTrans" presStyleCnt="0"/>
      <dgm:spPr/>
    </dgm:pt>
    <dgm:pt modelId="{5FED518E-7C84-4B99-868B-BF1DA6138651}" type="pres">
      <dgm:prSet presAssocID="{96FE9D29-57CD-48D4-BC35-CDD02D536AE9}" presName="compNode" presStyleCnt="0"/>
      <dgm:spPr/>
    </dgm:pt>
    <dgm:pt modelId="{BCED6AE1-526A-4396-A9A6-214FC79CBC8E}" type="pres">
      <dgm:prSet presAssocID="{96FE9D29-57CD-48D4-BC35-CDD02D536AE9}" presName="bgRect" presStyleLbl="bgShp" presStyleIdx="1" presStyleCnt="3"/>
      <dgm:spPr/>
    </dgm:pt>
    <dgm:pt modelId="{211133AF-B3A1-41B5-9CAC-BA3A374130FC}" type="pres">
      <dgm:prSet presAssocID="{96FE9D29-57CD-48D4-BC35-CDD02D536A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mach"/>
        </a:ext>
      </dgm:extLst>
    </dgm:pt>
    <dgm:pt modelId="{35F8D646-461D-4DD1-A965-8A2C9E274E3D}" type="pres">
      <dgm:prSet presAssocID="{96FE9D29-57CD-48D4-BC35-CDD02D536AE9}" presName="spaceRect" presStyleCnt="0"/>
      <dgm:spPr/>
    </dgm:pt>
    <dgm:pt modelId="{31CF07AB-5351-44F7-BD5B-255C87411D13}" type="pres">
      <dgm:prSet presAssocID="{96FE9D29-57CD-48D4-BC35-CDD02D536AE9}" presName="parTx" presStyleLbl="revTx" presStyleIdx="1" presStyleCnt="3">
        <dgm:presLayoutVars>
          <dgm:chMax val="0"/>
          <dgm:chPref val="0"/>
        </dgm:presLayoutVars>
      </dgm:prSet>
      <dgm:spPr/>
    </dgm:pt>
    <dgm:pt modelId="{E1F948EE-D6F8-4B59-BE23-869CF9CED01F}" type="pres">
      <dgm:prSet presAssocID="{4EEDA33E-0259-43C8-8B81-5E78ABEF82AA}" presName="sibTrans" presStyleCnt="0"/>
      <dgm:spPr/>
    </dgm:pt>
    <dgm:pt modelId="{6AD7AC1F-BF37-42CE-B915-90F7B547E630}" type="pres">
      <dgm:prSet presAssocID="{2BB0B684-6C30-46C1-A651-297582CBE83E}" presName="compNode" presStyleCnt="0"/>
      <dgm:spPr/>
    </dgm:pt>
    <dgm:pt modelId="{C93198AC-AA61-4DC3-B100-DC8F2908E92D}" type="pres">
      <dgm:prSet presAssocID="{2BB0B684-6C30-46C1-A651-297582CBE83E}" presName="bgRect" presStyleLbl="bgShp" presStyleIdx="2" presStyleCnt="3"/>
      <dgm:spPr/>
    </dgm:pt>
    <dgm:pt modelId="{8C5C5025-5E69-40F8-8FD4-B6FB450295DA}" type="pres">
      <dgm:prSet presAssocID="{2BB0B684-6C30-46C1-A651-297582CBE8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012D160-E5EE-47DD-9AFC-0C121B2794D1}" type="pres">
      <dgm:prSet presAssocID="{2BB0B684-6C30-46C1-A651-297582CBE83E}" presName="spaceRect" presStyleCnt="0"/>
      <dgm:spPr/>
    </dgm:pt>
    <dgm:pt modelId="{DF46D18A-71AA-4340-B723-B6737C1BDD7B}" type="pres">
      <dgm:prSet presAssocID="{2BB0B684-6C30-46C1-A651-297582CBE83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E48000E-1546-4E31-91C8-323250817A83}" type="presOf" srcId="{2BB0B684-6C30-46C1-A651-297582CBE83E}" destId="{DF46D18A-71AA-4340-B723-B6737C1BDD7B}" srcOrd="0" destOrd="0" presId="urn:microsoft.com/office/officeart/2018/2/layout/IconVerticalSolidList"/>
    <dgm:cxn modelId="{9FE420BA-1616-41E8-AB54-2E1FCAB59E2C}" type="presOf" srcId="{4A7D0BD2-DD4F-4A40-8E6B-A3D712DAA30A}" destId="{ACE1C1D9-6AC5-4068-AB6F-DFBC8594F98D}" srcOrd="0" destOrd="0" presId="urn:microsoft.com/office/officeart/2018/2/layout/IconVerticalSolidList"/>
    <dgm:cxn modelId="{F2DE08D2-0EC2-46E9-A08D-68E0E17FE7AC}" type="presOf" srcId="{3F8014F2-7B88-4122-A925-DF5ECEE707D0}" destId="{73A10EF3-D98A-4CEE-8B9A-8330DF76388B}" srcOrd="0" destOrd="0" presId="urn:microsoft.com/office/officeart/2018/2/layout/IconVerticalSolidList"/>
    <dgm:cxn modelId="{27CB20DA-8BC2-462D-A4CB-8759F9210ABE}" srcId="{4A7D0BD2-DD4F-4A40-8E6B-A3D712DAA30A}" destId="{96FE9D29-57CD-48D4-BC35-CDD02D536AE9}" srcOrd="1" destOrd="0" parTransId="{AF3DC2CA-3385-44EA-8043-484F99072A31}" sibTransId="{4EEDA33E-0259-43C8-8B81-5E78ABEF82AA}"/>
    <dgm:cxn modelId="{8C7C9BEE-8B70-4912-84DE-A80F1B8B086D}" srcId="{4A7D0BD2-DD4F-4A40-8E6B-A3D712DAA30A}" destId="{2BB0B684-6C30-46C1-A651-297582CBE83E}" srcOrd="2" destOrd="0" parTransId="{E8586E35-2E93-4ABA-99A5-DC4EF0A48646}" sibTransId="{391C14F7-4C81-4243-BA78-332B1D3259A8}"/>
    <dgm:cxn modelId="{496E6EF2-6763-4175-924C-A9AEF6FA6896}" srcId="{4A7D0BD2-DD4F-4A40-8E6B-A3D712DAA30A}" destId="{3F8014F2-7B88-4122-A925-DF5ECEE707D0}" srcOrd="0" destOrd="0" parTransId="{AD0BBBC5-83E7-48DB-9490-F19C8E9A2E52}" sibTransId="{E7CBCE5C-660E-4997-AFB1-B7284FCAF00D}"/>
    <dgm:cxn modelId="{E93795FC-DAB5-4049-AD9D-DA7CBAE71D57}" type="presOf" srcId="{96FE9D29-57CD-48D4-BC35-CDD02D536AE9}" destId="{31CF07AB-5351-44F7-BD5B-255C87411D13}" srcOrd="0" destOrd="0" presId="urn:microsoft.com/office/officeart/2018/2/layout/IconVerticalSolidList"/>
    <dgm:cxn modelId="{7B92E457-8787-478B-9D7F-17A28121BC83}" type="presParOf" srcId="{ACE1C1D9-6AC5-4068-AB6F-DFBC8594F98D}" destId="{D1F53C44-1EC6-406F-8BCA-710278227696}" srcOrd="0" destOrd="0" presId="urn:microsoft.com/office/officeart/2018/2/layout/IconVerticalSolidList"/>
    <dgm:cxn modelId="{B3126F92-1E56-4EF2-9EFB-6383CC62AA6E}" type="presParOf" srcId="{D1F53C44-1EC6-406F-8BCA-710278227696}" destId="{C94350EE-FC91-4248-B7E9-A432DF89A1D9}" srcOrd="0" destOrd="0" presId="urn:microsoft.com/office/officeart/2018/2/layout/IconVerticalSolidList"/>
    <dgm:cxn modelId="{37405FA0-A62A-49BD-AB2F-EB506DB1258A}" type="presParOf" srcId="{D1F53C44-1EC6-406F-8BCA-710278227696}" destId="{9E0E2FA3-025C-4E2D-BA4B-66B3A36564B4}" srcOrd="1" destOrd="0" presId="urn:microsoft.com/office/officeart/2018/2/layout/IconVerticalSolidList"/>
    <dgm:cxn modelId="{82B2B97A-F6A5-4F7A-95BA-55D2FF3A6521}" type="presParOf" srcId="{D1F53C44-1EC6-406F-8BCA-710278227696}" destId="{008FA5F2-1FB4-41A5-A4B9-872B1359F19A}" srcOrd="2" destOrd="0" presId="urn:microsoft.com/office/officeart/2018/2/layout/IconVerticalSolidList"/>
    <dgm:cxn modelId="{BC49CBD6-DE27-4C48-920A-572FCE7E883B}" type="presParOf" srcId="{D1F53C44-1EC6-406F-8BCA-710278227696}" destId="{73A10EF3-D98A-4CEE-8B9A-8330DF76388B}" srcOrd="3" destOrd="0" presId="urn:microsoft.com/office/officeart/2018/2/layout/IconVerticalSolidList"/>
    <dgm:cxn modelId="{BAEACF55-B559-46AD-9D7A-E6BB05C201B3}" type="presParOf" srcId="{ACE1C1D9-6AC5-4068-AB6F-DFBC8594F98D}" destId="{3862F7A5-8ECD-4529-B62E-F685145B0C73}" srcOrd="1" destOrd="0" presId="urn:microsoft.com/office/officeart/2018/2/layout/IconVerticalSolidList"/>
    <dgm:cxn modelId="{F5BD49D2-A449-44C8-AE65-5B546699382D}" type="presParOf" srcId="{ACE1C1D9-6AC5-4068-AB6F-DFBC8594F98D}" destId="{5FED518E-7C84-4B99-868B-BF1DA6138651}" srcOrd="2" destOrd="0" presId="urn:microsoft.com/office/officeart/2018/2/layout/IconVerticalSolidList"/>
    <dgm:cxn modelId="{5A4B3A3D-436F-44B2-AA8E-323A37A20E32}" type="presParOf" srcId="{5FED518E-7C84-4B99-868B-BF1DA6138651}" destId="{BCED6AE1-526A-4396-A9A6-214FC79CBC8E}" srcOrd="0" destOrd="0" presId="urn:microsoft.com/office/officeart/2018/2/layout/IconVerticalSolidList"/>
    <dgm:cxn modelId="{6718B895-18B7-460D-8270-EEC1FEC07761}" type="presParOf" srcId="{5FED518E-7C84-4B99-868B-BF1DA6138651}" destId="{211133AF-B3A1-41B5-9CAC-BA3A374130FC}" srcOrd="1" destOrd="0" presId="urn:microsoft.com/office/officeart/2018/2/layout/IconVerticalSolidList"/>
    <dgm:cxn modelId="{E617459D-18FF-45CE-9AB3-923B88AD7C29}" type="presParOf" srcId="{5FED518E-7C84-4B99-868B-BF1DA6138651}" destId="{35F8D646-461D-4DD1-A965-8A2C9E274E3D}" srcOrd="2" destOrd="0" presId="urn:microsoft.com/office/officeart/2018/2/layout/IconVerticalSolidList"/>
    <dgm:cxn modelId="{20A86A88-00E3-4955-8BC2-C4FE0DF68168}" type="presParOf" srcId="{5FED518E-7C84-4B99-868B-BF1DA6138651}" destId="{31CF07AB-5351-44F7-BD5B-255C87411D13}" srcOrd="3" destOrd="0" presId="urn:microsoft.com/office/officeart/2018/2/layout/IconVerticalSolidList"/>
    <dgm:cxn modelId="{42720ACC-4E39-42E1-BEE6-87CAECF37B29}" type="presParOf" srcId="{ACE1C1D9-6AC5-4068-AB6F-DFBC8594F98D}" destId="{E1F948EE-D6F8-4B59-BE23-869CF9CED01F}" srcOrd="3" destOrd="0" presId="urn:microsoft.com/office/officeart/2018/2/layout/IconVerticalSolidList"/>
    <dgm:cxn modelId="{B1DAEEBD-C521-47BF-B815-490F32B2EF17}" type="presParOf" srcId="{ACE1C1D9-6AC5-4068-AB6F-DFBC8594F98D}" destId="{6AD7AC1F-BF37-42CE-B915-90F7B547E630}" srcOrd="4" destOrd="0" presId="urn:microsoft.com/office/officeart/2018/2/layout/IconVerticalSolidList"/>
    <dgm:cxn modelId="{4EF6CB2C-FB87-4F36-998C-FDDFF896414D}" type="presParOf" srcId="{6AD7AC1F-BF37-42CE-B915-90F7B547E630}" destId="{C93198AC-AA61-4DC3-B100-DC8F2908E92D}" srcOrd="0" destOrd="0" presId="urn:microsoft.com/office/officeart/2018/2/layout/IconVerticalSolidList"/>
    <dgm:cxn modelId="{7DA366C6-F264-4A20-877B-7BF13A10797E}" type="presParOf" srcId="{6AD7AC1F-BF37-42CE-B915-90F7B547E630}" destId="{8C5C5025-5E69-40F8-8FD4-B6FB450295DA}" srcOrd="1" destOrd="0" presId="urn:microsoft.com/office/officeart/2018/2/layout/IconVerticalSolidList"/>
    <dgm:cxn modelId="{B681DBCE-74BA-4292-AA59-0AE46C3D237E}" type="presParOf" srcId="{6AD7AC1F-BF37-42CE-B915-90F7B547E630}" destId="{7012D160-E5EE-47DD-9AFC-0C121B2794D1}" srcOrd="2" destOrd="0" presId="urn:microsoft.com/office/officeart/2018/2/layout/IconVerticalSolidList"/>
    <dgm:cxn modelId="{BEB40C92-7032-41BA-B500-3A9307F325CA}" type="presParOf" srcId="{6AD7AC1F-BF37-42CE-B915-90F7B547E630}" destId="{DF46D18A-71AA-4340-B723-B6737C1BDD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DC77A0-B738-4A24-A406-10C7577D391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5C19EC-7CBD-41F8-9CEB-225506916D90}">
      <dgm:prSet/>
      <dgm:spPr/>
      <dgm:t>
        <a:bodyPr/>
        <a:lstStyle/>
        <a:p>
          <a:r>
            <a:rPr lang="en-US" dirty="0"/>
            <a:t>Our goal is to analyze how dietary habits impact the general public’s health.</a:t>
          </a:r>
        </a:p>
      </dgm:t>
    </dgm:pt>
    <dgm:pt modelId="{867E66AA-85EA-43A2-941D-E38E0F115844}" type="parTrans" cxnId="{3E0968CF-BF7B-4C08-A447-F9155ABE0C56}">
      <dgm:prSet/>
      <dgm:spPr/>
      <dgm:t>
        <a:bodyPr/>
        <a:lstStyle/>
        <a:p>
          <a:endParaRPr lang="en-US"/>
        </a:p>
      </dgm:t>
    </dgm:pt>
    <dgm:pt modelId="{7F06A0D7-388E-4ACC-933D-F6D6A86388FC}" type="sibTrans" cxnId="{3E0968CF-BF7B-4C08-A447-F9155ABE0C56}">
      <dgm:prSet/>
      <dgm:spPr/>
      <dgm:t>
        <a:bodyPr/>
        <a:lstStyle/>
        <a:p>
          <a:endParaRPr lang="en-US"/>
        </a:p>
      </dgm:t>
    </dgm:pt>
    <dgm:pt modelId="{BA37AB87-1F7D-430F-BCBA-3FE85B631900}">
      <dgm:prSet/>
      <dgm:spPr/>
      <dgm:t>
        <a:bodyPr/>
        <a:lstStyle/>
        <a:p>
          <a:r>
            <a:rPr lang="en-US" dirty="0"/>
            <a:t>By studying food consumption and nutritional habits across diverse groups, we can identify problem areas and support public health programs in addressing these gaps.</a:t>
          </a:r>
        </a:p>
      </dgm:t>
    </dgm:pt>
    <dgm:pt modelId="{AA7ECA23-27D8-4102-902C-7612B270972E}" type="parTrans" cxnId="{2586DECC-8CBE-42CB-A67A-EE572D7631D0}">
      <dgm:prSet/>
      <dgm:spPr/>
      <dgm:t>
        <a:bodyPr/>
        <a:lstStyle/>
        <a:p>
          <a:endParaRPr lang="en-US"/>
        </a:p>
      </dgm:t>
    </dgm:pt>
    <dgm:pt modelId="{D7C3564C-0174-4387-8B6B-FAB67AE72661}" type="sibTrans" cxnId="{2586DECC-8CBE-42CB-A67A-EE572D7631D0}">
      <dgm:prSet/>
      <dgm:spPr/>
      <dgm:t>
        <a:bodyPr/>
        <a:lstStyle/>
        <a:p>
          <a:endParaRPr lang="en-US"/>
        </a:p>
      </dgm:t>
    </dgm:pt>
    <dgm:pt modelId="{B5C36B26-0A5E-4788-B4E6-79894242833F}">
      <dgm:prSet/>
      <dgm:spPr/>
      <dgm:t>
        <a:bodyPr/>
        <a:lstStyle/>
        <a:p>
          <a:pPr rtl="0"/>
          <a:r>
            <a:rPr lang="en-US" dirty="0">
              <a:latin typeface="Century Gothic"/>
            </a:rPr>
            <a:t>Analysis</a:t>
          </a:r>
          <a:r>
            <a:rPr lang="en-US" dirty="0"/>
            <a:t> </a:t>
          </a:r>
          <a:r>
            <a:rPr lang="en-US" dirty="0">
              <a:latin typeface="Century Gothic"/>
            </a:rPr>
            <a:t>to provide</a:t>
          </a:r>
          <a:r>
            <a:rPr lang="en-US" dirty="0"/>
            <a:t> actionable insights for nutritionists and policymakers.</a:t>
          </a:r>
        </a:p>
      </dgm:t>
    </dgm:pt>
    <dgm:pt modelId="{6B73FC38-AFD5-4331-BAE3-40CF68A5972D}" type="parTrans" cxnId="{4471A92D-3173-47DF-912A-F8A7DCC5D18C}">
      <dgm:prSet/>
      <dgm:spPr/>
      <dgm:t>
        <a:bodyPr/>
        <a:lstStyle/>
        <a:p>
          <a:endParaRPr lang="en-US"/>
        </a:p>
      </dgm:t>
    </dgm:pt>
    <dgm:pt modelId="{B9A8AB1D-18DF-4837-A966-A7C8D2764560}" type="sibTrans" cxnId="{4471A92D-3173-47DF-912A-F8A7DCC5D18C}">
      <dgm:prSet/>
      <dgm:spPr/>
      <dgm:t>
        <a:bodyPr/>
        <a:lstStyle/>
        <a:p>
          <a:endParaRPr lang="en-US"/>
        </a:p>
      </dgm:t>
    </dgm:pt>
    <dgm:pt modelId="{94FBED10-4055-402E-9746-30ED2AAB563C}" type="pres">
      <dgm:prSet presAssocID="{C5DC77A0-B738-4A24-A406-10C7577D3912}" presName="linear" presStyleCnt="0">
        <dgm:presLayoutVars>
          <dgm:animLvl val="lvl"/>
          <dgm:resizeHandles val="exact"/>
        </dgm:presLayoutVars>
      </dgm:prSet>
      <dgm:spPr/>
    </dgm:pt>
    <dgm:pt modelId="{270F6BBF-9FCE-459D-98AA-7DD453460166}" type="pres">
      <dgm:prSet presAssocID="{DE5C19EC-7CBD-41F8-9CEB-225506916D9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E95FF67-EDFE-4596-9BAC-7D2E21C2AE9B}" type="pres">
      <dgm:prSet presAssocID="{7F06A0D7-388E-4ACC-933D-F6D6A86388FC}" presName="spacer" presStyleCnt="0"/>
      <dgm:spPr/>
    </dgm:pt>
    <dgm:pt modelId="{63BC22F6-9EF0-4423-B8B9-803C0112BF6B}" type="pres">
      <dgm:prSet presAssocID="{BA37AB87-1F7D-430F-BCBA-3FE85B63190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B0ED786-C35A-4644-9982-A603295D6A93}" type="pres">
      <dgm:prSet presAssocID="{D7C3564C-0174-4387-8B6B-FAB67AE72661}" presName="spacer" presStyleCnt="0"/>
      <dgm:spPr/>
    </dgm:pt>
    <dgm:pt modelId="{B5CC7D9D-0B3C-4DA1-A381-D432A7C346E2}" type="pres">
      <dgm:prSet presAssocID="{B5C36B26-0A5E-4788-B4E6-79894242833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5247102-F545-4D41-83E0-FC98D8320F3A}" type="presOf" srcId="{C5DC77A0-B738-4A24-A406-10C7577D3912}" destId="{94FBED10-4055-402E-9746-30ED2AAB563C}" srcOrd="0" destOrd="0" presId="urn:microsoft.com/office/officeart/2005/8/layout/vList2"/>
    <dgm:cxn modelId="{4471A92D-3173-47DF-912A-F8A7DCC5D18C}" srcId="{C5DC77A0-B738-4A24-A406-10C7577D3912}" destId="{B5C36B26-0A5E-4788-B4E6-79894242833F}" srcOrd="2" destOrd="0" parTransId="{6B73FC38-AFD5-4331-BAE3-40CF68A5972D}" sibTransId="{B9A8AB1D-18DF-4837-A966-A7C8D2764560}"/>
    <dgm:cxn modelId="{34323B80-DFC5-4DD4-9C77-11E0D05CEA58}" type="presOf" srcId="{DE5C19EC-7CBD-41F8-9CEB-225506916D90}" destId="{270F6BBF-9FCE-459D-98AA-7DD453460166}" srcOrd="0" destOrd="0" presId="urn:microsoft.com/office/officeart/2005/8/layout/vList2"/>
    <dgm:cxn modelId="{29D95BAA-1EA6-4AD9-8D8F-EF1F38122943}" type="presOf" srcId="{B5C36B26-0A5E-4788-B4E6-79894242833F}" destId="{B5CC7D9D-0B3C-4DA1-A381-D432A7C346E2}" srcOrd="0" destOrd="0" presId="urn:microsoft.com/office/officeart/2005/8/layout/vList2"/>
    <dgm:cxn modelId="{2586DECC-8CBE-42CB-A67A-EE572D7631D0}" srcId="{C5DC77A0-B738-4A24-A406-10C7577D3912}" destId="{BA37AB87-1F7D-430F-BCBA-3FE85B631900}" srcOrd="1" destOrd="0" parTransId="{AA7ECA23-27D8-4102-902C-7612B270972E}" sibTransId="{D7C3564C-0174-4387-8B6B-FAB67AE72661}"/>
    <dgm:cxn modelId="{3E0968CF-BF7B-4C08-A447-F9155ABE0C56}" srcId="{C5DC77A0-B738-4A24-A406-10C7577D3912}" destId="{DE5C19EC-7CBD-41F8-9CEB-225506916D90}" srcOrd="0" destOrd="0" parTransId="{867E66AA-85EA-43A2-941D-E38E0F115844}" sibTransId="{7F06A0D7-388E-4ACC-933D-F6D6A86388FC}"/>
    <dgm:cxn modelId="{A16597E2-7F39-4A7E-B6CE-2B76144EE2DF}" type="presOf" srcId="{BA37AB87-1F7D-430F-BCBA-3FE85B631900}" destId="{63BC22F6-9EF0-4423-B8B9-803C0112BF6B}" srcOrd="0" destOrd="0" presId="urn:microsoft.com/office/officeart/2005/8/layout/vList2"/>
    <dgm:cxn modelId="{0BD2ACD9-FC53-4B6D-BCA9-C5AE0EFA5E60}" type="presParOf" srcId="{94FBED10-4055-402E-9746-30ED2AAB563C}" destId="{270F6BBF-9FCE-459D-98AA-7DD453460166}" srcOrd="0" destOrd="0" presId="urn:microsoft.com/office/officeart/2005/8/layout/vList2"/>
    <dgm:cxn modelId="{0B7E77BE-4FD8-4045-8B53-169F41C0D1C3}" type="presParOf" srcId="{94FBED10-4055-402E-9746-30ED2AAB563C}" destId="{4E95FF67-EDFE-4596-9BAC-7D2E21C2AE9B}" srcOrd="1" destOrd="0" presId="urn:microsoft.com/office/officeart/2005/8/layout/vList2"/>
    <dgm:cxn modelId="{6ABF59EF-694A-4C3E-A043-68A3AB57E333}" type="presParOf" srcId="{94FBED10-4055-402E-9746-30ED2AAB563C}" destId="{63BC22F6-9EF0-4423-B8B9-803C0112BF6B}" srcOrd="2" destOrd="0" presId="urn:microsoft.com/office/officeart/2005/8/layout/vList2"/>
    <dgm:cxn modelId="{8754C46D-9212-4CFF-97F6-B69F2ACCFDC6}" type="presParOf" srcId="{94FBED10-4055-402E-9746-30ED2AAB563C}" destId="{5B0ED786-C35A-4644-9982-A603295D6A93}" srcOrd="3" destOrd="0" presId="urn:microsoft.com/office/officeart/2005/8/layout/vList2"/>
    <dgm:cxn modelId="{EE91E647-1879-4BCD-83D9-ECA5D9C74F3D}" type="presParOf" srcId="{94FBED10-4055-402E-9746-30ED2AAB563C}" destId="{B5CC7D9D-0B3C-4DA1-A381-D432A7C346E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AADB1-9C0A-47E5-A607-A821ACD19255}">
      <dsp:nvSpPr>
        <dsp:cNvPr id="0" name=""/>
        <dsp:cNvSpPr/>
      </dsp:nvSpPr>
      <dsp:spPr>
        <a:xfrm>
          <a:off x="0" y="678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F16CA-688C-43F3-81CC-ECD40459E862}">
      <dsp:nvSpPr>
        <dsp:cNvPr id="0" name=""/>
        <dsp:cNvSpPr/>
      </dsp:nvSpPr>
      <dsp:spPr>
        <a:xfrm>
          <a:off x="480498" y="358074"/>
          <a:ext cx="873632" cy="873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550E4-272E-4C36-A754-DF6833AB1B74}">
      <dsp:nvSpPr>
        <dsp:cNvPr id="0" name=""/>
        <dsp:cNvSpPr/>
      </dsp:nvSpPr>
      <dsp:spPr>
        <a:xfrm>
          <a:off x="1834628" y="678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project focuses on assessing food intake frequency and nutritional profiles across different population subgroups.</a:t>
          </a:r>
        </a:p>
      </dsp:txBody>
      <dsp:txXfrm>
        <a:off x="1834628" y="678"/>
        <a:ext cx="4469100" cy="1588423"/>
      </dsp:txXfrm>
    </dsp:sp>
    <dsp:sp modelId="{884757E0-8DF9-4708-9F83-F1F88886FFE8}">
      <dsp:nvSpPr>
        <dsp:cNvPr id="0" name=""/>
        <dsp:cNvSpPr/>
      </dsp:nvSpPr>
      <dsp:spPr>
        <a:xfrm>
          <a:off x="0" y="1986207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7AD7D-8486-49E3-891E-DD95FEC43235}">
      <dsp:nvSpPr>
        <dsp:cNvPr id="0" name=""/>
        <dsp:cNvSpPr/>
      </dsp:nvSpPr>
      <dsp:spPr>
        <a:xfrm>
          <a:off x="480498" y="2343603"/>
          <a:ext cx="873632" cy="873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CFAA3-A97B-4294-B378-C56E6231761F}">
      <dsp:nvSpPr>
        <dsp:cNvPr id="0" name=""/>
        <dsp:cNvSpPr/>
      </dsp:nvSpPr>
      <dsp:spPr>
        <a:xfrm>
          <a:off x="1834628" y="1986207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Understanding dietary patterns is crucial for public health as it helps in identifying nutritional gaps and opportunities for improvement.</a:t>
          </a:r>
        </a:p>
      </dsp:txBody>
      <dsp:txXfrm>
        <a:off x="1834628" y="1986207"/>
        <a:ext cx="4469100" cy="1588423"/>
      </dsp:txXfrm>
    </dsp:sp>
    <dsp:sp modelId="{F320E848-4149-4F9B-9F31-E6C4874409D1}">
      <dsp:nvSpPr>
        <dsp:cNvPr id="0" name=""/>
        <dsp:cNvSpPr/>
      </dsp:nvSpPr>
      <dsp:spPr>
        <a:xfrm>
          <a:off x="0" y="3971736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381A1-10B4-4B27-A54F-04E22658369B}">
      <dsp:nvSpPr>
        <dsp:cNvPr id="0" name=""/>
        <dsp:cNvSpPr/>
      </dsp:nvSpPr>
      <dsp:spPr>
        <a:xfrm>
          <a:off x="480498" y="4329132"/>
          <a:ext cx="873632" cy="873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37C39-8364-4412-8E79-F97802504C30}">
      <dsp:nvSpPr>
        <dsp:cNvPr id="0" name=""/>
        <dsp:cNvSpPr/>
      </dsp:nvSpPr>
      <dsp:spPr>
        <a:xfrm>
          <a:off x="1834628" y="3971736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aim to uncover trends that can inform policy decisions and public health programs.</a:t>
          </a:r>
        </a:p>
      </dsp:txBody>
      <dsp:txXfrm>
        <a:off x="1834628" y="3971736"/>
        <a:ext cx="4469100" cy="1588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350EE-FC91-4248-B7E9-A432DF89A1D9}">
      <dsp:nvSpPr>
        <dsp:cNvPr id="0" name=""/>
        <dsp:cNvSpPr/>
      </dsp:nvSpPr>
      <dsp:spPr>
        <a:xfrm>
          <a:off x="0" y="678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E2FA3-025C-4E2D-BA4B-66B3A36564B4}">
      <dsp:nvSpPr>
        <dsp:cNvPr id="0" name=""/>
        <dsp:cNvSpPr/>
      </dsp:nvSpPr>
      <dsp:spPr>
        <a:xfrm>
          <a:off x="480498" y="358074"/>
          <a:ext cx="873632" cy="873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10EF3-D98A-4CEE-8B9A-8330DF76388B}">
      <dsp:nvSpPr>
        <dsp:cNvPr id="0" name=""/>
        <dsp:cNvSpPr/>
      </dsp:nvSpPr>
      <dsp:spPr>
        <a:xfrm>
          <a:off x="1834628" y="678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Food intake and nutritional status have been key areas of concern for health practitioners and policymakers.</a:t>
          </a:r>
        </a:p>
      </dsp:txBody>
      <dsp:txXfrm>
        <a:off x="1834628" y="678"/>
        <a:ext cx="4469100" cy="1588423"/>
      </dsp:txXfrm>
    </dsp:sp>
    <dsp:sp modelId="{BCED6AE1-526A-4396-A9A6-214FC79CBC8E}">
      <dsp:nvSpPr>
        <dsp:cNvPr id="0" name=""/>
        <dsp:cNvSpPr/>
      </dsp:nvSpPr>
      <dsp:spPr>
        <a:xfrm>
          <a:off x="0" y="1986207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133AF-B3A1-41B5-9CAC-BA3A374130FC}">
      <dsp:nvSpPr>
        <dsp:cNvPr id="0" name=""/>
        <dsp:cNvSpPr/>
      </dsp:nvSpPr>
      <dsp:spPr>
        <a:xfrm>
          <a:off x="480498" y="2343603"/>
          <a:ext cx="873632" cy="873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F07AB-5351-44F7-BD5B-255C87411D13}">
      <dsp:nvSpPr>
        <dsp:cNvPr id="0" name=""/>
        <dsp:cNvSpPr/>
      </dsp:nvSpPr>
      <dsp:spPr>
        <a:xfrm>
          <a:off x="1834628" y="1986207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relationship between diet and chronic disease has been well documented.</a:t>
          </a:r>
        </a:p>
      </dsp:txBody>
      <dsp:txXfrm>
        <a:off x="1834628" y="1986207"/>
        <a:ext cx="4469100" cy="1588423"/>
      </dsp:txXfrm>
    </dsp:sp>
    <dsp:sp modelId="{C93198AC-AA61-4DC3-B100-DC8F2908E92D}">
      <dsp:nvSpPr>
        <dsp:cNvPr id="0" name=""/>
        <dsp:cNvSpPr/>
      </dsp:nvSpPr>
      <dsp:spPr>
        <a:xfrm>
          <a:off x="0" y="3971736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C5025-5E69-40F8-8FD4-B6FB450295DA}">
      <dsp:nvSpPr>
        <dsp:cNvPr id="0" name=""/>
        <dsp:cNvSpPr/>
      </dsp:nvSpPr>
      <dsp:spPr>
        <a:xfrm>
          <a:off x="480498" y="4329132"/>
          <a:ext cx="873632" cy="873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6D18A-71AA-4340-B723-B6737C1BDD7B}">
      <dsp:nvSpPr>
        <dsp:cNvPr id="0" name=""/>
        <dsp:cNvSpPr/>
      </dsp:nvSpPr>
      <dsp:spPr>
        <a:xfrm>
          <a:off x="1834628" y="3971736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With new data and analytical tools, we can now provide more detailed insights into food consumption patterns.</a:t>
          </a:r>
        </a:p>
      </dsp:txBody>
      <dsp:txXfrm>
        <a:off x="1834628" y="3971736"/>
        <a:ext cx="4469100" cy="15884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F6BBF-9FCE-459D-98AA-7DD453460166}">
      <dsp:nvSpPr>
        <dsp:cNvPr id="0" name=""/>
        <dsp:cNvSpPr/>
      </dsp:nvSpPr>
      <dsp:spPr>
        <a:xfrm>
          <a:off x="0" y="527066"/>
          <a:ext cx="6303729" cy="14619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Our goal is to analyze how dietary habits impact the general public’s health.</a:t>
          </a:r>
        </a:p>
      </dsp:txBody>
      <dsp:txXfrm>
        <a:off x="71365" y="598431"/>
        <a:ext cx="6160999" cy="1319185"/>
      </dsp:txXfrm>
    </dsp:sp>
    <dsp:sp modelId="{63BC22F6-9EF0-4423-B8B9-803C0112BF6B}">
      <dsp:nvSpPr>
        <dsp:cNvPr id="0" name=""/>
        <dsp:cNvSpPr/>
      </dsp:nvSpPr>
      <dsp:spPr>
        <a:xfrm>
          <a:off x="0" y="2049461"/>
          <a:ext cx="6303729" cy="1461915"/>
        </a:xfrm>
        <a:prstGeom prst="roundRect">
          <a:avLst/>
        </a:prstGeom>
        <a:solidFill>
          <a:schemeClr val="accent2">
            <a:hueOff val="-3544877"/>
            <a:satOff val="175"/>
            <a:lumOff val="-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By studying food consumption and nutritional habits across diverse groups, we can identify problem areas and support public health programs in addressing these gaps.</a:t>
          </a:r>
        </a:p>
      </dsp:txBody>
      <dsp:txXfrm>
        <a:off x="71365" y="2120826"/>
        <a:ext cx="6160999" cy="1319185"/>
      </dsp:txXfrm>
    </dsp:sp>
    <dsp:sp modelId="{B5CC7D9D-0B3C-4DA1-A381-D432A7C346E2}">
      <dsp:nvSpPr>
        <dsp:cNvPr id="0" name=""/>
        <dsp:cNvSpPr/>
      </dsp:nvSpPr>
      <dsp:spPr>
        <a:xfrm>
          <a:off x="0" y="3571857"/>
          <a:ext cx="6303729" cy="1461915"/>
        </a:xfrm>
        <a:prstGeom prst="roundRect">
          <a:avLst/>
        </a:prstGeom>
        <a:solidFill>
          <a:schemeClr val="accent2">
            <a:hueOff val="-7089753"/>
            <a:satOff val="350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entury Gothic"/>
            </a:rPr>
            <a:t>Analysis</a:t>
          </a:r>
          <a:r>
            <a:rPr lang="en-US" sz="2100" kern="1200" dirty="0"/>
            <a:t> </a:t>
          </a:r>
          <a:r>
            <a:rPr lang="en-US" sz="2100" kern="1200" dirty="0">
              <a:latin typeface="Century Gothic"/>
            </a:rPr>
            <a:t>to provide</a:t>
          </a:r>
          <a:r>
            <a:rPr lang="en-US" sz="2100" kern="1200" dirty="0"/>
            <a:t> actionable insights for nutritionists and policymakers.</a:t>
          </a:r>
        </a:p>
      </dsp:txBody>
      <dsp:txXfrm>
        <a:off x="71365" y="3643222"/>
        <a:ext cx="6160999" cy="1319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0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111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03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83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586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81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66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29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01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56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300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74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getables and fruits in a row">
            <a:extLst>
              <a:ext uri="{FF2B5EF4-FFF2-40B4-BE49-F238E27FC236}">
                <a16:creationId xmlns:a16="http://schemas.microsoft.com/office/drawing/2014/main" id="{F48B3101-7A5A-99E2-EAF0-387472AA51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" y="120641"/>
            <a:ext cx="10312702" cy="1180790"/>
          </a:xfrm>
        </p:spPr>
        <p:txBody>
          <a:bodyPr anchor="b">
            <a:normAutofit/>
          </a:bodyPr>
          <a:lstStyle/>
          <a:p>
            <a:pPr algn="l"/>
            <a:r>
              <a:rPr lang="en-US" sz="3800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Analysis of Food Consumption Patterns and Nutritional Intake</a:t>
            </a:r>
            <a:endParaRPr lang="en-US" sz="380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6823" y="5652576"/>
            <a:ext cx="2998893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Calibri"/>
                <a:cs typeface="Calibri"/>
              </a:rPr>
              <a:t>Applied Data Science</a:t>
            </a:r>
          </a:p>
          <a:p>
            <a:r>
              <a:rPr lang="en-US" sz="2000" dirty="0">
                <a:latin typeface="Calibri"/>
                <a:cs typeface="Calibri"/>
              </a:rPr>
              <a:t>Kalyan Pothineni</a:t>
            </a:r>
          </a:p>
          <a:p>
            <a:r>
              <a:rPr lang="en-US" sz="2000" dirty="0">
                <a:latin typeface="Calibri"/>
                <a:cs typeface="Calibri"/>
              </a:rPr>
              <a:t>08/09/2024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5D834-7546-7AA9-330D-C16ADFD0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latin typeface="Calibri"/>
                <a:cs typeface="Calibri"/>
              </a:rPr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ABF01-430E-2D4D-03A5-0E818F63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2" y="3800209"/>
            <a:ext cx="5130798" cy="23070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Calibri"/>
                <a:ea typeface="+mn-lt"/>
                <a:cs typeface="+mn-lt"/>
              </a:rPr>
              <a:t>The heatmap shows the relationships between various nutritional components like protein, fat, and carbohydrates.</a:t>
            </a:r>
            <a:endParaRPr lang="en-US" dirty="0"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578F2-B46F-C62D-A8CC-7CDE72359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518"/>
            <a:ext cx="5850384" cy="5162963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75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9B161DF-E457-41D5-83AD-378B43003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492D4-B462-53F1-0EBE-46B13F4D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743" y="486184"/>
            <a:ext cx="5835167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"/>
                <a:cs typeface="Calibri"/>
              </a:rPr>
              <a:t>Time Series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4D6C42-07BD-FC6D-D9F6-5D05A8F751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728"/>
          <a:stretch/>
        </p:blipFill>
        <p:spPr>
          <a:xfrm>
            <a:off x="643466" y="579155"/>
            <a:ext cx="5130797" cy="2642068"/>
          </a:xfrm>
          <a:custGeom>
            <a:avLst/>
            <a:gdLst/>
            <a:ahLst/>
            <a:cxnLst/>
            <a:rect l="l" t="t" r="r" b="b"/>
            <a:pathLst>
              <a:path w="4252881" h="4252881">
                <a:moveTo>
                  <a:pt x="95137" y="0"/>
                </a:moveTo>
                <a:lnTo>
                  <a:pt x="4157744" y="0"/>
                </a:lnTo>
                <a:cubicBezTo>
                  <a:pt x="4210287" y="0"/>
                  <a:pt x="4252881" y="42594"/>
                  <a:pt x="4252881" y="95137"/>
                </a:cubicBezTo>
                <a:lnTo>
                  <a:pt x="4252881" y="4157744"/>
                </a:lnTo>
                <a:cubicBezTo>
                  <a:pt x="4252881" y="4210287"/>
                  <a:pt x="4210287" y="4252881"/>
                  <a:pt x="4157744" y="4252881"/>
                </a:cubicBezTo>
                <a:lnTo>
                  <a:pt x="95137" y="4252881"/>
                </a:lnTo>
                <a:cubicBezTo>
                  <a:pt x="42594" y="4252881"/>
                  <a:pt x="0" y="4210287"/>
                  <a:pt x="0" y="4157744"/>
                </a:cubicBezTo>
                <a:lnTo>
                  <a:pt x="0" y="95137"/>
                </a:lnTo>
                <a:cubicBezTo>
                  <a:pt x="0" y="42594"/>
                  <a:pt x="42594" y="0"/>
                  <a:pt x="95137" y="0"/>
                </a:cubicBezTo>
                <a:close/>
              </a:path>
            </a:pathLst>
          </a:custGeom>
        </p:spPr>
      </p:pic>
      <p:pic>
        <p:nvPicPr>
          <p:cNvPr id="5" name="Picture 4" descr="A graph showing a number of calories&#10;&#10;Description automatically generated">
            <a:extLst>
              <a:ext uri="{FF2B5EF4-FFF2-40B4-BE49-F238E27FC236}">
                <a16:creationId xmlns:a16="http://schemas.microsoft.com/office/drawing/2014/main" id="{FC461F6B-4E76-670F-5DC3-1396E453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68" r="2" b="2"/>
          <a:stretch/>
        </p:blipFill>
        <p:spPr>
          <a:xfrm>
            <a:off x="671966" y="3543301"/>
            <a:ext cx="5102297" cy="264206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DB9810-5511-5DB6-481C-6D96E46F4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743" y="1710201"/>
            <a:ext cx="5449788" cy="2301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Calibri"/>
                <a:ea typeface="+mn-lt"/>
                <a:cs typeface="+mn-lt"/>
              </a:rPr>
              <a:t>Seasonal decomposition highlights patterns in food consumption over time.</a:t>
            </a:r>
            <a:endParaRPr lang="en-US">
              <a:latin typeface="Calibri"/>
              <a:cs typeface="Calibri"/>
            </a:endParaRPr>
          </a:p>
          <a:p>
            <a:r>
              <a:rPr lang="en-US" dirty="0">
                <a:latin typeface="Calibri"/>
                <a:ea typeface="+mn-lt"/>
                <a:cs typeface="+mn-lt"/>
              </a:rPr>
              <a:t>ARIMA forecast predicts future trends in caloric intake.</a:t>
            </a:r>
            <a:endParaRPr lang="en-US" dirty="0">
              <a:latin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45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91482-C38A-4F0C-8183-0121632F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27C48-E771-CE92-4D1A-E5D222622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830" y="745675"/>
            <a:ext cx="5515627" cy="1268698"/>
          </a:xfrm>
        </p:spPr>
        <p:txBody>
          <a:bodyPr>
            <a:noAutofit/>
          </a:bodyPr>
          <a:lstStyle/>
          <a:p>
            <a:r>
              <a:rPr lang="en-US" sz="4800" dirty="0">
                <a:latin typeface="Calibri"/>
                <a:ea typeface="+mj-lt"/>
                <a:cs typeface="+mj-lt"/>
              </a:rPr>
              <a:t>Clustering Analysis</a:t>
            </a:r>
            <a:endParaRPr lang="en-US" sz="6600">
              <a:latin typeface="Calibri"/>
              <a:cs typeface="Calibri"/>
            </a:endParaRPr>
          </a:p>
        </p:txBody>
      </p:sp>
      <p:pic>
        <p:nvPicPr>
          <p:cNvPr id="8" name="Picture 7" descr="A chart with colored dots&#10;&#10;Description automatically generated">
            <a:extLst>
              <a:ext uri="{FF2B5EF4-FFF2-40B4-BE49-F238E27FC236}">
                <a16:creationId xmlns:a16="http://schemas.microsoft.com/office/drawing/2014/main" id="{1B6F21A4-9FD6-C917-4C58-C480715B2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1" y="366016"/>
            <a:ext cx="5568054" cy="3054987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B9EBA4E-91D7-1372-E3B8-6C2D9063B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5472" y="2313369"/>
            <a:ext cx="5617986" cy="2635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+mn-lt"/>
                <a:cs typeface="+mn-lt"/>
              </a:rPr>
              <a:t>Clustering analysis groups similar demographic groups based on their food consumption patterns.</a:t>
            </a:r>
            <a:endParaRPr lang="en-US" dirty="0">
              <a:latin typeface="Calibri"/>
            </a:endParaRPr>
          </a:p>
        </p:txBody>
      </p:sp>
      <p:pic>
        <p:nvPicPr>
          <p:cNvPr id="7" name="Content Placeholder 6" descr="A graph of a number of clusters&#10;&#10;Description automatically generated">
            <a:extLst>
              <a:ext uri="{FF2B5EF4-FFF2-40B4-BE49-F238E27FC236}">
                <a16:creationId xmlns:a16="http://schemas.microsoft.com/office/drawing/2014/main" id="{F2D29B4D-EB31-CD70-DEE9-3980B5953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22" y="3344667"/>
            <a:ext cx="5289345" cy="336953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87197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7891482-C38A-4F0C-8183-0121632F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94981-A1D9-A402-BF5E-D8B246DB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0129" y="486184"/>
            <a:ext cx="6118403" cy="1325563"/>
          </a:xfrm>
        </p:spPr>
        <p:txBody>
          <a:bodyPr>
            <a:noAutofit/>
          </a:bodyPr>
          <a:lstStyle/>
          <a:p>
            <a:r>
              <a:rPr lang="en-US" sz="4800" dirty="0">
                <a:latin typeface="Calibri"/>
                <a:ea typeface="+mj-lt"/>
                <a:cs typeface="+mj-lt"/>
              </a:rPr>
              <a:t>Predictive Analysis</a:t>
            </a:r>
            <a:endParaRPr lang="en-US" sz="4800">
              <a:latin typeface="Calibri"/>
              <a:cs typeface="Calibri"/>
            </a:endParaRPr>
          </a:p>
        </p:txBody>
      </p:sp>
      <p:pic>
        <p:nvPicPr>
          <p:cNvPr id="5" name="Picture 4" descr="A rectangular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C450C9A4-5D4D-185C-E9A4-266291E0E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914" y="4123953"/>
            <a:ext cx="5624921" cy="951156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FB752C4-A6B8-62CC-4A51-A061106E5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29" y="1946684"/>
            <a:ext cx="611840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+mn-lt"/>
                <a:cs typeface="+mn-lt"/>
              </a:rPr>
              <a:t>Linear Regression was chosen as the best model due to its simplicity and high accuracy.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ea typeface="+mn-lt"/>
                <a:cs typeface="+mn-lt"/>
              </a:rPr>
              <a:t>The model shows strong predictive power with low error rates (MAE, MSE) and high R-squared values.</a:t>
            </a:r>
            <a:endParaRPr lang="en-US" dirty="0">
              <a:latin typeface="Calibri"/>
            </a:endParaRP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C7358-CFC3-0594-0FA8-5135ABD10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29" y="1143570"/>
            <a:ext cx="4988025" cy="4422803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410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B161DF-E457-41D5-83AD-378B43003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2B816-5132-9420-1195-C85E81A6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Calibri"/>
                <a:ea typeface="+mj-lt"/>
                <a:cs typeface="+mj-lt"/>
              </a:rPr>
              <a:t>Model Interpretation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E36A5-F6EE-BC3C-F1CE-9FE6DBD127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350"/>
          <a:stretch/>
        </p:blipFill>
        <p:spPr>
          <a:xfrm>
            <a:off x="678500" y="3522052"/>
            <a:ext cx="5130797" cy="2642068"/>
          </a:xfrm>
          <a:custGeom>
            <a:avLst/>
            <a:gdLst/>
            <a:ahLst/>
            <a:cxnLst/>
            <a:rect l="l" t="t" r="r" b="b"/>
            <a:pathLst>
              <a:path w="4252881" h="4252881">
                <a:moveTo>
                  <a:pt x="95137" y="0"/>
                </a:moveTo>
                <a:lnTo>
                  <a:pt x="4157744" y="0"/>
                </a:lnTo>
                <a:cubicBezTo>
                  <a:pt x="4210287" y="0"/>
                  <a:pt x="4252881" y="42594"/>
                  <a:pt x="4252881" y="95137"/>
                </a:cubicBezTo>
                <a:lnTo>
                  <a:pt x="4252881" y="4157744"/>
                </a:lnTo>
                <a:cubicBezTo>
                  <a:pt x="4252881" y="4210287"/>
                  <a:pt x="4210287" y="4252881"/>
                  <a:pt x="4157744" y="4252881"/>
                </a:cubicBezTo>
                <a:lnTo>
                  <a:pt x="95137" y="4252881"/>
                </a:lnTo>
                <a:cubicBezTo>
                  <a:pt x="42594" y="4252881"/>
                  <a:pt x="0" y="4210287"/>
                  <a:pt x="0" y="4157744"/>
                </a:cubicBezTo>
                <a:lnTo>
                  <a:pt x="0" y="95137"/>
                </a:lnTo>
                <a:cubicBezTo>
                  <a:pt x="0" y="42594"/>
                  <a:pt x="42594" y="0"/>
                  <a:pt x="95137" y="0"/>
                </a:cubicBezTo>
                <a:close/>
              </a:path>
            </a:pathLst>
          </a:custGeom>
        </p:spPr>
      </p:pic>
      <p:pic>
        <p:nvPicPr>
          <p:cNvPr id="4" name="Picture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9B2F9A64-A3ED-2D17-DC23-DEB52D16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421"/>
          <a:stretch/>
        </p:blipFill>
        <p:spPr>
          <a:xfrm>
            <a:off x="698242" y="626680"/>
            <a:ext cx="5102297" cy="264206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3EA4-C021-0FB3-0853-53C2D819B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+mn-lt"/>
                <a:cs typeface="+mn-lt"/>
              </a:rPr>
              <a:t>Feature importance plot identifies which nutritional factors have the most significant impact on health outcomes.</a:t>
            </a:r>
            <a:endParaRPr lang="en-US">
              <a:latin typeface="Calibri"/>
              <a:cs typeface="Calibri"/>
            </a:endParaRPr>
          </a:p>
          <a:p>
            <a:r>
              <a:rPr lang="en-US" dirty="0">
                <a:latin typeface="Calibri"/>
                <a:ea typeface="+mn-lt"/>
                <a:cs typeface="+mn-lt"/>
              </a:rPr>
              <a:t>The scatter plot of actual vs. predicted values demonstrates the model’s accuracy in predicting nutritional density.</a:t>
            </a:r>
            <a:endParaRPr lang="en-US" dirty="0">
              <a:latin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6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64A2F-9079-D87B-A79A-9AEA11DEA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alibri"/>
                <a:ea typeface="+mj-lt"/>
                <a:cs typeface="+mj-lt"/>
              </a:rPr>
              <a:t>Conclusion</a:t>
            </a:r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4806B-D036-9BA4-E542-482517492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alibri"/>
                <a:ea typeface="+mn-lt"/>
                <a:cs typeface="+mn-lt"/>
              </a:rPr>
              <a:t>Key findings indicate that caloric value, fat, and protein are the most significant predictors of nutritional density.</a:t>
            </a:r>
            <a:endParaRPr lang="en-US">
              <a:latin typeface="Calibri"/>
              <a:cs typeface="Calibri"/>
            </a:endParaRPr>
          </a:p>
          <a:p>
            <a:r>
              <a:rPr lang="en-US" dirty="0">
                <a:latin typeface="Calibri"/>
                <a:ea typeface="+mn-lt"/>
                <a:cs typeface="+mn-lt"/>
              </a:rPr>
              <a:t>The analysis highlights important dietary trends that can inform public health recommendations and policies.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ea typeface="+mn-lt"/>
                <a:cs typeface="+mn-lt"/>
              </a:rPr>
              <a:t>Addressing these findings can help improve dietary guidelines and reduce the risk of chronic diseases.</a:t>
            </a:r>
            <a:endParaRPr lang="en-US">
              <a:latin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38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BEC7D-0F97-952A-D88A-0126157E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  <a:latin typeface="Calibri"/>
                <a:ea typeface="+mj-lt"/>
                <a:cs typeface="+mj-lt"/>
              </a:rPr>
              <a:t>Recommendations and Future Work</a:t>
            </a:r>
            <a:endParaRPr lang="en-US" sz="30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9CE0-C870-EAEE-03BE-260F34CC6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/>
                <a:ea typeface="+mn-lt"/>
                <a:cs typeface="+mn-lt"/>
              </a:rPr>
              <a:t>Recommendations:</a:t>
            </a:r>
            <a:endParaRPr lang="en-US" dirty="0">
              <a:latin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bri"/>
                <a:ea typeface="+mn-lt"/>
                <a:cs typeface="+mn-lt"/>
              </a:rPr>
              <a:t>Regularly update datasets to reflect current food consumption trends.</a:t>
            </a:r>
            <a:endParaRPr lang="en-US">
              <a:latin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bri"/>
                <a:ea typeface="+mn-lt"/>
                <a:cs typeface="+mn-lt"/>
              </a:rPr>
              <a:t>Include additional demographic variables for a more comprehensive analysis.</a:t>
            </a:r>
            <a:endParaRPr lang="en-US">
              <a:latin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bri"/>
                <a:ea typeface="+mn-lt"/>
                <a:cs typeface="+mn-lt"/>
              </a:rPr>
              <a:t>Employ more sophisticated models for better predictive accuracy.</a:t>
            </a:r>
            <a:endParaRPr lang="en-US">
              <a:latin typeface="Calibri"/>
              <a:cs typeface="Calibri"/>
            </a:endParaRPr>
          </a:p>
          <a:p>
            <a:r>
              <a:rPr lang="en-US" b="1" dirty="0">
                <a:latin typeface="Calibri"/>
                <a:ea typeface="+mn-lt"/>
                <a:cs typeface="+mn-lt"/>
              </a:rPr>
              <a:t>Future Work:</a:t>
            </a:r>
            <a:endParaRPr lang="en-US" dirty="0">
              <a:latin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bri"/>
                <a:ea typeface="+mn-lt"/>
                <a:cs typeface="+mn-lt"/>
              </a:rPr>
              <a:t>Expand research to explore more complex interactions between nutritional components and health outcomes.</a:t>
            </a:r>
            <a:endParaRPr lang="en-US">
              <a:latin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bri"/>
                <a:ea typeface="+mn-lt"/>
                <a:cs typeface="+mn-lt"/>
              </a:rPr>
              <a:t>Apply findings to design personalized dietary plans and public health interventions.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04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6BE86-AAB2-D39D-3F33-D7951DAA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49" y="1825625"/>
            <a:ext cx="5699912" cy="43600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/>
                <a:cs typeface="Times New Roman"/>
              </a:rPr>
              <a:t>Thank you for attending the presentation. Feel free to ask any questions you have.</a:t>
            </a:r>
            <a:endParaRPr lang="en-US" sz="3200" dirty="0">
              <a:latin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Graphic 38" descr="Help">
            <a:extLst>
              <a:ext uri="{FF2B5EF4-FFF2-40B4-BE49-F238E27FC236}">
                <a16:creationId xmlns:a16="http://schemas.microsoft.com/office/drawing/2014/main" id="{10E009FC-D75E-85EC-803A-99B1553EC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022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FEBDD-B801-83ED-4FFF-8A7A1E4F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070317-73A7-6129-AD82-13019D649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772074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366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E0EE5-C8F8-D745-3B0B-BA6D86EE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alibri"/>
                <a:ea typeface="+mj-lt"/>
                <a:cs typeface="+mj-lt"/>
              </a:rPr>
              <a:t>Background</a:t>
            </a:r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046808-FE93-5ABD-94E0-4AF613901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020239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27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3667F-A30B-6389-BA9D-256A8EE3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49" y="652225"/>
            <a:ext cx="3511756" cy="55535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alibri"/>
                <a:ea typeface="+mj-lt"/>
                <a:cs typeface="+mj-lt"/>
              </a:rPr>
              <a:t>Business Problem</a:t>
            </a:r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AE0A84-2CB3-1DA1-0D38-04E7F5276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603781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444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78C9C-73FE-1BF7-5EC6-42A27590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01DBD-2CBE-8CF6-EA73-328B0A31E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170" y="643896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alibri"/>
                <a:ea typeface="+mn-lt"/>
                <a:cs typeface="+mn-lt"/>
              </a:rPr>
              <a:t>We used five datasets containing detailed information on food consumption, nutritional values, demographics, historical trends, and regional variations.</a:t>
            </a:r>
            <a:endParaRPr lang="en-US">
              <a:latin typeface="Calibri"/>
              <a:cs typeface="Calibri"/>
            </a:endParaRPr>
          </a:p>
          <a:p>
            <a:r>
              <a:rPr lang="en-US" b="1" dirty="0">
                <a:latin typeface="Calibri"/>
                <a:ea typeface="+mn-lt"/>
                <a:cs typeface="+mn-lt"/>
              </a:rPr>
              <a:t>Key Data Columns:</a:t>
            </a:r>
            <a:endParaRPr lang="en-US">
              <a:latin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err="1">
                <a:latin typeface="Calibri"/>
                <a:ea typeface="+mn-lt"/>
                <a:cs typeface="+mn-lt"/>
              </a:rPr>
              <a:t>food_id</a:t>
            </a:r>
            <a:r>
              <a:rPr lang="en-US" b="1" dirty="0">
                <a:latin typeface="Calibri"/>
                <a:ea typeface="+mn-lt"/>
                <a:cs typeface="+mn-lt"/>
              </a:rPr>
              <a:t>:</a:t>
            </a:r>
            <a:r>
              <a:rPr lang="en-US" dirty="0">
                <a:latin typeface="Calibri"/>
                <a:ea typeface="+mn-lt"/>
                <a:cs typeface="+mn-lt"/>
              </a:rPr>
              <a:t> Unique identifier for each food item.</a:t>
            </a:r>
            <a:endParaRPr lang="en-US">
              <a:latin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err="1">
                <a:latin typeface="Calibri"/>
                <a:ea typeface="+mn-lt"/>
                <a:cs typeface="+mn-lt"/>
              </a:rPr>
              <a:t>consumption_rate</a:t>
            </a:r>
            <a:r>
              <a:rPr lang="en-US" b="1" dirty="0">
                <a:latin typeface="Calibri"/>
                <a:ea typeface="+mn-lt"/>
                <a:cs typeface="+mn-lt"/>
              </a:rPr>
              <a:t>:</a:t>
            </a:r>
            <a:r>
              <a:rPr lang="en-US" dirty="0">
                <a:latin typeface="Calibri"/>
                <a:ea typeface="+mn-lt"/>
                <a:cs typeface="+mn-lt"/>
              </a:rPr>
              <a:t> Rate at which each food item is consumed.</a:t>
            </a:r>
            <a:endParaRPr lang="en-US">
              <a:latin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latin typeface="Calibri"/>
                <a:ea typeface="+mn-lt"/>
                <a:cs typeface="+mn-lt"/>
              </a:rPr>
              <a:t>calories, protein, fat, carbohydrate:</a:t>
            </a:r>
            <a:r>
              <a:rPr lang="en-US" dirty="0">
                <a:latin typeface="Calibri"/>
                <a:ea typeface="+mn-lt"/>
                <a:cs typeface="+mn-lt"/>
              </a:rPr>
              <a:t> Nutritional values of each food item.</a:t>
            </a:r>
            <a:endParaRPr lang="en-US">
              <a:latin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err="1">
                <a:latin typeface="Calibri"/>
                <a:ea typeface="+mn-lt"/>
                <a:cs typeface="+mn-lt"/>
              </a:rPr>
              <a:t>age_group</a:t>
            </a:r>
            <a:r>
              <a:rPr lang="en-US" b="1" dirty="0">
                <a:latin typeface="Calibri"/>
                <a:ea typeface="+mn-lt"/>
                <a:cs typeface="+mn-lt"/>
              </a:rPr>
              <a:t>, gender:</a:t>
            </a:r>
            <a:r>
              <a:rPr lang="en-US" dirty="0">
                <a:latin typeface="Calibri"/>
                <a:ea typeface="+mn-lt"/>
                <a:cs typeface="+mn-lt"/>
              </a:rPr>
              <a:t> Demographic information.</a:t>
            </a:r>
            <a:endParaRPr lang="en-US" dirty="0">
              <a:latin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5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49D06-586E-432E-D471-0E3DA611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7C5CA-63B5-53F7-A657-F50B68583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/>
                <a:ea typeface="+mn-lt"/>
                <a:cs typeface="+mn-lt"/>
              </a:rPr>
              <a:t>Data Cleaning:</a:t>
            </a:r>
            <a:r>
              <a:rPr lang="en-US" dirty="0">
                <a:latin typeface="Calibri"/>
                <a:ea typeface="+mn-lt"/>
                <a:cs typeface="+mn-lt"/>
              </a:rPr>
              <a:t> Addressed missing values and outliers to ensure data quality.</a:t>
            </a:r>
            <a:endParaRPr lang="en-US">
              <a:latin typeface="Calibri"/>
              <a:cs typeface="Calibri"/>
            </a:endParaRPr>
          </a:p>
          <a:p>
            <a:r>
              <a:rPr lang="en-US" b="1" dirty="0">
                <a:latin typeface="Calibri"/>
                <a:ea typeface="+mn-lt"/>
                <a:cs typeface="+mn-lt"/>
              </a:rPr>
              <a:t>Data Transformation:</a:t>
            </a:r>
            <a:r>
              <a:rPr lang="en-US" dirty="0">
                <a:latin typeface="Calibri"/>
                <a:ea typeface="+mn-lt"/>
                <a:cs typeface="+mn-lt"/>
              </a:rPr>
              <a:t> Normalized and standardized data for analysis consistency.</a:t>
            </a:r>
            <a:endParaRPr lang="en-US" dirty="0">
              <a:latin typeface="Calibri"/>
              <a:cs typeface="Calibri"/>
            </a:endParaRPr>
          </a:p>
          <a:p>
            <a:r>
              <a:rPr lang="en-US" b="1" dirty="0">
                <a:latin typeface="Calibri"/>
                <a:ea typeface="+mn-lt"/>
                <a:cs typeface="+mn-lt"/>
              </a:rPr>
              <a:t>Data Integration:</a:t>
            </a:r>
            <a:r>
              <a:rPr lang="en-US" dirty="0">
                <a:latin typeface="Calibri"/>
                <a:ea typeface="+mn-lt"/>
                <a:cs typeface="+mn-lt"/>
              </a:rPr>
              <a:t> Combined multiple datasets for a comprehensive analysis.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ea typeface="+mn-lt"/>
                <a:cs typeface="+mn-lt"/>
              </a:rPr>
              <a:t>Challenges included managing large datasets and ensuring data consistency across different sources.</a:t>
            </a:r>
            <a:endParaRPr lang="en-US" dirty="0">
              <a:latin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8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FE657-A252-A592-372A-233E8C35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alibri"/>
                <a:ea typeface="+mj-lt"/>
                <a:cs typeface="+mj-lt"/>
              </a:rPr>
              <a:t>Methods Overview</a:t>
            </a:r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88B57-335A-7664-F353-48DE93B82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/>
                <a:ea typeface="+mn-lt"/>
                <a:cs typeface="+mn-lt"/>
              </a:rPr>
              <a:t>Exploratory Data Analysis (EDA):</a:t>
            </a:r>
            <a:r>
              <a:rPr lang="en-US" dirty="0">
                <a:latin typeface="Calibri"/>
                <a:ea typeface="+mn-lt"/>
                <a:cs typeface="+mn-lt"/>
              </a:rPr>
              <a:t> To understand basic patterns in the data.</a:t>
            </a:r>
            <a:endParaRPr lang="en-US">
              <a:latin typeface="Calibri"/>
              <a:cs typeface="Calibri"/>
            </a:endParaRPr>
          </a:p>
          <a:p>
            <a:r>
              <a:rPr lang="en-US" b="1" dirty="0">
                <a:latin typeface="Calibri"/>
                <a:ea typeface="+mn-lt"/>
                <a:cs typeface="+mn-lt"/>
              </a:rPr>
              <a:t>Statistical Analysis:</a:t>
            </a:r>
            <a:r>
              <a:rPr lang="en-US" dirty="0">
                <a:latin typeface="Calibri"/>
                <a:ea typeface="+mn-lt"/>
                <a:cs typeface="+mn-lt"/>
              </a:rPr>
              <a:t> Identified trends and relationships in the data.</a:t>
            </a:r>
            <a:endParaRPr lang="en-US" dirty="0">
              <a:latin typeface="Calibri"/>
              <a:cs typeface="Calibri"/>
            </a:endParaRPr>
          </a:p>
          <a:p>
            <a:r>
              <a:rPr lang="en-US" b="1" dirty="0">
                <a:latin typeface="Calibri"/>
                <a:ea typeface="+mn-lt"/>
                <a:cs typeface="+mn-lt"/>
              </a:rPr>
              <a:t>Time Series Analysis:</a:t>
            </a:r>
            <a:r>
              <a:rPr lang="en-US" dirty="0">
                <a:latin typeface="Calibri"/>
                <a:ea typeface="+mn-lt"/>
                <a:cs typeface="+mn-lt"/>
              </a:rPr>
              <a:t> Examined historical trends in food consumption.</a:t>
            </a:r>
            <a:endParaRPr lang="en-US">
              <a:latin typeface="Calibri"/>
              <a:cs typeface="Calibri"/>
            </a:endParaRPr>
          </a:p>
          <a:p>
            <a:r>
              <a:rPr lang="en-US" b="1" dirty="0">
                <a:latin typeface="Calibri"/>
                <a:ea typeface="+mn-lt"/>
                <a:cs typeface="+mn-lt"/>
              </a:rPr>
              <a:t>Clustering and Segmentation:</a:t>
            </a:r>
            <a:r>
              <a:rPr lang="en-US" dirty="0">
                <a:latin typeface="Calibri"/>
                <a:ea typeface="+mn-lt"/>
                <a:cs typeface="+mn-lt"/>
              </a:rPr>
              <a:t> Grouped similar demographic groups based on their eating habits.</a:t>
            </a:r>
            <a:endParaRPr lang="en-US">
              <a:latin typeface="Calibri"/>
              <a:cs typeface="Calibri"/>
            </a:endParaRPr>
          </a:p>
          <a:p>
            <a:r>
              <a:rPr lang="en-US" b="1" dirty="0">
                <a:latin typeface="Calibri"/>
                <a:ea typeface="+mn-lt"/>
                <a:cs typeface="+mn-lt"/>
              </a:rPr>
              <a:t>Predictive Modeling:</a:t>
            </a:r>
            <a:r>
              <a:rPr lang="en-US" dirty="0">
                <a:latin typeface="Calibri"/>
                <a:ea typeface="+mn-lt"/>
                <a:cs typeface="+mn-lt"/>
              </a:rPr>
              <a:t> Developed models to forecast future health impacts based on current nutritional data.</a:t>
            </a:r>
            <a:endParaRPr lang="en-US" dirty="0">
              <a:latin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1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5D834-7546-7AA9-330D-C16ADFD0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latin typeface="Calibri"/>
                <a:cs typeface="Calibri"/>
              </a:rPr>
              <a:t>Exploratory Data</a:t>
            </a:r>
            <a:r>
              <a:rPr lang="en-US" sz="4800" kern="1200" dirty="0">
                <a:latin typeface="Calibri"/>
                <a:cs typeface="Calibri"/>
              </a:rPr>
              <a:t> Analysis</a:t>
            </a:r>
            <a:endParaRPr lang="en-US" sz="4800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ABF01-430E-2D4D-03A5-0E818F63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2" y="3800209"/>
            <a:ext cx="5130798" cy="23070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kern="1200" dirty="0">
                <a:latin typeface="Calibri"/>
                <a:cs typeface="Calibri"/>
              </a:rPr>
              <a:t>The </a:t>
            </a:r>
            <a:r>
              <a:rPr lang="en-US" dirty="0">
                <a:latin typeface="Calibri"/>
                <a:cs typeface="Calibri"/>
              </a:rPr>
              <a:t>histogram shows the distribution of calorie intake across different food items.</a:t>
            </a:r>
          </a:p>
          <a:p>
            <a:pPr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This helps us understand which foods are most consumed </a:t>
            </a:r>
            <a:r>
              <a:rPr lang="en-US" kern="1200" dirty="0">
                <a:latin typeface="Calibri"/>
                <a:cs typeface="Calibri"/>
              </a:rPr>
              <a:t>and </a:t>
            </a:r>
            <a:r>
              <a:rPr lang="en-US" dirty="0">
                <a:latin typeface="Calibri"/>
                <a:cs typeface="Calibri"/>
              </a:rPr>
              <a:t>their nutritional impact</a:t>
            </a:r>
            <a:r>
              <a:rPr lang="en-US" kern="1200" dirty="0">
                <a:latin typeface="Calibri"/>
                <a:cs typeface="Calibri"/>
              </a:rPr>
              <a:t>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graph of calories&#10;&#10;Description automatically generated">
            <a:extLst>
              <a:ext uri="{FF2B5EF4-FFF2-40B4-BE49-F238E27FC236}">
                <a16:creationId xmlns:a16="http://schemas.microsoft.com/office/drawing/2014/main" id="{60080972-5BE6-816C-72EC-C258055DF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11" y="1481497"/>
            <a:ext cx="5758643" cy="3657012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850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5D834-7546-7AA9-330D-C16ADFD0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latin typeface="Calibri"/>
                <a:cs typeface="Calibri"/>
              </a:rPr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ABF01-430E-2D4D-03A5-0E818F63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2" y="3800209"/>
            <a:ext cx="5130798" cy="23070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latin typeface="Calibri"/>
                <a:cs typeface="Calibri"/>
              </a:rPr>
              <a:t>The scatter plot reveals a strong positive correlation between caloric value and fat content.</a:t>
            </a:r>
          </a:p>
        </p:txBody>
      </p:sp>
      <p:pic>
        <p:nvPicPr>
          <p:cNvPr id="4" name="Picture 3" descr="A graph of calories and fat&#10;&#10;Description automatically generated">
            <a:extLst>
              <a:ext uri="{FF2B5EF4-FFF2-40B4-BE49-F238E27FC236}">
                <a16:creationId xmlns:a16="http://schemas.microsoft.com/office/drawing/2014/main" id="{785F408D-1F5F-8B8E-DADD-01E637F97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503"/>
            <a:ext cx="5850384" cy="371499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30461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ShapesVTI</vt:lpstr>
      <vt:lpstr>Analysis of Food Consumption Patterns and Nutritional Intake</vt:lpstr>
      <vt:lpstr>Introduction</vt:lpstr>
      <vt:lpstr>Background</vt:lpstr>
      <vt:lpstr>Business Problem</vt:lpstr>
      <vt:lpstr>Data Sources</vt:lpstr>
      <vt:lpstr>Data Preparation</vt:lpstr>
      <vt:lpstr>Methods Overview</vt:lpstr>
      <vt:lpstr>Exploratory Data Analysis</vt:lpstr>
      <vt:lpstr>Correlation Analysis</vt:lpstr>
      <vt:lpstr>Correlation Analysis</vt:lpstr>
      <vt:lpstr>Time Series Analysis</vt:lpstr>
      <vt:lpstr>Clustering Analysis</vt:lpstr>
      <vt:lpstr>Predictive Analysis</vt:lpstr>
      <vt:lpstr>Model Interpretation</vt:lpstr>
      <vt:lpstr>Conclusion</vt:lpstr>
      <vt:lpstr>Recommendations and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213</cp:revision>
  <dcterms:created xsi:type="dcterms:W3CDTF">2024-08-10T02:03:15Z</dcterms:created>
  <dcterms:modified xsi:type="dcterms:W3CDTF">2024-08-10T02:41:24Z</dcterms:modified>
</cp:coreProperties>
</file>