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4" r:id="rId4"/>
  </p:sldMasterIdLst>
  <p:notesMasterIdLst>
    <p:notesMasterId r:id="rId18"/>
  </p:notesMasterIdLst>
  <p:handoutMasterIdLst>
    <p:handoutMasterId r:id="rId19"/>
  </p:handoutMasterIdLst>
  <p:sldIdLst>
    <p:sldId id="257" r:id="rId5"/>
    <p:sldId id="389" r:id="rId6"/>
    <p:sldId id="406" r:id="rId7"/>
    <p:sldId id="407" r:id="rId8"/>
    <p:sldId id="408" r:id="rId9"/>
    <p:sldId id="410" r:id="rId10"/>
    <p:sldId id="411" r:id="rId11"/>
    <p:sldId id="413" r:id="rId12"/>
    <p:sldId id="419" r:id="rId13"/>
    <p:sldId id="415" r:id="rId14"/>
    <p:sldId id="417" r:id="rId15"/>
    <p:sldId id="403" r:id="rId16"/>
    <p:sldId id="3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3430" autoAdjust="0"/>
  </p:normalViewPr>
  <p:slideViewPr>
    <p:cSldViewPr snapToGrid="0">
      <p:cViewPr varScale="1">
        <p:scale>
          <a:sx n="63" d="100"/>
          <a:sy n="63" d="100"/>
        </p:scale>
        <p:origin x="396" y="8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2/13/2023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2/13/2023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endParaRPr lang="en-US"/>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dirty="0"/>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dirty="0"/>
              <a:t>Click to edit Master title style</a:t>
            </a:r>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endParaRPr lang="en-US"/>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endParaRPr lang="en-US"/>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dirty="0"/>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endParaRPr lang="en-US"/>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endParaRPr lang="en-US"/>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endParaRPr lang="en-US"/>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endParaRPr lang="en-US"/>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endParaRPr lang="en-US"/>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endParaRPr lang="en-US"/>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dirty="0"/>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endParaRPr lang="en-US"/>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dirty="0"/>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dirty="0"/>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endParaRPr lang="en-US"/>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endParaRPr lang="en-US"/>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endParaRPr lang="en-US"/>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dirty="0"/>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hyperlink" Target="https://statisticsglobe.com/r-functions-list/" TargetMode="External"/><Relationship Id="rId2" Type="http://schemas.openxmlformats.org/officeDocument/2006/relationships/hyperlink" Target="https://www.geeksforgeeks.org/data-visualization-with-r-and-ggplot2/?ref=gcse" TargetMode="External"/><Relationship Id="rId1" Type="http://schemas.openxmlformats.org/officeDocument/2006/relationships/slideLayout" Target="../slideLayouts/slideLayout15.xml"/><Relationship Id="rId6" Type="http://schemas.openxmlformats.org/officeDocument/2006/relationships/hyperlink" Target="https://www.geeksforgeeks.org/addregression-line-to-ggplot2-plot-in-r/" TargetMode="External"/><Relationship Id="rId5" Type="http://schemas.openxmlformats.org/officeDocument/2006/relationships/hyperlink" Target="https://www.scribbr.com/statistics/linear-regression-in-r/" TargetMode="External"/><Relationship Id="rId4" Type="http://schemas.openxmlformats.org/officeDocument/2006/relationships/hyperlink" Target="https://www.geeksforgeeks.org/r-pareto-char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2666277" y="736591"/>
            <a:ext cx="6660603" cy="2384898"/>
          </a:xfrm>
        </p:spPr>
        <p:txBody>
          <a:bodyPr anchor="b" anchorCtr="0">
            <a:normAutofit/>
          </a:bodyPr>
          <a:lstStyle/>
          <a:p>
            <a:br>
              <a:rPr lang="en-US" sz="2800" dirty="0">
                <a:latin typeface="Arial" panose="020B0604020202020204" pitchFamily="34" charset="0"/>
                <a:cs typeface="Arial" panose="020B0604020202020204" pitchFamily="34" charset="0"/>
              </a:rPr>
            </a:br>
            <a:br>
              <a:rPr lang="en-US" sz="2800"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          </a:t>
            </a:r>
            <a:r>
              <a:rPr lang="en-US" sz="4400" dirty="0">
                <a:latin typeface="Arial" panose="020B0604020202020204" pitchFamily="34" charset="0"/>
                <a:cs typeface="Arial" panose="020B0604020202020204" pitchFamily="34" charset="0"/>
              </a:rPr>
              <a:t>Selling Details of Cars</a:t>
            </a:r>
            <a:br>
              <a:rPr lang="en-US" sz="4400" dirty="0">
                <a:latin typeface="Arial" panose="020B0604020202020204" pitchFamily="34" charset="0"/>
                <a:cs typeface="Arial" panose="020B0604020202020204" pitchFamily="34" charset="0"/>
              </a:rPr>
            </a:br>
            <a:endParaRPr lang="en-US" sz="44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4027780" y="3349244"/>
            <a:ext cx="4881333" cy="3071876"/>
          </a:xfrm>
        </p:spPr>
        <p:txBody>
          <a:bodyPr>
            <a:noAutofit/>
          </a:bodyPr>
          <a:lstStyle/>
          <a:p>
            <a:r>
              <a:rPr lang="en-US" b="1" dirty="0">
                <a:latin typeface="Arial" panose="020B0604020202020204" pitchFamily="34" charset="0"/>
                <a:cs typeface="Arial" panose="020B0604020202020204" pitchFamily="34" charset="0"/>
              </a:rPr>
              <a:t>Presentation by:</a:t>
            </a:r>
          </a:p>
          <a:p>
            <a:r>
              <a:rPr lang="en-US" sz="1600" dirty="0">
                <a:latin typeface="Arial" panose="020B0604020202020204" pitchFamily="34" charset="0"/>
                <a:cs typeface="Arial" panose="020B0604020202020204" pitchFamily="34" charset="0"/>
              </a:rPr>
              <a:t>Kalyan Kumar Bhogi</a:t>
            </a:r>
          </a:p>
          <a:p>
            <a:r>
              <a:rPr lang="en-US" sz="1600" dirty="0">
                <a:latin typeface="Arial" panose="020B0604020202020204" pitchFamily="34" charset="0"/>
                <a:cs typeface="Arial" panose="020B0604020202020204" pitchFamily="34" charset="0"/>
              </a:rPr>
              <a:t>College of Professional Studies</a:t>
            </a:r>
          </a:p>
          <a:p>
            <a:r>
              <a:rPr lang="en-US" sz="1600" dirty="0">
                <a:latin typeface="Arial" panose="020B0604020202020204" pitchFamily="34" charset="0"/>
                <a:cs typeface="Arial" panose="020B0604020202020204" pitchFamily="34" charset="0"/>
              </a:rPr>
              <a:t>Northeastern University, Boston Campus</a:t>
            </a:r>
          </a:p>
          <a:p>
            <a:r>
              <a:rPr lang="en-US" sz="1600" dirty="0">
                <a:latin typeface="Arial" panose="020B0604020202020204" pitchFamily="34" charset="0"/>
                <a:cs typeface="Arial" panose="020B0604020202020204" pitchFamily="34" charset="0"/>
              </a:rPr>
              <a:t>Prof. Kayal Chandrasekharan</a:t>
            </a:r>
          </a:p>
          <a:p>
            <a:r>
              <a:rPr lang="en-US" sz="1600" dirty="0">
                <a:latin typeface="Arial" panose="020B0604020202020204" pitchFamily="34" charset="0"/>
                <a:cs typeface="Arial" panose="020B0604020202020204" pitchFamily="34" charset="0"/>
              </a:rPr>
              <a:t>2023, Feb 14</a:t>
            </a:r>
            <a:r>
              <a:rPr lang="en-US" sz="1600" baseline="30000" dirty="0">
                <a:latin typeface="Arial" panose="020B0604020202020204" pitchFamily="34" charset="0"/>
                <a:cs typeface="Arial" panose="020B0604020202020204" pitchFamily="34" charset="0"/>
              </a:rPr>
              <a:t>h</a:t>
            </a:r>
            <a:r>
              <a:rPr lang="en-US" sz="16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EAA5EA-117C-D57D-B2EB-49B13B5EB839}"/>
              </a:ext>
            </a:extLst>
          </p:cNvPr>
          <p:cNvSpPr>
            <a:spLocks noGrp="1"/>
          </p:cNvSpPr>
          <p:nvPr>
            <p:ph type="sldNum" sz="quarter" idx="12"/>
          </p:nvPr>
        </p:nvSpPr>
        <p:spPr/>
        <p:txBody>
          <a:bodyPr/>
          <a:lstStyle/>
          <a:p>
            <a:fld id="{DBA1B0FB-D917-4C8C-928F-313BD683BF39}" type="slidenum">
              <a:rPr lang="en-US" smtClean="0"/>
              <a:t>10</a:t>
            </a:fld>
            <a:endParaRPr lang="en-US"/>
          </a:p>
        </p:txBody>
      </p:sp>
      <p:sp>
        <p:nvSpPr>
          <p:cNvPr id="5" name="Title 14">
            <a:extLst>
              <a:ext uri="{FF2B5EF4-FFF2-40B4-BE49-F238E27FC236}">
                <a16:creationId xmlns:a16="http://schemas.microsoft.com/office/drawing/2014/main" id="{551214A6-3D85-F16C-F7AC-DF5C26F8076E}"/>
              </a:ext>
            </a:extLst>
          </p:cNvPr>
          <p:cNvSpPr txBox="1">
            <a:spLocks/>
          </p:cNvSpPr>
          <p:nvPr/>
        </p:nvSpPr>
        <p:spPr>
          <a:xfrm>
            <a:off x="550862" y="-334050"/>
            <a:ext cx="11793538" cy="1364924"/>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IN" sz="4400" dirty="0">
                <a:latin typeface="Arial" panose="020B0604020202020204" pitchFamily="34" charset="0"/>
                <a:cs typeface="Arial" panose="020B0604020202020204" pitchFamily="34" charset="0"/>
              </a:rPr>
              <a:t>Conclusion  </a:t>
            </a:r>
          </a:p>
        </p:txBody>
      </p:sp>
      <p:cxnSp>
        <p:nvCxnSpPr>
          <p:cNvPr id="7" name="Straight Connector 6">
            <a:extLst>
              <a:ext uri="{FF2B5EF4-FFF2-40B4-BE49-F238E27FC236}">
                <a16:creationId xmlns:a16="http://schemas.microsoft.com/office/drawing/2014/main" id="{9230D1B5-605A-407F-CA23-7F61FDCCEDA0}"/>
              </a:ext>
            </a:extLst>
          </p:cNvPr>
          <p:cNvCxnSpPr/>
          <p:nvPr/>
        </p:nvCxnSpPr>
        <p:spPr>
          <a:xfrm>
            <a:off x="670560" y="1239520"/>
            <a:ext cx="111353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1441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EAA5EA-117C-D57D-B2EB-49B13B5EB839}"/>
              </a:ext>
            </a:extLst>
          </p:cNvPr>
          <p:cNvSpPr>
            <a:spLocks noGrp="1"/>
          </p:cNvSpPr>
          <p:nvPr>
            <p:ph type="sldNum" sz="quarter" idx="12"/>
          </p:nvPr>
        </p:nvSpPr>
        <p:spPr/>
        <p:txBody>
          <a:bodyPr/>
          <a:lstStyle/>
          <a:p>
            <a:fld id="{DBA1B0FB-D917-4C8C-928F-313BD683BF39}" type="slidenum">
              <a:rPr lang="en-US" smtClean="0"/>
              <a:t>11</a:t>
            </a:fld>
            <a:endParaRPr lang="en-US"/>
          </a:p>
        </p:txBody>
      </p:sp>
      <p:sp>
        <p:nvSpPr>
          <p:cNvPr id="5" name="Title 14">
            <a:extLst>
              <a:ext uri="{FF2B5EF4-FFF2-40B4-BE49-F238E27FC236}">
                <a16:creationId xmlns:a16="http://schemas.microsoft.com/office/drawing/2014/main" id="{551214A6-3D85-F16C-F7AC-DF5C26F8076E}"/>
              </a:ext>
            </a:extLst>
          </p:cNvPr>
          <p:cNvSpPr txBox="1">
            <a:spLocks/>
          </p:cNvSpPr>
          <p:nvPr/>
        </p:nvSpPr>
        <p:spPr>
          <a:xfrm>
            <a:off x="550862" y="-334050"/>
            <a:ext cx="11793538" cy="1364924"/>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US" sz="4400" dirty="0">
                <a:latin typeface="Arial" panose="020B0604020202020204" pitchFamily="34" charset="0"/>
                <a:cs typeface="Arial" panose="020B0604020202020204" pitchFamily="34" charset="0"/>
              </a:rPr>
              <a:t>Bibliography</a:t>
            </a:r>
            <a:r>
              <a:rPr lang="en-IN" sz="4400" dirty="0">
                <a:latin typeface="Arial" panose="020B0604020202020204" pitchFamily="34" charset="0"/>
                <a:cs typeface="Arial" panose="020B0604020202020204" pitchFamily="34" charset="0"/>
              </a:rPr>
              <a:t>  </a:t>
            </a:r>
          </a:p>
        </p:txBody>
      </p:sp>
      <p:cxnSp>
        <p:nvCxnSpPr>
          <p:cNvPr id="7" name="Straight Connector 6">
            <a:extLst>
              <a:ext uri="{FF2B5EF4-FFF2-40B4-BE49-F238E27FC236}">
                <a16:creationId xmlns:a16="http://schemas.microsoft.com/office/drawing/2014/main" id="{9230D1B5-605A-407F-CA23-7F61FDCCEDA0}"/>
              </a:ext>
            </a:extLst>
          </p:cNvPr>
          <p:cNvCxnSpPr/>
          <p:nvPr/>
        </p:nvCxnSpPr>
        <p:spPr>
          <a:xfrm>
            <a:off x="670560" y="1239520"/>
            <a:ext cx="111353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1ABB55-7FBF-B214-0501-EE226C14F406}"/>
              </a:ext>
            </a:extLst>
          </p:cNvPr>
          <p:cNvSpPr txBox="1"/>
          <p:nvPr/>
        </p:nvSpPr>
        <p:spPr>
          <a:xfrm>
            <a:off x="247425" y="1448167"/>
            <a:ext cx="10989535" cy="7482561"/>
          </a:xfrm>
          <a:prstGeom prst="rect">
            <a:avLst/>
          </a:prstGeom>
          <a:noFill/>
        </p:spPr>
        <p:txBody>
          <a:bodyPr wrap="square" rtlCol="0">
            <a:spAutoFit/>
          </a:bodyPr>
          <a:lstStyle/>
          <a:p>
            <a:pPr marL="742950" indent="-285750">
              <a:lnSpc>
                <a:spcPct val="107000"/>
              </a:lnSpc>
              <a:buFont typeface="Arial" panose="020B0604020202020204" pitchFamily="34" charset="0"/>
              <a:buChar char="•"/>
            </a:pPr>
            <a:r>
              <a:rPr lang="en-US" sz="2000" dirty="0">
                <a:effectLst/>
                <a:latin typeface="Arial" panose="020B0604020202020204" pitchFamily="34" charset="0"/>
                <a:cs typeface="Arial" panose="020B0604020202020204" pitchFamily="34" charset="0"/>
              </a:rPr>
              <a:t>geeksforgeeks. </a:t>
            </a:r>
            <a:r>
              <a:rPr lang="en-US" sz="2000" i="1" dirty="0">
                <a:effectLst/>
                <a:latin typeface="Arial" panose="020B0604020202020204" pitchFamily="34" charset="0"/>
                <a:cs typeface="Arial" panose="020B0604020202020204" pitchFamily="34" charset="0"/>
              </a:rPr>
              <a:t>Data Visualization with R and ggplot2</a:t>
            </a:r>
            <a:r>
              <a:rPr lang="en-US" sz="2000" dirty="0">
                <a:effectLst/>
                <a:latin typeface="Arial" panose="020B0604020202020204" pitchFamily="34" charset="0"/>
                <a:cs typeface="Arial" panose="020B0604020202020204" pitchFamily="34" charset="0"/>
              </a:rPr>
              <a:t>, 7 Dec. 2021,Retrieved February 14,2023, from </a:t>
            </a:r>
            <a:r>
              <a:rPr lang="en-US" sz="2000" dirty="0">
                <a:effectLst/>
                <a:latin typeface="Arial" panose="020B0604020202020204" pitchFamily="34" charset="0"/>
                <a:cs typeface="Arial" panose="020B0604020202020204" pitchFamily="34" charset="0"/>
                <a:hlinkClick r:id="rId2"/>
              </a:rPr>
              <a:t>https://www.geeksforgeeks.org/data-visualization-with-r-and-ggplot2/?ref=gcse</a:t>
            </a:r>
            <a:endParaRPr lang="en-US" sz="2000" dirty="0">
              <a:effectLst/>
              <a:latin typeface="Arial" panose="020B0604020202020204" pitchFamily="34" charset="0"/>
              <a:cs typeface="Arial" panose="020B0604020202020204" pitchFamily="34" charset="0"/>
            </a:endParaRPr>
          </a:p>
          <a:p>
            <a:pPr marL="457200">
              <a:lnSpc>
                <a:spcPct val="107000"/>
              </a:lnSpc>
            </a:pPr>
            <a:endParaRPr lang="en-US" sz="2000" dirty="0">
              <a:effectLst/>
              <a:latin typeface="Arial" panose="020B0604020202020204" pitchFamily="34" charset="0"/>
              <a:cs typeface="Arial" panose="020B0604020202020204" pitchFamily="34" charset="0"/>
            </a:endParaRPr>
          </a:p>
          <a:p>
            <a:pPr marL="742950" indent="-285750">
              <a:lnSpc>
                <a:spcPct val="107000"/>
              </a:lnSpc>
              <a:buFont typeface="Arial" panose="020B0604020202020204" pitchFamily="34" charset="0"/>
              <a:buChar char="•"/>
            </a:pPr>
            <a:r>
              <a:rPr lang="en-US" sz="2000" dirty="0">
                <a:effectLst/>
                <a:latin typeface="Arial" panose="020B0604020202020204" pitchFamily="34" charset="0"/>
                <a:cs typeface="Arial" panose="020B0604020202020204" pitchFamily="34" charset="0"/>
              </a:rPr>
              <a:t>Statistics Globe. </a:t>
            </a:r>
            <a:r>
              <a:rPr lang="en-US" sz="2000" i="1" dirty="0">
                <a:effectLst/>
                <a:latin typeface="Arial" panose="020B0604020202020204" pitchFamily="34" charset="0"/>
                <a:cs typeface="Arial" panose="020B0604020202020204" pitchFamily="34" charset="0"/>
              </a:rPr>
              <a:t>R Functions List (+ Examples) | All Basic Commands of the R Programming Language</a:t>
            </a:r>
            <a:r>
              <a:rPr lang="en-US" sz="2000" dirty="0">
                <a:effectLst/>
                <a:latin typeface="Arial" panose="020B0604020202020204" pitchFamily="34" charset="0"/>
                <a:cs typeface="Arial" panose="020B0604020202020204" pitchFamily="34" charset="0"/>
              </a:rPr>
              <a:t>, 14 Jan. 2021, Retrieved February 14,2023, from </a:t>
            </a:r>
            <a:r>
              <a:rPr lang="en-US" sz="2000" dirty="0">
                <a:effectLst/>
                <a:latin typeface="Arial" panose="020B0604020202020204" pitchFamily="34" charset="0"/>
                <a:cs typeface="Arial" panose="020B0604020202020204" pitchFamily="34" charset="0"/>
                <a:hlinkClick r:id="rId3"/>
              </a:rPr>
              <a:t>https://statisticsglobe.com/r-functions-list/</a:t>
            </a:r>
            <a:endParaRPr lang="en-US" sz="2000" dirty="0">
              <a:effectLst/>
              <a:latin typeface="Arial" panose="020B0604020202020204" pitchFamily="34" charset="0"/>
              <a:cs typeface="Arial" panose="020B0604020202020204" pitchFamily="34" charset="0"/>
            </a:endParaRPr>
          </a:p>
          <a:p>
            <a:pPr marL="457200">
              <a:lnSpc>
                <a:spcPct val="107000"/>
              </a:lnSpc>
            </a:pPr>
            <a:endParaRPr lang="en-US" sz="2000" dirty="0">
              <a:effectLst/>
              <a:latin typeface="Arial" panose="020B0604020202020204" pitchFamily="34" charset="0"/>
              <a:cs typeface="Arial" panose="020B0604020202020204" pitchFamily="34" charset="0"/>
            </a:endParaRPr>
          </a:p>
          <a:p>
            <a:pPr marL="742950" indent="-285750">
              <a:lnSpc>
                <a:spcPct val="107000"/>
              </a:lnSpc>
              <a:buFont typeface="Arial" panose="020B0604020202020204" pitchFamily="34" charset="0"/>
              <a:buChar char="•"/>
            </a:pPr>
            <a:r>
              <a:rPr lang="en-US" sz="2000" dirty="0" err="1">
                <a:effectLst/>
                <a:latin typeface="Arial" panose="020B0604020202020204" pitchFamily="34" charset="0"/>
                <a:cs typeface="Arial" panose="020B0604020202020204" pitchFamily="34" charset="0"/>
              </a:rPr>
              <a:t>GeeksforGeek</a:t>
            </a:r>
            <a:r>
              <a:rPr lang="en-US" sz="2000" dirty="0">
                <a:effectLst/>
                <a:latin typeface="Arial" panose="020B0604020202020204" pitchFamily="34" charset="0"/>
                <a:cs typeface="Arial" panose="020B0604020202020204" pitchFamily="34" charset="0"/>
              </a:rPr>
              <a:t>. </a:t>
            </a:r>
            <a:r>
              <a:rPr lang="en-US" sz="2000" i="1" dirty="0">
                <a:effectLst/>
                <a:latin typeface="Arial" panose="020B0604020202020204" pitchFamily="34" charset="0"/>
                <a:cs typeface="Arial" panose="020B0604020202020204" pitchFamily="34" charset="0"/>
              </a:rPr>
              <a:t>R – Pareto Chart</a:t>
            </a:r>
            <a:r>
              <a:rPr lang="en-US" sz="2000" dirty="0">
                <a:effectLst/>
                <a:latin typeface="Arial" panose="020B0604020202020204" pitchFamily="34" charset="0"/>
                <a:cs typeface="Arial" panose="020B0604020202020204" pitchFamily="34" charset="0"/>
              </a:rPr>
              <a:t>, 22 Aug. 2019, Retrieved February 14,2023, from </a:t>
            </a:r>
            <a:r>
              <a:rPr lang="en-US" sz="2000" dirty="0">
                <a:effectLst/>
                <a:latin typeface="Arial" panose="020B0604020202020204" pitchFamily="34" charset="0"/>
                <a:cs typeface="Arial" panose="020B0604020202020204" pitchFamily="34" charset="0"/>
                <a:hlinkClick r:id="rId4"/>
              </a:rPr>
              <a:t>https://www.geeksforgeeks.org/r-pareto-chart</a:t>
            </a:r>
            <a:endParaRPr lang="en-US" sz="2000" dirty="0">
              <a:effectLst/>
              <a:latin typeface="Arial" panose="020B0604020202020204" pitchFamily="34" charset="0"/>
              <a:cs typeface="Arial" panose="020B0604020202020204" pitchFamily="34" charset="0"/>
            </a:endParaRPr>
          </a:p>
          <a:p>
            <a:pPr marL="742950" indent="-285750">
              <a:lnSpc>
                <a:spcPct val="107000"/>
              </a:lnSpc>
              <a:buFont typeface="Arial" panose="020B0604020202020204" pitchFamily="34" charset="0"/>
              <a:buChar char="•"/>
            </a:pPr>
            <a:endParaRPr lang="en-US" sz="2000" dirty="0">
              <a:effectLst/>
              <a:latin typeface="Arial" panose="020B0604020202020204" pitchFamily="34" charset="0"/>
              <a:cs typeface="Arial" panose="020B0604020202020204" pitchFamily="34" charset="0"/>
            </a:endParaRPr>
          </a:p>
          <a:p>
            <a:pPr marL="742950" indent="-285750">
              <a:lnSpc>
                <a:spcPct val="107000"/>
              </a:lnSpc>
              <a:buFont typeface="Arial" panose="020B0604020202020204" pitchFamily="34" charset="0"/>
              <a:buChar char="•"/>
            </a:pPr>
            <a:r>
              <a:rPr lang="en-US" sz="2000" dirty="0">
                <a:latin typeface="Arial" panose="020B0604020202020204" pitchFamily="34" charset="0"/>
                <a:cs typeface="Arial" panose="020B0604020202020204" pitchFamily="34" charset="0"/>
              </a:rPr>
              <a:t>Linear regression in R ,A step by step Guide, 19 June. 2021,</a:t>
            </a:r>
            <a:r>
              <a:rPr lang="en-US" sz="2000" dirty="0">
                <a:effectLst/>
                <a:latin typeface="Arial" panose="020B0604020202020204" pitchFamily="34" charset="0"/>
                <a:cs typeface="Arial" panose="020B0604020202020204" pitchFamily="34" charset="0"/>
              </a:rPr>
              <a:t> Retrieved February 14,2023, from</a:t>
            </a:r>
            <a:r>
              <a:rPr lang="en-US"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hlinkClick r:id="rId5"/>
              </a:rPr>
              <a:t>https://www.scribbr.com/statistics/linear-regression-in-r/</a:t>
            </a:r>
            <a:endParaRPr lang="en-US" sz="2000" dirty="0">
              <a:latin typeface="Arial" panose="020B0604020202020204" pitchFamily="34" charset="0"/>
              <a:cs typeface="Arial" panose="020B0604020202020204" pitchFamily="34" charset="0"/>
            </a:endParaRPr>
          </a:p>
          <a:p>
            <a:pPr marL="457200">
              <a:lnSpc>
                <a:spcPct val="107000"/>
              </a:lnSpc>
            </a:pPr>
            <a:r>
              <a:rPr lang="en-US" sz="2000" dirty="0">
                <a:latin typeface="Arial" panose="020B0604020202020204" pitchFamily="34" charset="0"/>
                <a:cs typeface="Arial" panose="020B0604020202020204" pitchFamily="34" charset="0"/>
              </a:rPr>
              <a:t> </a:t>
            </a:r>
          </a:p>
          <a:p>
            <a:pPr marL="742950" indent="-285750">
              <a:lnSpc>
                <a:spcPct val="107000"/>
              </a:lnSpc>
              <a:buFont typeface="Arial" panose="020B0604020202020204" pitchFamily="34" charset="0"/>
              <a:buChar char="•"/>
            </a:pPr>
            <a:r>
              <a:rPr lang="en-US" sz="2000" dirty="0"/>
              <a:t> </a:t>
            </a:r>
            <a:r>
              <a:rPr lang="en-US" sz="2000" dirty="0" err="1">
                <a:effectLst/>
                <a:latin typeface="Arial" panose="020B0604020202020204" pitchFamily="34" charset="0"/>
                <a:cs typeface="Arial" panose="020B0604020202020204" pitchFamily="34" charset="0"/>
              </a:rPr>
              <a:t>GeeksforGeek</a:t>
            </a:r>
            <a:r>
              <a:rPr lang="en-US" sz="2000" dirty="0">
                <a:effectLst/>
                <a:latin typeface="Arial" panose="020B0604020202020204" pitchFamily="34" charset="0"/>
                <a:cs typeface="Arial" panose="020B0604020202020204" pitchFamily="34" charset="0"/>
              </a:rPr>
              <a:t>. </a:t>
            </a:r>
            <a:r>
              <a:rPr lang="en-US" sz="2000" dirty="0"/>
              <a:t>Add regression line to ggplot2 plot in R, </a:t>
            </a:r>
            <a:r>
              <a:rPr lang="en-US" sz="2000" dirty="0">
                <a:latin typeface="Arial" panose="020B0604020202020204" pitchFamily="34" charset="0"/>
                <a:cs typeface="Arial" panose="020B0604020202020204" pitchFamily="34" charset="0"/>
              </a:rPr>
              <a:t>6 Jan. 2019,</a:t>
            </a:r>
            <a:r>
              <a:rPr lang="en-US" sz="2000" dirty="0">
                <a:effectLst/>
                <a:latin typeface="Arial" panose="020B0604020202020204" pitchFamily="34" charset="0"/>
                <a:cs typeface="Arial" panose="020B0604020202020204" pitchFamily="34" charset="0"/>
              </a:rPr>
              <a:t> Retrieved February 14,2023, from </a:t>
            </a:r>
            <a:r>
              <a:rPr lang="en-US" sz="2000" dirty="0">
                <a:hlinkClick r:id="rId6"/>
              </a:rPr>
              <a:t>https://www.geeksforgeeks.org/addregression-line-to-ggplot2-plot-in-r/</a:t>
            </a:r>
            <a:endParaRPr lang="en-US" sz="2000" dirty="0"/>
          </a:p>
          <a:p>
            <a:pPr marL="457200">
              <a:lnSpc>
                <a:spcPct val="107000"/>
              </a:lnSpc>
            </a:pPr>
            <a:endParaRPr lang="en-US" sz="2000" dirty="0"/>
          </a:p>
          <a:p>
            <a:pPr marL="457200">
              <a:lnSpc>
                <a:spcPct val="107000"/>
              </a:lnSpc>
            </a:pPr>
            <a:endParaRPr lang="en-US" sz="2000" dirty="0">
              <a:effectLst/>
              <a:latin typeface="Arial" panose="020B0604020202020204" pitchFamily="34" charset="0"/>
              <a:cs typeface="Arial" panose="020B0604020202020204" pitchFamily="34" charset="0"/>
            </a:endParaRPr>
          </a:p>
          <a:p>
            <a:pPr marL="742950" indent="-285750">
              <a:lnSpc>
                <a:spcPct val="107000"/>
              </a:lnSpc>
              <a:buFont typeface="Arial" panose="020B0604020202020204" pitchFamily="34" charset="0"/>
              <a:buChar char="•"/>
            </a:pPr>
            <a:endParaRPr lang="en-US" dirty="0">
              <a:effectLst/>
            </a:endParaRPr>
          </a:p>
          <a:p>
            <a:pPr marL="742950" indent="-285750">
              <a:lnSpc>
                <a:spcPct val="107000"/>
              </a:lnSpc>
              <a:buFont typeface="Arial" panose="020B0604020202020204" pitchFamily="34" charset="0"/>
              <a:buChar char="•"/>
            </a:pPr>
            <a:endParaRPr lang="en-US" dirty="0">
              <a:effectLst/>
            </a:endParaRPr>
          </a:p>
          <a:p>
            <a:pPr marL="742950" indent="-285750">
              <a:lnSpc>
                <a:spcPct val="107000"/>
              </a:lnSpc>
              <a:buFont typeface="Arial" panose="020B0604020202020204" pitchFamily="34" charset="0"/>
              <a:buChar char="•"/>
            </a:pPr>
            <a:endParaRPr lang="en-US" dirty="0">
              <a:effectLst/>
            </a:endParaRPr>
          </a:p>
          <a:p>
            <a:pPr marL="742950" indent="-285750">
              <a:lnSpc>
                <a:spcPct val="107000"/>
              </a:lnSpc>
              <a:buFont typeface="Arial" panose="020B0604020202020204" pitchFamily="34" charset="0"/>
              <a:buChar char="•"/>
            </a:pPr>
            <a:endParaRPr lang="en-US" dirty="0">
              <a:effectLst/>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388901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3077A24-BC0F-AD0D-DF2D-2E6EF143D452}"/>
              </a:ext>
            </a:extLst>
          </p:cNvPr>
          <p:cNvSpPr>
            <a:spLocks noGrp="1"/>
          </p:cNvSpPr>
          <p:nvPr>
            <p:ph type="sldNum" sz="quarter" idx="12"/>
          </p:nvPr>
        </p:nvSpPr>
        <p:spPr/>
        <p:txBody>
          <a:bodyPr/>
          <a:lstStyle/>
          <a:p>
            <a:fld id="{DBA1B0FB-D917-4C8C-928F-313BD683BF39}" type="slidenum">
              <a:rPr lang="en-US" smtClean="0"/>
              <a:t>12</a:t>
            </a:fld>
            <a:endParaRPr lang="en-US"/>
          </a:p>
        </p:txBody>
      </p:sp>
      <p:sp>
        <p:nvSpPr>
          <p:cNvPr id="7" name="TextBox 6">
            <a:extLst>
              <a:ext uri="{FF2B5EF4-FFF2-40B4-BE49-F238E27FC236}">
                <a16:creationId xmlns:a16="http://schemas.microsoft.com/office/drawing/2014/main" id="{9F10F965-FDC6-FC41-A31D-57E46E7B5941}"/>
              </a:ext>
            </a:extLst>
          </p:cNvPr>
          <p:cNvSpPr txBox="1"/>
          <p:nvPr/>
        </p:nvSpPr>
        <p:spPr>
          <a:xfrm>
            <a:off x="3585882" y="3013501"/>
            <a:ext cx="7637930" cy="923330"/>
          </a:xfrm>
          <a:prstGeom prst="rect">
            <a:avLst/>
          </a:prstGeom>
          <a:noFill/>
        </p:spPr>
        <p:txBody>
          <a:bodyPr wrap="square" rtlCol="0">
            <a:spAutoFit/>
          </a:bodyPr>
          <a:lstStyle/>
          <a:p>
            <a:r>
              <a:rPr lang="en-IN" sz="5400" dirty="0">
                <a:latin typeface="Arial" panose="020B0604020202020204" pitchFamily="34" charset="0"/>
                <a:cs typeface="Arial" panose="020B0604020202020204" pitchFamily="34" charset="0"/>
              </a:rPr>
              <a:t>Any Questions?</a:t>
            </a:r>
          </a:p>
        </p:txBody>
      </p:sp>
    </p:spTree>
    <p:extLst>
      <p:ext uri="{BB962C8B-B14F-4D97-AF65-F5344CB8AC3E}">
        <p14:creationId xmlns:p14="http://schemas.microsoft.com/office/powerpoint/2010/main" val="664265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4511676" y="843915"/>
            <a:ext cx="5437187" cy="2986234"/>
          </a:xfrm>
        </p:spPr>
        <p:txBody>
          <a:bodyPr/>
          <a:lstStyle/>
          <a:p>
            <a:r>
              <a:rPr lang="en-US" sz="5400" dirty="0">
                <a:latin typeface="Arial" panose="020B0604020202020204" pitchFamily="34" charset="0"/>
                <a:cs typeface="Arial" panose="020B0604020202020204" pitchFamily="34" charset="0"/>
              </a:rPr>
              <a:t>Thank You</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3" y="253439"/>
            <a:ext cx="3565524" cy="1997855"/>
          </a:xfrm>
        </p:spPr>
        <p:txBody>
          <a:bodyPr/>
          <a:lstStyle/>
          <a:p>
            <a:r>
              <a:rPr lang="en-US" dirty="0">
                <a:latin typeface="Arial" panose="020B0604020202020204" pitchFamily="34" charset="0"/>
                <a:cs typeface="Arial" panose="020B0604020202020204" pitchFamily="34" charset="0"/>
              </a:rPr>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latin typeface="Arial" panose="020B0604020202020204" pitchFamily="34" charset="0"/>
                <a:cs typeface="Arial" panose="020B0604020202020204" pitchFamily="34" charset="0"/>
              </a:rPr>
              <a:t>1. Introduction</a:t>
            </a:r>
          </a:p>
          <a:p>
            <a:r>
              <a:rPr lang="en-US" dirty="0">
                <a:latin typeface="Arial" panose="020B0604020202020204" pitchFamily="34" charset="0"/>
                <a:cs typeface="Arial" panose="020B0604020202020204" pitchFamily="34" charset="0"/>
              </a:rPr>
              <a:t>2. Summary of Data</a:t>
            </a:r>
          </a:p>
          <a:p>
            <a:r>
              <a:rPr lang="en-US" dirty="0">
                <a:latin typeface="Arial" panose="020B0604020202020204" pitchFamily="34" charset="0"/>
                <a:cs typeface="Arial" panose="020B0604020202020204" pitchFamily="34" charset="0"/>
              </a:rPr>
              <a:t>3. Visualizations of Data set</a:t>
            </a:r>
          </a:p>
          <a:p>
            <a:r>
              <a:rPr lang="en-US" dirty="0">
                <a:latin typeface="Arial" panose="020B0604020202020204" pitchFamily="34" charset="0"/>
                <a:cs typeface="Arial" panose="020B0604020202020204" pitchFamily="34" charset="0"/>
              </a:rPr>
              <a:t>4. Bibliography</a:t>
            </a:r>
          </a:p>
          <a:p>
            <a:r>
              <a:rPr lang="en-US" dirty="0">
                <a:latin typeface="Arial" panose="020B0604020202020204" pitchFamily="34" charset="0"/>
                <a:cs typeface="Arial" panose="020B0604020202020204" pitchFamily="34" charset="0"/>
              </a:rPr>
              <a:t>5. Conclusion</a:t>
            </a:r>
          </a:p>
          <a:p>
            <a:r>
              <a:rPr lang="en-US" dirty="0">
                <a:latin typeface="Arial" panose="020B0604020202020204" pitchFamily="34" charset="0"/>
                <a:cs typeface="Arial" panose="020B0604020202020204" pitchFamily="34" charset="0"/>
              </a:rPr>
              <a:t>6. Question &amp;Answer</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600454"/>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EAA5EA-117C-D57D-B2EB-49B13B5EB839}"/>
              </a:ext>
            </a:extLst>
          </p:cNvPr>
          <p:cNvSpPr>
            <a:spLocks noGrp="1"/>
          </p:cNvSpPr>
          <p:nvPr>
            <p:ph type="sldNum" sz="quarter" idx="12"/>
          </p:nvPr>
        </p:nvSpPr>
        <p:spPr/>
        <p:txBody>
          <a:bodyPr/>
          <a:lstStyle/>
          <a:p>
            <a:fld id="{DBA1B0FB-D917-4C8C-928F-313BD683BF39}" type="slidenum">
              <a:rPr lang="en-US" smtClean="0"/>
              <a:t>3</a:t>
            </a:fld>
            <a:endParaRPr lang="en-US"/>
          </a:p>
        </p:txBody>
      </p:sp>
      <p:sp>
        <p:nvSpPr>
          <p:cNvPr id="5" name="Title 14">
            <a:extLst>
              <a:ext uri="{FF2B5EF4-FFF2-40B4-BE49-F238E27FC236}">
                <a16:creationId xmlns:a16="http://schemas.microsoft.com/office/drawing/2014/main" id="{551214A6-3D85-F16C-F7AC-DF5C26F8076E}"/>
              </a:ext>
            </a:extLst>
          </p:cNvPr>
          <p:cNvSpPr txBox="1">
            <a:spLocks/>
          </p:cNvSpPr>
          <p:nvPr/>
        </p:nvSpPr>
        <p:spPr>
          <a:xfrm>
            <a:off x="549538" y="460064"/>
            <a:ext cx="5437187" cy="610223"/>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IN" sz="4400" dirty="0">
                <a:latin typeface="Arial" panose="020B0604020202020204" pitchFamily="34" charset="0"/>
                <a:cs typeface="Arial" panose="020B0604020202020204" pitchFamily="34" charset="0"/>
              </a:rPr>
              <a:t>Introduction</a:t>
            </a:r>
            <a:r>
              <a:rPr lang="en-IN" dirty="0">
                <a:latin typeface="Arial" panose="020B0604020202020204" pitchFamily="34" charset="0"/>
                <a:cs typeface="Arial" panose="020B0604020202020204" pitchFamily="34" charset="0"/>
              </a:rPr>
              <a:t>: </a:t>
            </a:r>
          </a:p>
        </p:txBody>
      </p:sp>
      <p:cxnSp>
        <p:nvCxnSpPr>
          <p:cNvPr id="7" name="Straight Connector 6">
            <a:extLst>
              <a:ext uri="{FF2B5EF4-FFF2-40B4-BE49-F238E27FC236}">
                <a16:creationId xmlns:a16="http://schemas.microsoft.com/office/drawing/2014/main" id="{9230D1B5-605A-407F-CA23-7F61FDCCEDA0}"/>
              </a:ext>
            </a:extLst>
          </p:cNvPr>
          <p:cNvCxnSpPr/>
          <p:nvPr/>
        </p:nvCxnSpPr>
        <p:spPr>
          <a:xfrm>
            <a:off x="670560" y="1239520"/>
            <a:ext cx="111353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Subtitle 15">
            <a:extLst>
              <a:ext uri="{FF2B5EF4-FFF2-40B4-BE49-F238E27FC236}">
                <a16:creationId xmlns:a16="http://schemas.microsoft.com/office/drawing/2014/main" id="{39D216C4-C8DA-3E27-681A-6B670C5BDFD3}"/>
              </a:ext>
            </a:extLst>
          </p:cNvPr>
          <p:cNvSpPr txBox="1">
            <a:spLocks/>
          </p:cNvSpPr>
          <p:nvPr/>
        </p:nvSpPr>
        <p:spPr>
          <a:xfrm>
            <a:off x="550862" y="1408754"/>
            <a:ext cx="11255058" cy="5530523"/>
          </a:xfrm>
          <a:prstGeom prst="rect">
            <a:avLst/>
          </a:prstGeom>
        </p:spPr>
        <p:txBody>
          <a:bodyPr vert="horz" wrap="square" lIns="0" tIns="0" rIns="0" bIns="0" rtlCol="0">
            <a:normAutofit lnSpcReduction="10000"/>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dirty="0">
                <a:latin typeface="Arial" panose="020B0604020202020204" pitchFamily="34" charset="0"/>
                <a:cs typeface="Arial" panose="020B0604020202020204" pitchFamily="34" charset="0"/>
              </a:rPr>
              <a:t> The data set consists of 2971 records and 13 attributes .</a:t>
            </a:r>
            <a:r>
              <a:rPr lang="en-US" dirty="0">
                <a:latin typeface="Arial" panose="020B0604020202020204" pitchFamily="34" charset="0"/>
              </a:rPr>
              <a:t>This dataset is all about Selling Details of cars for 33 years (1983-2020) which can give us an idea about all the selling details including Year, Price, KM’s Driven, Seller type, Transmission, Mileage Owner, Engine, Maxpower, Torque and No. of seats that are available to each car.</a:t>
            </a:r>
          </a:p>
          <a:p>
            <a:pPr marL="0" indent="0" fontAlgn="base">
              <a:buNone/>
            </a:pPr>
            <a:r>
              <a:rPr lang="en-US" dirty="0"/>
              <a:t> </a:t>
            </a:r>
            <a:r>
              <a:rPr lang="en-US" dirty="0">
                <a:latin typeface="Arial" panose="020B0604020202020204" pitchFamily="34" charset="0"/>
              </a:rPr>
              <a:t>Based on these details, we can answer a few questions:</a:t>
            </a:r>
          </a:p>
          <a:p>
            <a:pPr marL="0" indent="0" fontAlgn="base">
              <a:buNone/>
            </a:pPr>
            <a:br>
              <a:rPr lang="en-US" dirty="0"/>
            </a:br>
            <a:r>
              <a:rPr lang="en-US" dirty="0">
                <a:latin typeface="Arial" panose="020B0604020202020204" pitchFamily="34" charset="0"/>
              </a:rPr>
              <a:t>• </a:t>
            </a:r>
            <a:r>
              <a:rPr lang="en-IN" sz="2000" dirty="0">
                <a:latin typeface="Arial" panose="020B0604020202020204" pitchFamily="34" charset="0"/>
                <a:cs typeface="Arial" panose="020B0604020202020204" pitchFamily="34" charset="0"/>
              </a:rPr>
              <a:t>What is the individual percentages of ownership of cars, which all are selling from 1983 to 2020?</a:t>
            </a:r>
          </a:p>
          <a:p>
            <a:r>
              <a:rPr lang="en-US" sz="2000" i="0" dirty="0">
                <a:effectLst/>
                <a:latin typeface="Arial" panose="020B0604020202020204" pitchFamily="34" charset="0"/>
                <a:cs typeface="Arial" panose="020B0604020202020204" pitchFamily="34" charset="0"/>
              </a:rPr>
              <a:t>Which </a:t>
            </a:r>
            <a:r>
              <a:rPr lang="en-US" sz="2000" dirty="0">
                <a:latin typeface="Arial" panose="020B0604020202020204" pitchFamily="34" charset="0"/>
                <a:cs typeface="Arial" panose="020B0604020202020204" pitchFamily="34" charset="0"/>
              </a:rPr>
              <a:t>is the most used fuel for all cars which all are selling from 1983 to 2020</a:t>
            </a:r>
            <a:r>
              <a:rPr lang="en-US" sz="2000" i="0" dirty="0">
                <a:effectLst/>
                <a:latin typeface="Arial" panose="020B0604020202020204" pitchFamily="34" charset="0"/>
                <a:cs typeface="Arial" panose="020B0604020202020204" pitchFamily="34" charset="0"/>
              </a:rPr>
              <a:t>?</a:t>
            </a:r>
          </a:p>
          <a:p>
            <a:r>
              <a:rPr lang="en-US" sz="2000" i="0" dirty="0">
                <a:effectLst/>
                <a:latin typeface="Arial" panose="020B0604020202020204" pitchFamily="34" charset="0"/>
                <a:cs typeface="Arial" panose="020B0604020202020204" pitchFamily="34" charset="0"/>
              </a:rPr>
              <a:t>Which type of seller has the maximum contribution of selling the cars </a:t>
            </a:r>
            <a:r>
              <a:rPr lang="en-US" sz="2000" dirty="0">
                <a:latin typeface="Arial" panose="020B0604020202020204" pitchFamily="34" charset="0"/>
                <a:cs typeface="Arial" panose="020B0604020202020204" pitchFamily="34" charset="0"/>
              </a:rPr>
              <a:t>from 1983 to 2020</a:t>
            </a:r>
            <a:r>
              <a:rPr lang="en-US" sz="2000" i="0" dirty="0">
                <a:effectLst/>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Which seller category had the highest contribution to car sales from 1983 to 2020?</a:t>
            </a:r>
          </a:p>
          <a:p>
            <a:r>
              <a:rPr lang="en-US" sz="2000" i="0" dirty="0">
                <a:effectLst/>
                <a:latin typeface="Arial" panose="020B0604020202020204" pitchFamily="34" charset="0"/>
                <a:cs typeface="Arial" panose="020B0604020202020204" pitchFamily="34" charset="0"/>
              </a:rPr>
              <a:t>Which was the most popular transmission sold </a:t>
            </a:r>
            <a:r>
              <a:rPr lang="en-US" sz="2000" dirty="0">
                <a:latin typeface="Arial" panose="020B0604020202020204" pitchFamily="34" charset="0"/>
                <a:cs typeface="Arial" panose="020B0604020202020204" pitchFamily="34" charset="0"/>
              </a:rPr>
              <a:t>from 1983 to 2020</a:t>
            </a:r>
            <a:r>
              <a:rPr lang="en-US" sz="2000" i="0" dirty="0">
                <a:effectLst/>
                <a:latin typeface="Arial" panose="020B0604020202020204" pitchFamily="34" charset="0"/>
                <a:cs typeface="Arial" panose="020B0604020202020204" pitchFamily="34" charset="0"/>
              </a:rPr>
              <a:t>? </a:t>
            </a:r>
          </a:p>
          <a:p>
            <a:r>
              <a:rPr lang="en-US" sz="2000" i="0" dirty="0">
                <a:effectLst/>
                <a:latin typeface="Arial" panose="020B0604020202020204" pitchFamily="34" charset="0"/>
                <a:cs typeface="Arial" panose="020B0604020202020204" pitchFamily="34" charset="0"/>
              </a:rPr>
              <a:t>How had the selling price changed over time between 1990 and 2020?</a:t>
            </a:r>
          </a:p>
          <a:p>
            <a:pPr marL="0" indent="0">
              <a:buNone/>
            </a:pPr>
            <a:endParaRPr lang="en-US" sz="2000" b="0" i="0" dirty="0">
              <a:solidFill>
                <a:schemeClr val="tx1"/>
              </a:solidFill>
              <a:effectLst/>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pPr marL="0" indent="0" fontAlgn="base">
              <a:buNone/>
            </a:pPr>
            <a:endParaRPr lang="en-US" sz="2000" dirty="0">
              <a:latin typeface="Arial" panose="020B0604020202020204" pitchFamily="34" charset="0"/>
              <a:cs typeface="Arial" panose="020B0604020202020204" pitchFamily="34" charset="0"/>
            </a:endParaRPr>
          </a:p>
          <a:p>
            <a:pPr marL="0" indent="0" fontAlgn="base">
              <a:buNone/>
            </a:pPr>
            <a:endParaRPr lang="en-US" sz="2000" dirty="0">
              <a:latin typeface="Calibri" panose="020F0502020204030204" pitchFamily="34" charset="0"/>
            </a:endParaRPr>
          </a:p>
          <a:p>
            <a:pPr marL="0" indent="0" fontAlgn="base">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3004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EAA5EA-117C-D57D-B2EB-49B13B5EB839}"/>
              </a:ext>
            </a:extLst>
          </p:cNvPr>
          <p:cNvSpPr>
            <a:spLocks noGrp="1"/>
          </p:cNvSpPr>
          <p:nvPr>
            <p:ph type="sldNum" sz="quarter" idx="12"/>
          </p:nvPr>
        </p:nvSpPr>
        <p:spPr/>
        <p:txBody>
          <a:bodyPr/>
          <a:lstStyle/>
          <a:p>
            <a:fld id="{DBA1B0FB-D917-4C8C-928F-313BD683BF39}" type="slidenum">
              <a:rPr lang="en-US" smtClean="0"/>
              <a:t>4</a:t>
            </a:fld>
            <a:endParaRPr lang="en-US"/>
          </a:p>
        </p:txBody>
      </p:sp>
      <p:sp>
        <p:nvSpPr>
          <p:cNvPr id="5" name="Title 14">
            <a:extLst>
              <a:ext uri="{FF2B5EF4-FFF2-40B4-BE49-F238E27FC236}">
                <a16:creationId xmlns:a16="http://schemas.microsoft.com/office/drawing/2014/main" id="{551214A6-3D85-F16C-F7AC-DF5C26F8076E}"/>
              </a:ext>
            </a:extLst>
          </p:cNvPr>
          <p:cNvSpPr txBox="1">
            <a:spLocks/>
          </p:cNvSpPr>
          <p:nvPr/>
        </p:nvSpPr>
        <p:spPr>
          <a:xfrm>
            <a:off x="549538" y="460064"/>
            <a:ext cx="5437187" cy="610223"/>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IN" sz="4400" dirty="0">
                <a:latin typeface="Arial" panose="020B0604020202020204" pitchFamily="34" charset="0"/>
                <a:cs typeface="Arial" panose="020B0604020202020204" pitchFamily="34" charset="0"/>
              </a:rPr>
              <a:t>Summary of Data: </a:t>
            </a:r>
          </a:p>
        </p:txBody>
      </p:sp>
      <p:cxnSp>
        <p:nvCxnSpPr>
          <p:cNvPr id="7" name="Straight Connector 6">
            <a:extLst>
              <a:ext uri="{FF2B5EF4-FFF2-40B4-BE49-F238E27FC236}">
                <a16:creationId xmlns:a16="http://schemas.microsoft.com/office/drawing/2014/main" id="{9230D1B5-605A-407F-CA23-7F61FDCCEDA0}"/>
              </a:ext>
            </a:extLst>
          </p:cNvPr>
          <p:cNvCxnSpPr/>
          <p:nvPr/>
        </p:nvCxnSpPr>
        <p:spPr>
          <a:xfrm>
            <a:off x="670560" y="1239520"/>
            <a:ext cx="111353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5D742D2-30FD-A9D5-1791-E769E0972788}"/>
              </a:ext>
            </a:extLst>
          </p:cNvPr>
          <p:cNvPicPr>
            <a:picLocks noChangeAspect="1"/>
          </p:cNvPicPr>
          <p:nvPr/>
        </p:nvPicPr>
        <p:blipFill>
          <a:blip r:embed="rId2"/>
          <a:stretch>
            <a:fillRect/>
          </a:stretch>
        </p:blipFill>
        <p:spPr>
          <a:xfrm>
            <a:off x="396240" y="1408754"/>
            <a:ext cx="7102800" cy="5252346"/>
          </a:xfrm>
          <a:prstGeom prst="rect">
            <a:avLst/>
          </a:prstGeom>
        </p:spPr>
      </p:pic>
      <p:sp>
        <p:nvSpPr>
          <p:cNvPr id="10" name="Subtitle 15">
            <a:extLst>
              <a:ext uri="{FF2B5EF4-FFF2-40B4-BE49-F238E27FC236}">
                <a16:creationId xmlns:a16="http://schemas.microsoft.com/office/drawing/2014/main" id="{7F1C7ADC-8658-558F-846E-2B4EFB90BA0A}"/>
              </a:ext>
            </a:extLst>
          </p:cNvPr>
          <p:cNvSpPr txBox="1">
            <a:spLocks/>
          </p:cNvSpPr>
          <p:nvPr/>
        </p:nvSpPr>
        <p:spPr>
          <a:xfrm>
            <a:off x="7612063" y="1408754"/>
            <a:ext cx="4407217" cy="6126480"/>
          </a:xfrm>
          <a:prstGeom prst="rect">
            <a:avLst/>
          </a:prstGeom>
        </p:spPr>
        <p:txBody>
          <a:bodyPr vert="horz" wrap="square" lIns="0" tIns="0" rIns="0" bIns="0" rtlCol="0">
            <a:normAutofit fontScale="25000" lnSpcReduction="20000"/>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US" dirty="0">
                <a:latin typeface="Arial" panose="020B0604020202020204" pitchFamily="34" charset="0"/>
                <a:cs typeface="Arial" panose="020B0604020202020204" pitchFamily="34" charset="0"/>
              </a:rPr>
              <a:t> </a:t>
            </a:r>
          </a:p>
          <a:p>
            <a:pPr fontAlgn="base">
              <a:buFont typeface="Wingdings" panose="05000000000000000000" pitchFamily="2" charset="2"/>
              <a:buChar char="Ø"/>
            </a:pPr>
            <a:r>
              <a:rPr lang="en-US" sz="6200" b="1" dirty="0">
                <a:latin typeface="Arial" panose="020B0604020202020204" pitchFamily="34" charset="0"/>
                <a:cs typeface="Arial" panose="020B0604020202020204" pitchFamily="34" charset="0"/>
              </a:rPr>
              <a:t>A generic function called summary is used to provide results summaries for various model fitting algorithms. Specific methods that are dependent on the class of the first argument are called by the function.</a:t>
            </a:r>
          </a:p>
          <a:p>
            <a:pPr fontAlgn="base">
              <a:buFont typeface="Wingdings" panose="05000000000000000000" pitchFamily="2" charset="2"/>
              <a:buChar char="Ø"/>
            </a:pPr>
            <a:r>
              <a:rPr lang="en-US" sz="6200" b="1" dirty="0">
                <a:latin typeface="Arial" panose="020B0604020202020204" pitchFamily="34" charset="0"/>
                <a:cs typeface="Arial" panose="020B0604020202020204" pitchFamily="34" charset="0"/>
              </a:rPr>
              <a:t>A summary function gives the different measures of the data like position, dependency, central tendency.</a:t>
            </a:r>
            <a:r>
              <a:rPr lang="en-US" sz="6200" b="0" i="0" dirty="0">
                <a:effectLst/>
                <a:latin typeface="Arial" panose="020B0604020202020204" pitchFamily="34" charset="0"/>
                <a:cs typeface="Arial" panose="020B0604020202020204" pitchFamily="34" charset="0"/>
              </a:rPr>
              <a:t> </a:t>
            </a:r>
          </a:p>
          <a:p>
            <a:pPr fontAlgn="base">
              <a:buFont typeface="Wingdings" panose="05000000000000000000" pitchFamily="2" charset="2"/>
              <a:buChar char="Ø"/>
            </a:pPr>
            <a:r>
              <a:rPr lang="en-US" sz="6400" b="1" i="0" dirty="0">
                <a:effectLst/>
                <a:latin typeface="Arial" panose="020B0604020202020204" pitchFamily="34" charset="0"/>
                <a:cs typeface="Arial" panose="020B0604020202020204" pitchFamily="34" charset="0"/>
              </a:rPr>
              <a:t>The summary of the dataset gives an idea about the total attributes i.e., 13. It shows the mean of  all selling details of cars. If we compare the details of all 13 </a:t>
            </a:r>
            <a:br>
              <a:rPr lang="en-US" sz="6400" b="1" dirty="0">
                <a:latin typeface="Arial" panose="020B0604020202020204" pitchFamily="34" charset="0"/>
                <a:cs typeface="Arial" panose="020B0604020202020204" pitchFamily="34" charset="0"/>
              </a:rPr>
            </a:br>
            <a:r>
              <a:rPr lang="en-US" sz="6400" b="1" i="0" dirty="0">
                <a:effectLst/>
                <a:latin typeface="Arial" panose="020B0604020202020204" pitchFamily="34" charset="0"/>
                <a:cs typeface="Arial" panose="020B0604020202020204" pitchFamily="34" charset="0"/>
              </a:rPr>
              <a:t>sources of car details, we get an idea that the how many types of Transmission, Types of fuels,Sekking price details and we can get each details over period of 1983-2020</a:t>
            </a:r>
            <a:endParaRPr lang="en-US" sz="6400" b="1" dirty="0">
              <a:latin typeface="Arial" panose="020B0604020202020204" pitchFamily="34" charset="0"/>
              <a:cs typeface="Arial" panose="020B0604020202020204" pitchFamily="34" charset="0"/>
            </a:endParaRPr>
          </a:p>
          <a:p>
            <a:pPr fontAlgn="base">
              <a:buFont typeface="Wingdings" panose="05000000000000000000" pitchFamily="2" charset="2"/>
              <a:buChar char="Ø"/>
            </a:pPr>
            <a:endParaRPr lang="en-US" b="1" dirty="0">
              <a:latin typeface="Arial" panose="020B0604020202020204" pitchFamily="34" charset="0"/>
              <a:cs typeface="Arial" panose="020B0604020202020204" pitchFamily="34" charset="0"/>
            </a:endParaRPr>
          </a:p>
          <a:p>
            <a:pPr marL="0" indent="0" fontAlgn="base">
              <a:buNone/>
            </a:pPr>
            <a:r>
              <a:rPr lang="en-US" dirty="0"/>
              <a:t> </a:t>
            </a:r>
            <a:br>
              <a:rPr lang="en-US" dirty="0"/>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5260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EAA5EA-117C-D57D-B2EB-49B13B5EB839}"/>
              </a:ext>
            </a:extLst>
          </p:cNvPr>
          <p:cNvSpPr>
            <a:spLocks noGrp="1"/>
          </p:cNvSpPr>
          <p:nvPr>
            <p:ph type="sldNum" sz="quarter" idx="12"/>
          </p:nvPr>
        </p:nvSpPr>
        <p:spPr/>
        <p:txBody>
          <a:bodyPr/>
          <a:lstStyle/>
          <a:p>
            <a:fld id="{DBA1B0FB-D917-4C8C-928F-313BD683BF39}" type="slidenum">
              <a:rPr lang="en-US" smtClean="0"/>
              <a:t>5</a:t>
            </a:fld>
            <a:endParaRPr lang="en-US"/>
          </a:p>
        </p:txBody>
      </p:sp>
      <p:sp>
        <p:nvSpPr>
          <p:cNvPr id="5" name="Title 14">
            <a:extLst>
              <a:ext uri="{FF2B5EF4-FFF2-40B4-BE49-F238E27FC236}">
                <a16:creationId xmlns:a16="http://schemas.microsoft.com/office/drawing/2014/main" id="{551214A6-3D85-F16C-F7AC-DF5C26F8076E}"/>
              </a:ext>
            </a:extLst>
          </p:cNvPr>
          <p:cNvSpPr txBox="1">
            <a:spLocks/>
          </p:cNvSpPr>
          <p:nvPr/>
        </p:nvSpPr>
        <p:spPr>
          <a:xfrm>
            <a:off x="550862" y="-334050"/>
            <a:ext cx="11793538" cy="1364924"/>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IN" sz="4400" dirty="0">
                <a:latin typeface="Arial" panose="020B0604020202020204" pitchFamily="34" charset="0"/>
                <a:cs typeface="Arial" panose="020B0604020202020204" pitchFamily="34" charset="0"/>
              </a:rPr>
              <a:t>Types of Owners to all cars from 1983 to 2020  </a:t>
            </a:r>
          </a:p>
        </p:txBody>
      </p:sp>
      <p:cxnSp>
        <p:nvCxnSpPr>
          <p:cNvPr id="7" name="Straight Connector 6">
            <a:extLst>
              <a:ext uri="{FF2B5EF4-FFF2-40B4-BE49-F238E27FC236}">
                <a16:creationId xmlns:a16="http://schemas.microsoft.com/office/drawing/2014/main" id="{9230D1B5-605A-407F-CA23-7F61FDCCEDA0}"/>
              </a:ext>
            </a:extLst>
          </p:cNvPr>
          <p:cNvCxnSpPr/>
          <p:nvPr/>
        </p:nvCxnSpPr>
        <p:spPr>
          <a:xfrm>
            <a:off x="670560" y="1239520"/>
            <a:ext cx="111353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Subtitle 15">
            <a:extLst>
              <a:ext uri="{FF2B5EF4-FFF2-40B4-BE49-F238E27FC236}">
                <a16:creationId xmlns:a16="http://schemas.microsoft.com/office/drawing/2014/main" id="{39D216C4-C8DA-3E27-681A-6B670C5BDFD3}"/>
              </a:ext>
            </a:extLst>
          </p:cNvPr>
          <p:cNvSpPr txBox="1">
            <a:spLocks/>
          </p:cNvSpPr>
          <p:nvPr/>
        </p:nvSpPr>
        <p:spPr>
          <a:xfrm>
            <a:off x="723583" y="2354096"/>
            <a:ext cx="4765040" cy="4299580"/>
          </a:xfrm>
          <a:prstGeom prst="rect">
            <a:avLst/>
          </a:prstGeom>
        </p:spPr>
        <p:txBody>
          <a:bodyPr vert="horz" wrap="square" lIns="0" tIns="0" rIns="0" bIns="0" rtlCol="0">
            <a:normAutofit lnSpcReduction="10000"/>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US" dirty="0">
                <a:latin typeface="Arial" panose="020B0604020202020204" pitchFamily="34" charset="0"/>
                <a:cs typeface="Arial" panose="020B0604020202020204" pitchFamily="34" charset="0"/>
              </a:rPr>
              <a:t> </a:t>
            </a:r>
          </a:p>
          <a:p>
            <a:pPr fontAlgn="base">
              <a:buFont typeface="Wingdings" panose="05000000000000000000" pitchFamily="2" charset="2"/>
              <a:buChar char="Ø"/>
            </a:pPr>
            <a:r>
              <a:rPr lang="en-US" b="1" dirty="0">
                <a:latin typeface="Arial" panose="020B0604020202020204" pitchFamily="34" charset="0"/>
              </a:rPr>
              <a:t>To find the individual percentages of ownership of cars, we plotted a Pie chart between all the owners.</a:t>
            </a:r>
          </a:p>
          <a:p>
            <a:pPr fontAlgn="base">
              <a:buFont typeface="Wingdings" panose="05000000000000000000" pitchFamily="2" charset="2"/>
              <a:buChar char="Ø"/>
            </a:pPr>
            <a:r>
              <a:rPr lang="en-US" b="1" dirty="0">
                <a:latin typeface="Arial" panose="020B0604020202020204" pitchFamily="34" charset="0"/>
              </a:rPr>
              <a:t>As we can see here that, First owner has the highest percentage of ownership with 41.13 while the third owner has the lowest percentage of ownership with 28.79.  </a:t>
            </a:r>
          </a:p>
          <a:p>
            <a:pPr marL="0" indent="0" fontAlgn="base">
              <a:buNone/>
            </a:pPr>
            <a:r>
              <a:rPr lang="en-US" dirty="0"/>
              <a:t> </a:t>
            </a:r>
            <a:br>
              <a:rPr lang="en-US" dirty="0"/>
            </a:br>
            <a:endParaRPr lang="en-US"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72E9615-7A17-8852-187C-8FF0884BB816}"/>
              </a:ext>
            </a:extLst>
          </p:cNvPr>
          <p:cNvSpPr txBox="1"/>
          <p:nvPr/>
        </p:nvSpPr>
        <p:spPr>
          <a:xfrm>
            <a:off x="741680" y="1523118"/>
            <a:ext cx="10726737" cy="830997"/>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What is the individual percentages of ownership of cars, which all are selling from 1983 to 2020?</a:t>
            </a:r>
          </a:p>
        </p:txBody>
      </p:sp>
      <p:pic>
        <p:nvPicPr>
          <p:cNvPr id="10" name="Picture 9">
            <a:extLst>
              <a:ext uri="{FF2B5EF4-FFF2-40B4-BE49-F238E27FC236}">
                <a16:creationId xmlns:a16="http://schemas.microsoft.com/office/drawing/2014/main" id="{F88ED758-94F5-C05D-3CE1-E26DFC5F6187}"/>
              </a:ext>
            </a:extLst>
          </p:cNvPr>
          <p:cNvPicPr>
            <a:picLocks noChangeAspect="1"/>
          </p:cNvPicPr>
          <p:nvPr/>
        </p:nvPicPr>
        <p:blipFill rotWithShape="1">
          <a:blip r:embed="rId2"/>
          <a:srcRect l="5419" t="7227" r="7333"/>
          <a:stretch/>
        </p:blipFill>
        <p:spPr>
          <a:xfrm>
            <a:off x="5659120" y="2354115"/>
            <a:ext cx="6319520" cy="4411622"/>
          </a:xfrm>
          <a:prstGeom prst="rect">
            <a:avLst/>
          </a:prstGeom>
        </p:spPr>
      </p:pic>
    </p:spTree>
    <p:extLst>
      <p:ext uri="{BB962C8B-B14F-4D97-AF65-F5344CB8AC3E}">
        <p14:creationId xmlns:p14="http://schemas.microsoft.com/office/powerpoint/2010/main" val="3673327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EAA5EA-117C-D57D-B2EB-49B13B5EB839}"/>
              </a:ext>
            </a:extLst>
          </p:cNvPr>
          <p:cNvSpPr>
            <a:spLocks noGrp="1"/>
          </p:cNvSpPr>
          <p:nvPr>
            <p:ph type="sldNum" sz="quarter" idx="12"/>
          </p:nvPr>
        </p:nvSpPr>
        <p:spPr/>
        <p:txBody>
          <a:bodyPr/>
          <a:lstStyle/>
          <a:p>
            <a:fld id="{DBA1B0FB-D917-4C8C-928F-313BD683BF39}" type="slidenum">
              <a:rPr lang="en-US" smtClean="0"/>
              <a:t>6</a:t>
            </a:fld>
            <a:endParaRPr lang="en-US"/>
          </a:p>
        </p:txBody>
      </p:sp>
      <p:sp>
        <p:nvSpPr>
          <p:cNvPr id="5" name="Title 14">
            <a:extLst>
              <a:ext uri="{FF2B5EF4-FFF2-40B4-BE49-F238E27FC236}">
                <a16:creationId xmlns:a16="http://schemas.microsoft.com/office/drawing/2014/main" id="{551214A6-3D85-F16C-F7AC-DF5C26F8076E}"/>
              </a:ext>
            </a:extLst>
          </p:cNvPr>
          <p:cNvSpPr txBox="1">
            <a:spLocks/>
          </p:cNvSpPr>
          <p:nvPr/>
        </p:nvSpPr>
        <p:spPr>
          <a:xfrm>
            <a:off x="550862" y="-334050"/>
            <a:ext cx="11793538" cy="1364924"/>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IN" sz="4400" dirty="0">
                <a:latin typeface="Arial" panose="020B0604020202020204" pitchFamily="34" charset="0"/>
                <a:cs typeface="Arial" panose="020B0604020202020204" pitchFamily="34" charset="0"/>
              </a:rPr>
              <a:t>Fuels used to all cars from 1983 to 2020  </a:t>
            </a:r>
          </a:p>
        </p:txBody>
      </p:sp>
      <p:cxnSp>
        <p:nvCxnSpPr>
          <p:cNvPr id="7" name="Straight Connector 6">
            <a:extLst>
              <a:ext uri="{FF2B5EF4-FFF2-40B4-BE49-F238E27FC236}">
                <a16:creationId xmlns:a16="http://schemas.microsoft.com/office/drawing/2014/main" id="{9230D1B5-605A-407F-CA23-7F61FDCCEDA0}"/>
              </a:ext>
            </a:extLst>
          </p:cNvPr>
          <p:cNvCxnSpPr/>
          <p:nvPr/>
        </p:nvCxnSpPr>
        <p:spPr>
          <a:xfrm>
            <a:off x="670560" y="1239520"/>
            <a:ext cx="111353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72E9615-7A17-8852-187C-8FF0884BB816}"/>
              </a:ext>
            </a:extLst>
          </p:cNvPr>
          <p:cNvSpPr txBox="1"/>
          <p:nvPr/>
        </p:nvSpPr>
        <p:spPr>
          <a:xfrm>
            <a:off x="732631" y="1385022"/>
            <a:ext cx="10726737" cy="830997"/>
          </a:xfrm>
          <a:prstGeom prst="rect">
            <a:avLst/>
          </a:prstGeom>
          <a:noFill/>
        </p:spPr>
        <p:txBody>
          <a:bodyPr wrap="square" rtlCol="0">
            <a:spAutoFit/>
          </a:bodyPr>
          <a:lstStyle/>
          <a:p>
            <a:r>
              <a:rPr lang="en-US" sz="2400" b="1" i="0" dirty="0">
                <a:effectLst/>
                <a:latin typeface="Arial" panose="020B0604020202020204" pitchFamily="34" charset="0"/>
              </a:rPr>
              <a:t>Which </a:t>
            </a:r>
            <a:r>
              <a:rPr lang="en-US" sz="2400" b="1" dirty="0">
                <a:latin typeface="Arial" panose="020B0604020202020204" pitchFamily="34" charset="0"/>
              </a:rPr>
              <a:t>is the most used fuel for all cars which all are selling from 1983 to 2020</a:t>
            </a:r>
            <a:r>
              <a:rPr lang="en-US" sz="2400" b="1" i="0" dirty="0">
                <a:effectLst/>
                <a:latin typeface="Arial" panose="020B0604020202020204" pitchFamily="34" charset="0"/>
              </a:rPr>
              <a:t>?</a:t>
            </a:r>
            <a:endParaRPr lang="en-IN" sz="2400" b="1" dirty="0"/>
          </a:p>
        </p:txBody>
      </p:sp>
      <p:sp>
        <p:nvSpPr>
          <p:cNvPr id="9" name="Subtitle 15">
            <a:extLst>
              <a:ext uri="{FF2B5EF4-FFF2-40B4-BE49-F238E27FC236}">
                <a16:creationId xmlns:a16="http://schemas.microsoft.com/office/drawing/2014/main" id="{E323CD8E-EFBE-FD91-C349-4FFAA864E488}"/>
              </a:ext>
            </a:extLst>
          </p:cNvPr>
          <p:cNvSpPr txBox="1">
            <a:spLocks/>
          </p:cNvSpPr>
          <p:nvPr/>
        </p:nvSpPr>
        <p:spPr>
          <a:xfrm>
            <a:off x="723583" y="2361520"/>
            <a:ext cx="4765040" cy="4299580"/>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US" dirty="0">
                <a:latin typeface="Arial" panose="020B0604020202020204" pitchFamily="34" charset="0"/>
                <a:cs typeface="Arial" panose="020B0604020202020204" pitchFamily="34" charset="0"/>
              </a:rPr>
              <a:t> </a:t>
            </a:r>
          </a:p>
          <a:p>
            <a:pPr fontAlgn="base">
              <a:buFont typeface="Wingdings" panose="05000000000000000000" pitchFamily="2" charset="2"/>
              <a:buChar char="Ø"/>
            </a:pPr>
            <a:r>
              <a:rPr lang="en-US" b="1" dirty="0">
                <a:latin typeface="Arial" panose="020B0604020202020204" pitchFamily="34" charset="0"/>
              </a:rPr>
              <a:t>To find the usage of different types of fuel for all the cars, we plotted a Bar chart between all fuels.</a:t>
            </a:r>
          </a:p>
          <a:p>
            <a:pPr fontAlgn="base">
              <a:buFont typeface="Wingdings" panose="05000000000000000000" pitchFamily="2" charset="2"/>
              <a:buChar char="Ø"/>
            </a:pPr>
            <a:r>
              <a:rPr lang="en-US" b="1" dirty="0">
                <a:latin typeface="Arial" panose="020B0604020202020204" pitchFamily="34" charset="0"/>
              </a:rPr>
              <a:t>As we can see here that, </a:t>
            </a:r>
            <a:r>
              <a:rPr lang="en-US" b="1" i="0" dirty="0">
                <a:effectLst/>
                <a:latin typeface="Arial" panose="020B0604020202020204" pitchFamily="34" charset="0"/>
                <a:cs typeface="Arial" panose="020B0604020202020204" pitchFamily="34" charset="0"/>
              </a:rPr>
              <a:t>Among the 4 fuels Diesel </a:t>
            </a:r>
            <a:r>
              <a:rPr lang="en-US" b="1" dirty="0">
                <a:latin typeface="Arial" panose="020B0604020202020204" pitchFamily="34" charset="0"/>
                <a:cs typeface="Arial" panose="020B0604020202020204" pitchFamily="34" charset="0"/>
              </a:rPr>
              <a:t>is most used fuel, petrol is the 2</a:t>
            </a:r>
            <a:r>
              <a:rPr lang="en-US" b="1" baseline="30000" dirty="0">
                <a:latin typeface="Arial" panose="020B0604020202020204" pitchFamily="34" charset="0"/>
                <a:cs typeface="Arial" panose="020B0604020202020204" pitchFamily="34" charset="0"/>
              </a:rPr>
              <a:t>nd</a:t>
            </a:r>
            <a:r>
              <a:rPr lang="en-US" b="1" dirty="0">
                <a:latin typeface="Arial" panose="020B0604020202020204" pitchFamily="34" charset="0"/>
                <a:cs typeface="Arial" panose="020B0604020202020204" pitchFamily="34" charset="0"/>
              </a:rPr>
              <a:t> most used fuel and CNG,LPG ranks 3</a:t>
            </a:r>
            <a:r>
              <a:rPr lang="en-US" b="1" baseline="30000" dirty="0">
                <a:latin typeface="Arial" panose="020B0604020202020204" pitchFamily="34" charset="0"/>
                <a:cs typeface="Arial" panose="020B0604020202020204" pitchFamily="34" charset="0"/>
              </a:rPr>
              <a:t>rd</a:t>
            </a:r>
            <a:r>
              <a:rPr lang="en-US" b="1" dirty="0">
                <a:latin typeface="Arial" panose="020B0604020202020204" pitchFamily="34" charset="0"/>
                <a:cs typeface="Arial" panose="020B0604020202020204" pitchFamily="34" charset="0"/>
              </a:rPr>
              <a:t> &amp; 4</a:t>
            </a:r>
            <a:r>
              <a:rPr lang="en-US" b="1" baseline="30000" dirty="0">
                <a:latin typeface="Arial" panose="020B0604020202020204" pitchFamily="34" charset="0"/>
                <a:cs typeface="Arial" panose="020B0604020202020204" pitchFamily="34" charset="0"/>
              </a:rPr>
              <a:t>th</a:t>
            </a:r>
            <a:r>
              <a:rPr lang="en-US" b="1" dirty="0">
                <a:latin typeface="Arial" panose="020B0604020202020204" pitchFamily="34" charset="0"/>
                <a:cs typeface="Arial" panose="020B0604020202020204" pitchFamily="34" charset="0"/>
              </a:rPr>
              <a:t> positions.</a:t>
            </a:r>
          </a:p>
          <a:p>
            <a:pPr marL="0" indent="0" fontAlgn="base">
              <a:buNone/>
            </a:pPr>
            <a:r>
              <a:rPr lang="en-US" dirty="0"/>
              <a:t> </a:t>
            </a:r>
            <a:br>
              <a:rPr lang="en-US" dirty="0"/>
            </a:br>
            <a:endParaRPr lang="en-US" dirty="0">
              <a:latin typeface="Arial" panose="020B0604020202020204" pitchFamily="34" charset="0"/>
              <a:cs typeface="Arial" panose="020B0604020202020204" pitchFamily="34" charset="0"/>
            </a:endParaRPr>
          </a:p>
        </p:txBody>
      </p:sp>
      <p:pic>
        <p:nvPicPr>
          <p:cNvPr id="11" name="Picture 10" descr="Chart, bar chart&#10;&#10;Description automatically generated">
            <a:extLst>
              <a:ext uri="{FF2B5EF4-FFF2-40B4-BE49-F238E27FC236}">
                <a16:creationId xmlns:a16="http://schemas.microsoft.com/office/drawing/2014/main" id="{B76F7F28-5B15-170E-CEB8-1025F5A2ECA4}"/>
              </a:ext>
            </a:extLst>
          </p:cNvPr>
          <p:cNvPicPr>
            <a:picLocks noChangeAspect="1"/>
          </p:cNvPicPr>
          <p:nvPr/>
        </p:nvPicPr>
        <p:blipFill>
          <a:blip r:embed="rId2"/>
          <a:stretch>
            <a:fillRect/>
          </a:stretch>
        </p:blipFill>
        <p:spPr>
          <a:xfrm>
            <a:off x="6096000" y="2425926"/>
            <a:ext cx="5709920" cy="3681236"/>
          </a:xfrm>
          <a:prstGeom prst="rect">
            <a:avLst/>
          </a:prstGeom>
        </p:spPr>
      </p:pic>
    </p:spTree>
    <p:extLst>
      <p:ext uri="{BB962C8B-B14F-4D97-AF65-F5344CB8AC3E}">
        <p14:creationId xmlns:p14="http://schemas.microsoft.com/office/powerpoint/2010/main" val="1276823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EAA5EA-117C-D57D-B2EB-49B13B5EB839}"/>
              </a:ext>
            </a:extLst>
          </p:cNvPr>
          <p:cNvSpPr>
            <a:spLocks noGrp="1"/>
          </p:cNvSpPr>
          <p:nvPr>
            <p:ph type="sldNum" sz="quarter" idx="12"/>
          </p:nvPr>
        </p:nvSpPr>
        <p:spPr/>
        <p:txBody>
          <a:bodyPr/>
          <a:lstStyle/>
          <a:p>
            <a:fld id="{DBA1B0FB-D917-4C8C-928F-313BD683BF39}" type="slidenum">
              <a:rPr lang="en-US" smtClean="0"/>
              <a:t>7</a:t>
            </a:fld>
            <a:endParaRPr lang="en-US"/>
          </a:p>
        </p:txBody>
      </p:sp>
      <p:sp>
        <p:nvSpPr>
          <p:cNvPr id="5" name="Title 14">
            <a:extLst>
              <a:ext uri="{FF2B5EF4-FFF2-40B4-BE49-F238E27FC236}">
                <a16:creationId xmlns:a16="http://schemas.microsoft.com/office/drawing/2014/main" id="{551214A6-3D85-F16C-F7AC-DF5C26F8076E}"/>
              </a:ext>
            </a:extLst>
          </p:cNvPr>
          <p:cNvSpPr txBox="1">
            <a:spLocks/>
          </p:cNvSpPr>
          <p:nvPr/>
        </p:nvSpPr>
        <p:spPr>
          <a:xfrm>
            <a:off x="550862" y="-334050"/>
            <a:ext cx="11793538" cy="1364924"/>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IN" sz="4400" dirty="0">
                <a:latin typeface="Arial" panose="020B0604020202020204" pitchFamily="34" charset="0"/>
                <a:cs typeface="Arial" panose="020B0604020202020204" pitchFamily="34" charset="0"/>
              </a:rPr>
              <a:t>Seller types for all cars from 1983 to 2020  </a:t>
            </a:r>
          </a:p>
        </p:txBody>
      </p:sp>
      <p:cxnSp>
        <p:nvCxnSpPr>
          <p:cNvPr id="7" name="Straight Connector 6">
            <a:extLst>
              <a:ext uri="{FF2B5EF4-FFF2-40B4-BE49-F238E27FC236}">
                <a16:creationId xmlns:a16="http://schemas.microsoft.com/office/drawing/2014/main" id="{9230D1B5-605A-407F-CA23-7F61FDCCEDA0}"/>
              </a:ext>
            </a:extLst>
          </p:cNvPr>
          <p:cNvCxnSpPr/>
          <p:nvPr/>
        </p:nvCxnSpPr>
        <p:spPr>
          <a:xfrm>
            <a:off x="723582" y="1239520"/>
            <a:ext cx="111353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72E9615-7A17-8852-187C-8FF0884BB816}"/>
              </a:ext>
            </a:extLst>
          </p:cNvPr>
          <p:cNvSpPr txBox="1"/>
          <p:nvPr/>
        </p:nvSpPr>
        <p:spPr>
          <a:xfrm>
            <a:off x="741680" y="1351756"/>
            <a:ext cx="10726737" cy="830997"/>
          </a:xfrm>
          <a:prstGeom prst="rect">
            <a:avLst/>
          </a:prstGeom>
          <a:noFill/>
        </p:spPr>
        <p:txBody>
          <a:bodyPr wrap="square" rtlCol="0">
            <a:spAutoFit/>
          </a:bodyPr>
          <a:lstStyle/>
          <a:p>
            <a:r>
              <a:rPr lang="en-US" sz="2400" b="0" i="0" dirty="0">
                <a:effectLst/>
                <a:latin typeface="Arial" panose="020B0604020202020204" pitchFamily="34" charset="0"/>
              </a:rPr>
              <a:t>Which type of seller has the maximum contribution of selling the cars </a:t>
            </a:r>
            <a:r>
              <a:rPr lang="en-US" sz="2400" dirty="0">
                <a:latin typeface="Arial" panose="020B0604020202020204" pitchFamily="34" charset="0"/>
              </a:rPr>
              <a:t>from 1983 to 2020</a:t>
            </a:r>
            <a:r>
              <a:rPr lang="en-US" sz="2400" b="0" i="0" dirty="0">
                <a:effectLst/>
                <a:latin typeface="Arial" panose="020B0604020202020204" pitchFamily="34" charset="0"/>
              </a:rPr>
              <a:t>?</a:t>
            </a:r>
            <a:endParaRPr lang="en-IN" sz="2400" dirty="0"/>
          </a:p>
        </p:txBody>
      </p:sp>
      <p:pic>
        <p:nvPicPr>
          <p:cNvPr id="10" name="Picture 9" descr="Chart, waterfall chart&#10;&#10;Description automatically generated">
            <a:extLst>
              <a:ext uri="{FF2B5EF4-FFF2-40B4-BE49-F238E27FC236}">
                <a16:creationId xmlns:a16="http://schemas.microsoft.com/office/drawing/2014/main" id="{08AA59B9-189E-334D-B603-1D83B749825A}"/>
              </a:ext>
            </a:extLst>
          </p:cNvPr>
          <p:cNvPicPr>
            <a:picLocks noChangeAspect="1"/>
          </p:cNvPicPr>
          <p:nvPr/>
        </p:nvPicPr>
        <p:blipFill rotWithShape="1">
          <a:blip r:embed="rId2"/>
          <a:srcRect l="11489"/>
          <a:stretch/>
        </p:blipFill>
        <p:spPr>
          <a:xfrm>
            <a:off x="6732270" y="2182753"/>
            <a:ext cx="5323983" cy="3805103"/>
          </a:xfrm>
          <a:prstGeom prst="rect">
            <a:avLst/>
          </a:prstGeom>
        </p:spPr>
      </p:pic>
      <p:sp>
        <p:nvSpPr>
          <p:cNvPr id="11" name="Subtitle 15">
            <a:extLst>
              <a:ext uri="{FF2B5EF4-FFF2-40B4-BE49-F238E27FC236}">
                <a16:creationId xmlns:a16="http://schemas.microsoft.com/office/drawing/2014/main" id="{31F27222-D94D-60C5-7EB5-557A43AB26E2}"/>
              </a:ext>
            </a:extLst>
          </p:cNvPr>
          <p:cNvSpPr txBox="1">
            <a:spLocks/>
          </p:cNvSpPr>
          <p:nvPr/>
        </p:nvSpPr>
        <p:spPr>
          <a:xfrm>
            <a:off x="723582" y="2361520"/>
            <a:ext cx="4765040" cy="4299580"/>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US" dirty="0">
                <a:latin typeface="Arial" panose="020B0604020202020204" pitchFamily="34" charset="0"/>
                <a:cs typeface="Arial" panose="020B0604020202020204" pitchFamily="34" charset="0"/>
              </a:rPr>
              <a:t> </a:t>
            </a:r>
          </a:p>
          <a:p>
            <a:pPr fontAlgn="base">
              <a:buFont typeface="Wingdings" panose="05000000000000000000" pitchFamily="2" charset="2"/>
              <a:buChar char="Ø"/>
            </a:pPr>
            <a:r>
              <a:rPr lang="en-US" b="1" dirty="0">
                <a:latin typeface="Arial" panose="020B0604020202020204" pitchFamily="34" charset="0"/>
              </a:rPr>
              <a:t>To find the different types of sellers for all the cars, we plotted a Bar chart between all types of sellers.</a:t>
            </a:r>
          </a:p>
          <a:p>
            <a:pPr fontAlgn="base">
              <a:buFont typeface="Wingdings" panose="05000000000000000000" pitchFamily="2" charset="2"/>
              <a:buChar char="Ø"/>
            </a:pPr>
            <a:r>
              <a:rPr lang="en-US" b="1" dirty="0">
                <a:latin typeface="Arial" panose="020B0604020202020204" pitchFamily="34" charset="0"/>
              </a:rPr>
              <a:t>It seems that the  majority of car sellers are individual sellers, followed by dealers, while Trustmark Dealers have the smallest share of car sales.</a:t>
            </a:r>
            <a:br>
              <a:rPr lang="en-US" dirty="0"/>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7510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EAA5EA-117C-D57D-B2EB-49B13B5EB839}"/>
              </a:ext>
            </a:extLst>
          </p:cNvPr>
          <p:cNvSpPr>
            <a:spLocks noGrp="1"/>
          </p:cNvSpPr>
          <p:nvPr>
            <p:ph type="sldNum" sz="quarter" idx="12"/>
          </p:nvPr>
        </p:nvSpPr>
        <p:spPr/>
        <p:txBody>
          <a:bodyPr/>
          <a:lstStyle/>
          <a:p>
            <a:fld id="{DBA1B0FB-D917-4C8C-928F-313BD683BF39}" type="slidenum">
              <a:rPr lang="en-US" smtClean="0"/>
              <a:t>8</a:t>
            </a:fld>
            <a:endParaRPr lang="en-US"/>
          </a:p>
        </p:txBody>
      </p:sp>
      <p:sp>
        <p:nvSpPr>
          <p:cNvPr id="5" name="Title 14">
            <a:extLst>
              <a:ext uri="{FF2B5EF4-FFF2-40B4-BE49-F238E27FC236}">
                <a16:creationId xmlns:a16="http://schemas.microsoft.com/office/drawing/2014/main" id="{551214A6-3D85-F16C-F7AC-DF5C26F8076E}"/>
              </a:ext>
            </a:extLst>
          </p:cNvPr>
          <p:cNvSpPr txBox="1">
            <a:spLocks/>
          </p:cNvSpPr>
          <p:nvPr/>
        </p:nvSpPr>
        <p:spPr>
          <a:xfrm>
            <a:off x="550862" y="-334050"/>
            <a:ext cx="11793538" cy="1364924"/>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IN" sz="4400" dirty="0">
                <a:latin typeface="Arial" panose="020B0604020202020204" pitchFamily="34" charset="0"/>
                <a:cs typeface="Arial" panose="020B0604020202020204" pitchFamily="34" charset="0"/>
              </a:rPr>
              <a:t>Transmission of all cars from 1983 to 2020  </a:t>
            </a:r>
          </a:p>
        </p:txBody>
      </p:sp>
      <p:cxnSp>
        <p:nvCxnSpPr>
          <p:cNvPr id="7" name="Straight Connector 6">
            <a:extLst>
              <a:ext uri="{FF2B5EF4-FFF2-40B4-BE49-F238E27FC236}">
                <a16:creationId xmlns:a16="http://schemas.microsoft.com/office/drawing/2014/main" id="{9230D1B5-605A-407F-CA23-7F61FDCCEDA0}"/>
              </a:ext>
            </a:extLst>
          </p:cNvPr>
          <p:cNvCxnSpPr/>
          <p:nvPr/>
        </p:nvCxnSpPr>
        <p:spPr>
          <a:xfrm>
            <a:off x="670560" y="1239520"/>
            <a:ext cx="111353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72E9615-7A17-8852-187C-8FF0884BB816}"/>
              </a:ext>
            </a:extLst>
          </p:cNvPr>
          <p:cNvSpPr txBox="1"/>
          <p:nvPr/>
        </p:nvSpPr>
        <p:spPr>
          <a:xfrm>
            <a:off x="723582" y="1497420"/>
            <a:ext cx="10726737" cy="1138773"/>
          </a:xfrm>
          <a:prstGeom prst="rect">
            <a:avLst/>
          </a:prstGeom>
          <a:noFill/>
        </p:spPr>
        <p:txBody>
          <a:bodyPr wrap="square" rtlCol="0">
            <a:spAutoFit/>
          </a:bodyPr>
          <a:lstStyle/>
          <a:p>
            <a:r>
              <a:rPr lang="en-US" sz="2400" i="0" dirty="0">
                <a:effectLst/>
                <a:latin typeface="Arial" panose="020B0604020202020204" pitchFamily="34" charset="0"/>
                <a:cs typeface="Arial" panose="020B0604020202020204" pitchFamily="34" charset="0"/>
              </a:rPr>
              <a:t>Which type of Transmission has the maximum contribution of selling the cars </a:t>
            </a:r>
            <a:r>
              <a:rPr lang="en-US" sz="2400" dirty="0">
                <a:latin typeface="Arial" panose="020B0604020202020204" pitchFamily="34" charset="0"/>
                <a:cs typeface="Arial" panose="020B0604020202020204" pitchFamily="34" charset="0"/>
              </a:rPr>
              <a:t>from 1983 to 2020</a:t>
            </a:r>
            <a:r>
              <a:rPr lang="en-US" sz="2400" i="0" dirty="0">
                <a:effectLst/>
                <a:latin typeface="Arial" panose="020B0604020202020204" pitchFamily="34" charset="0"/>
                <a:cs typeface="Arial" panose="020B0604020202020204" pitchFamily="34" charset="0"/>
              </a:rPr>
              <a:t>?</a:t>
            </a:r>
            <a:endParaRPr lang="en-IN" sz="2400" dirty="0">
              <a:latin typeface="Arial" panose="020B0604020202020204" pitchFamily="34" charset="0"/>
              <a:cs typeface="Arial" panose="020B0604020202020204" pitchFamily="34" charset="0"/>
            </a:endParaRPr>
          </a:p>
          <a:p>
            <a:endParaRPr lang="en-IN" sz="2000" dirty="0"/>
          </a:p>
        </p:txBody>
      </p:sp>
      <p:pic>
        <p:nvPicPr>
          <p:cNvPr id="3" name="Picture 2" descr="Chart&#10;&#10;Description automatically generated">
            <a:extLst>
              <a:ext uri="{FF2B5EF4-FFF2-40B4-BE49-F238E27FC236}">
                <a16:creationId xmlns:a16="http://schemas.microsoft.com/office/drawing/2014/main" id="{7B4BAF3E-C31B-D579-461D-EB8D5C57E7D1}"/>
              </a:ext>
            </a:extLst>
          </p:cNvPr>
          <p:cNvPicPr>
            <a:picLocks noChangeAspect="1"/>
          </p:cNvPicPr>
          <p:nvPr/>
        </p:nvPicPr>
        <p:blipFill rotWithShape="1">
          <a:blip r:embed="rId2"/>
          <a:srcRect l="14853"/>
          <a:stretch/>
        </p:blipFill>
        <p:spPr>
          <a:xfrm>
            <a:off x="6526530" y="2287880"/>
            <a:ext cx="5482591" cy="3827167"/>
          </a:xfrm>
          <a:prstGeom prst="rect">
            <a:avLst/>
          </a:prstGeom>
        </p:spPr>
      </p:pic>
      <p:sp>
        <p:nvSpPr>
          <p:cNvPr id="6" name="Subtitle 15">
            <a:extLst>
              <a:ext uri="{FF2B5EF4-FFF2-40B4-BE49-F238E27FC236}">
                <a16:creationId xmlns:a16="http://schemas.microsoft.com/office/drawing/2014/main" id="{3E882C0A-07F5-F741-5D2C-7C5CE577C21A}"/>
              </a:ext>
            </a:extLst>
          </p:cNvPr>
          <p:cNvSpPr txBox="1">
            <a:spLocks/>
          </p:cNvSpPr>
          <p:nvPr/>
        </p:nvSpPr>
        <p:spPr>
          <a:xfrm>
            <a:off x="723582" y="2361520"/>
            <a:ext cx="4765040" cy="4299580"/>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US" dirty="0">
                <a:latin typeface="Arial" panose="020B0604020202020204" pitchFamily="34" charset="0"/>
                <a:cs typeface="Arial" panose="020B0604020202020204" pitchFamily="34" charset="0"/>
              </a:rPr>
              <a:t> </a:t>
            </a:r>
          </a:p>
          <a:p>
            <a:pPr fontAlgn="base">
              <a:buFont typeface="Wingdings" panose="05000000000000000000" pitchFamily="2" charset="2"/>
              <a:buChar char="Ø"/>
            </a:pPr>
            <a:r>
              <a:rPr lang="en-US" b="1" dirty="0">
                <a:latin typeface="Arial" panose="020B0604020202020204" pitchFamily="34" charset="0"/>
              </a:rPr>
              <a:t>To find the different types of Transmission for all the cars, we plotted a Bar chart between all types of Transmission.</a:t>
            </a:r>
          </a:p>
          <a:p>
            <a:pPr fontAlgn="base">
              <a:buFont typeface="Wingdings" panose="05000000000000000000" pitchFamily="2" charset="2"/>
              <a:buChar char="Ø"/>
            </a:pPr>
            <a:r>
              <a:rPr lang="en-US" b="1" dirty="0">
                <a:latin typeface="Arial" panose="020B0604020202020204" pitchFamily="34" charset="0"/>
              </a:rPr>
              <a:t>As we can see here that, the  majority of the selling cars are of manual transmission type, followed by Automatic transmission.</a:t>
            </a:r>
            <a:br>
              <a:rPr lang="en-US" dirty="0"/>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8523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EAA5EA-117C-D57D-B2EB-49B13B5EB839}"/>
              </a:ext>
            </a:extLst>
          </p:cNvPr>
          <p:cNvSpPr>
            <a:spLocks noGrp="1"/>
          </p:cNvSpPr>
          <p:nvPr>
            <p:ph type="sldNum" sz="quarter" idx="12"/>
          </p:nvPr>
        </p:nvSpPr>
        <p:spPr/>
        <p:txBody>
          <a:bodyPr/>
          <a:lstStyle/>
          <a:p>
            <a:fld id="{DBA1B0FB-D917-4C8C-928F-313BD683BF39}" type="slidenum">
              <a:rPr lang="en-US" smtClean="0"/>
              <a:t>9</a:t>
            </a:fld>
            <a:endParaRPr lang="en-US"/>
          </a:p>
        </p:txBody>
      </p:sp>
      <p:sp>
        <p:nvSpPr>
          <p:cNvPr id="5" name="Title 14">
            <a:extLst>
              <a:ext uri="{FF2B5EF4-FFF2-40B4-BE49-F238E27FC236}">
                <a16:creationId xmlns:a16="http://schemas.microsoft.com/office/drawing/2014/main" id="{551214A6-3D85-F16C-F7AC-DF5C26F8076E}"/>
              </a:ext>
            </a:extLst>
          </p:cNvPr>
          <p:cNvSpPr txBox="1">
            <a:spLocks/>
          </p:cNvSpPr>
          <p:nvPr/>
        </p:nvSpPr>
        <p:spPr>
          <a:xfrm>
            <a:off x="550862" y="-334050"/>
            <a:ext cx="11793538" cy="1364924"/>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IN" sz="4400" dirty="0">
                <a:latin typeface="Arial" panose="020B0604020202020204" pitchFamily="34" charset="0"/>
                <a:cs typeface="Arial" panose="020B0604020202020204" pitchFamily="34" charset="0"/>
              </a:rPr>
              <a:t>Selling price all of cars from 1990 to 2020  </a:t>
            </a:r>
          </a:p>
        </p:txBody>
      </p:sp>
      <p:cxnSp>
        <p:nvCxnSpPr>
          <p:cNvPr id="7" name="Straight Connector 6">
            <a:extLst>
              <a:ext uri="{FF2B5EF4-FFF2-40B4-BE49-F238E27FC236}">
                <a16:creationId xmlns:a16="http://schemas.microsoft.com/office/drawing/2014/main" id="{9230D1B5-605A-407F-CA23-7F61FDCCEDA0}"/>
              </a:ext>
            </a:extLst>
          </p:cNvPr>
          <p:cNvCxnSpPr/>
          <p:nvPr/>
        </p:nvCxnSpPr>
        <p:spPr>
          <a:xfrm>
            <a:off x="670560" y="1239520"/>
            <a:ext cx="111353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72E9615-7A17-8852-187C-8FF0884BB816}"/>
              </a:ext>
            </a:extLst>
          </p:cNvPr>
          <p:cNvSpPr txBox="1"/>
          <p:nvPr/>
        </p:nvSpPr>
        <p:spPr>
          <a:xfrm>
            <a:off x="723582" y="1497420"/>
            <a:ext cx="11323638" cy="461665"/>
          </a:xfrm>
          <a:prstGeom prst="rect">
            <a:avLst/>
          </a:prstGeom>
          <a:noFill/>
        </p:spPr>
        <p:txBody>
          <a:bodyPr wrap="square" rtlCol="0">
            <a:spAutoFit/>
          </a:bodyPr>
          <a:lstStyle/>
          <a:p>
            <a:r>
              <a:rPr lang="en-US" sz="2400" b="0" i="0" dirty="0">
                <a:effectLst/>
                <a:latin typeface="Arial" panose="020B0604020202020204" pitchFamily="34" charset="0"/>
                <a:cs typeface="Arial" panose="020B0604020202020204" pitchFamily="34" charset="0"/>
              </a:rPr>
              <a:t>How is the selling price changed over time between 1990 and 2020?</a:t>
            </a:r>
          </a:p>
        </p:txBody>
      </p:sp>
      <p:pic>
        <p:nvPicPr>
          <p:cNvPr id="9" name="Picture 8" descr="Chart">
            <a:extLst>
              <a:ext uri="{FF2B5EF4-FFF2-40B4-BE49-F238E27FC236}">
                <a16:creationId xmlns:a16="http://schemas.microsoft.com/office/drawing/2014/main" id="{8CE4794D-AC27-7B82-E511-4B87DF3A0316}"/>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5894328" y="2216984"/>
            <a:ext cx="6297672" cy="4086160"/>
          </a:xfrm>
          <a:prstGeom prst="rect">
            <a:avLst/>
          </a:prstGeom>
        </p:spPr>
      </p:pic>
      <p:sp>
        <p:nvSpPr>
          <p:cNvPr id="10" name="Subtitle 15">
            <a:extLst>
              <a:ext uri="{FF2B5EF4-FFF2-40B4-BE49-F238E27FC236}">
                <a16:creationId xmlns:a16="http://schemas.microsoft.com/office/drawing/2014/main" id="{683E2FDF-BD36-4F0A-7872-32F505A47F05}"/>
              </a:ext>
            </a:extLst>
          </p:cNvPr>
          <p:cNvSpPr txBox="1">
            <a:spLocks/>
          </p:cNvSpPr>
          <p:nvPr/>
        </p:nvSpPr>
        <p:spPr>
          <a:xfrm>
            <a:off x="723582" y="2110274"/>
            <a:ext cx="4765040" cy="4299580"/>
          </a:xfrm>
          <a:prstGeom prst="rect">
            <a:avLst/>
          </a:prstGeom>
        </p:spPr>
        <p:txBody>
          <a:bodyPr vert="horz" wrap="square" lIns="0" tIns="0" rIns="0" bIns="0" rtlCol="0">
            <a:normAutofit lnSpcReduction="10000"/>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US" dirty="0">
                <a:latin typeface="Arial" panose="020B0604020202020204" pitchFamily="34" charset="0"/>
                <a:cs typeface="Arial" panose="020B0604020202020204" pitchFamily="34" charset="0"/>
              </a:rPr>
              <a:t> </a:t>
            </a:r>
          </a:p>
          <a:p>
            <a:pPr fontAlgn="base">
              <a:buFont typeface="Wingdings" panose="05000000000000000000" pitchFamily="2" charset="2"/>
              <a:buChar char="Ø"/>
            </a:pPr>
            <a:r>
              <a:rPr lang="en-US" b="1" dirty="0" err="1">
                <a:latin typeface="Arial" panose="020B0604020202020204" pitchFamily="34" charset="0"/>
                <a:cs typeface="Arial" panose="020B0604020202020204" pitchFamily="34" charset="0"/>
              </a:rPr>
              <a:t>geom_line</a:t>
            </a:r>
            <a:r>
              <a:rPr lang="en-US" b="1" dirty="0">
                <a:latin typeface="Arial" panose="020B0604020202020204" pitchFamily="34" charset="0"/>
                <a:cs typeface="Arial" panose="020B0604020202020204" pitchFamily="34" charset="0"/>
              </a:rPr>
              <a:t>() connects in order of the variable on the x axis. The stairstep plot produced by </a:t>
            </a:r>
            <a:r>
              <a:rPr lang="en-US" b="1" dirty="0" err="1">
                <a:latin typeface="Arial" panose="020B0604020202020204" pitchFamily="34" charset="0"/>
                <a:cs typeface="Arial" panose="020B0604020202020204" pitchFamily="34" charset="0"/>
              </a:rPr>
              <a:t>geom_step</a:t>
            </a:r>
            <a:r>
              <a:rPr lang="en-US" b="1" dirty="0">
                <a:latin typeface="Arial" panose="020B0604020202020204" pitchFamily="34" charset="0"/>
                <a:cs typeface="Arial" panose="020B0604020202020204" pitchFamily="34" charset="0"/>
              </a:rPr>
              <a:t>() shows precisely when changes take place. Which situations are connected together is determined by the group aesthetic.</a:t>
            </a:r>
          </a:p>
          <a:p>
            <a:pPr fontAlgn="base">
              <a:buFont typeface="Wingdings" panose="05000000000000000000" pitchFamily="2" charset="2"/>
              <a:buChar char="Ø"/>
            </a:pPr>
            <a:r>
              <a:rPr lang="en-US" b="1" dirty="0">
                <a:latin typeface="Arial" panose="020B0604020202020204" pitchFamily="34" charset="0"/>
                <a:cs typeface="Arial" panose="020B0604020202020204" pitchFamily="34" charset="0"/>
              </a:rPr>
              <a:t>Change in Selling price of various cars from 1983 to 2020. The selling price has been at its peak in the year 2018. </a:t>
            </a:r>
          </a:p>
        </p:txBody>
      </p:sp>
    </p:spTree>
    <p:extLst>
      <p:ext uri="{BB962C8B-B14F-4D97-AF65-F5344CB8AC3E}">
        <p14:creationId xmlns:p14="http://schemas.microsoft.com/office/powerpoint/2010/main" val="369528726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5A163FB7-958F-4794-B3EE-EC8933868F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F76BC85-9361-4044-951E-1D698143E543}">
  <ds:schemaRefs>
    <ds:schemaRef ds:uri="http://schemas.microsoft.com/sharepoint/v3/contenttype/forms"/>
  </ds:schemaRefs>
</ds:datastoreItem>
</file>

<file path=customXml/itemProps3.xml><?xml version="1.0" encoding="utf-8"?>
<ds:datastoreItem xmlns:ds="http://schemas.openxmlformats.org/officeDocument/2006/customXml" ds:itemID="{CF128D9D-8887-4AE7-BD39-EBCD268E911A}">
  <ds:schemaRefs>
    <ds:schemaRef ds:uri="http://schemas.microsoft.com/office/2006/metadata/properties"/>
    <ds:schemaRef ds:uri="230e9df3-be65-4c73-a93b-d1236ebd677e"/>
    <ds:schemaRef ds:uri="http://purl.org/dc/terms/"/>
    <ds:schemaRef ds:uri="71af3243-3dd4-4a8d-8c0d-dd76da1f02a5"/>
    <ds:schemaRef ds:uri="http://schemas.microsoft.com/office/infopath/2007/PartnerControls"/>
    <ds:schemaRef ds:uri="http://schemas.microsoft.com/sharepoint/v3"/>
    <ds:schemaRef ds:uri="http://schemas.microsoft.com/office/2006/documentManagement/types"/>
    <ds:schemaRef ds:uri="http://www.w3.org/XML/1998/namespace"/>
    <ds:schemaRef ds:uri="http://purl.org/dc/elements/1.1/"/>
    <ds:schemaRef ds:uri="http://schemas.openxmlformats.org/package/2006/metadata/core-properties"/>
    <ds:schemaRef ds:uri="16c05727-aa75-4e4a-9b5f-8a80a1165891"/>
    <ds:schemaRef ds:uri="http://purl.org/dc/dcmityp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TM33713516</Template>
  <TotalTime>0</TotalTime>
  <Words>964</Words>
  <Application>Microsoft Office PowerPoint</Application>
  <PresentationFormat>Widescreen</PresentationFormat>
  <Paragraphs>91</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Gill Sans MT</vt:lpstr>
      <vt:lpstr>Walbaum Display</vt:lpstr>
      <vt:lpstr>Wingdings</vt:lpstr>
      <vt:lpstr>3DFloatVTI</vt:lpstr>
      <vt:lpstr>            Selling Details of Cars </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2021-01-28T12:59:42Z</dcterms:created>
  <dcterms:modified xsi:type="dcterms:W3CDTF">2023-02-14T16:22:30Z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