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5029" autoAdjust="0"/>
  </p:normalViewPr>
  <p:slideViewPr>
    <p:cSldViewPr snapToGrid="0">
      <p:cViewPr varScale="1">
        <p:scale>
          <a:sx n="88" d="100"/>
          <a:sy n="88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B91D-9197-445A-B6F6-C01A5A9DCD6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67732-06A0-449A-8A76-A73E97B0B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9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Presenter Ali 4 minutes max</a:t>
            </a:r>
          </a:p>
          <a:p>
            <a:endParaRPr lang="en-GB" dirty="0"/>
          </a:p>
          <a:p>
            <a:r>
              <a:rPr lang="en-GB" dirty="0"/>
              <a:t>We will take you through the flow and components used to deploy AWS infrastructure, VPC, subnet, EC2 instances, routing security groups etc.</a:t>
            </a:r>
          </a:p>
          <a:p>
            <a:pPr marL="228600" indent="-228600">
              <a:buAutoNum type="arabicPeriod"/>
            </a:pPr>
            <a:r>
              <a:rPr lang="en-GB" dirty="0"/>
              <a:t>We used our workstation to write initial code</a:t>
            </a:r>
          </a:p>
          <a:p>
            <a:pPr marL="228600" indent="-228600">
              <a:buAutoNum type="arabicPeriod"/>
            </a:pPr>
            <a:r>
              <a:rPr lang="en-GB" dirty="0"/>
              <a:t>Installed Terraform and connected it to terraform cloud to be used as a Continuous delivery tool. Terraform was used to provision infrastructure.</a:t>
            </a:r>
          </a:p>
          <a:p>
            <a:pPr marL="228600" indent="-228600">
              <a:buAutoNum type="arabicPeriod"/>
            </a:pPr>
            <a:r>
              <a:rPr lang="en-GB" dirty="0"/>
              <a:t>Code is saved in a local GIT repo which is merged with remote repo, GIT is our VCS version control system.</a:t>
            </a:r>
          </a:p>
          <a:p>
            <a:pPr marL="228600" indent="-228600">
              <a:buAutoNum type="arabicPeriod"/>
            </a:pPr>
            <a:r>
              <a:rPr lang="en-GB" dirty="0"/>
              <a:t>Build integration between terraform cloud and GIT. Configured necessary access and API keys.</a:t>
            </a:r>
          </a:p>
          <a:p>
            <a:pPr marL="228600" indent="-228600">
              <a:buAutoNum type="arabicPeriod"/>
            </a:pPr>
            <a:r>
              <a:rPr lang="en-GB" dirty="0"/>
              <a:t>Code was pushed from local repo to remote, Terraform cloud detects change and triggers build.</a:t>
            </a:r>
          </a:p>
          <a:p>
            <a:pPr marL="228600" indent="-228600">
              <a:buAutoNum type="arabicPeriod"/>
            </a:pPr>
            <a:r>
              <a:rPr lang="en-GB" dirty="0"/>
              <a:t>We now have all the components. Architecture : we have 4 ECS2 machines, one has ansible installed and configured using terraform . Other 3 EC2 machines are prepared to be used as K8s cluster</a:t>
            </a:r>
          </a:p>
          <a:p>
            <a:pPr marL="228600" indent="-228600">
              <a:buAutoNum type="arabicPeriod"/>
            </a:pPr>
            <a:r>
              <a:rPr lang="en-GB" dirty="0"/>
              <a:t>Ansible playbook configured docker and K8s cluster and </a:t>
            </a:r>
            <a:r>
              <a:rPr lang="en-GB" dirty="0" err="1"/>
              <a:t>argo</a:t>
            </a:r>
            <a:r>
              <a:rPr lang="en-GB" dirty="0"/>
              <a:t> CD as a container.  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Access Argo CD   https://52.18.206.54:31037/        &gt;&gt; m9xg-SlVob3jIW53</a:t>
            </a:r>
          </a:p>
          <a:p>
            <a:pPr marL="0" indent="0">
              <a:buNone/>
            </a:pPr>
            <a:r>
              <a:rPr lang="en-GB" dirty="0"/>
              <a:t>Repo Used: https://github.com/shujali/st-project</a:t>
            </a:r>
          </a:p>
          <a:p>
            <a:pPr marL="0" indent="0">
              <a:buNone/>
            </a:pPr>
            <a:r>
              <a:rPr lang="en-GB" dirty="0"/>
              <a:t>Terraform Cloud: https://app.terraform.io/app/ali-networks/workspaces/prod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8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FDAF9-3A6E-884B-5F5D-0052AA385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07C027-8494-83A7-203C-3B4560626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ABA7B-7601-C9CF-8A32-A98E72AD3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Presenter Nikita ad Veera 6 minutes max for 4, 5 and 6.</a:t>
            </a:r>
          </a:p>
          <a:p>
            <a:endParaRPr lang="en-GB" dirty="0"/>
          </a:p>
          <a:p>
            <a:r>
              <a:rPr lang="en-GB" dirty="0"/>
              <a:t>In this slide we are showing what we learned about container images, docker files and how to build containers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5853D-01D2-A511-80BF-E1679343C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60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CCD3D-89D2-32DA-CAE4-CD1CB7674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E9AAF-8329-8435-5E15-AC3951175F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2ACD0-B5AD-2B67-A4F9-3E29B5578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Presenter Nikita ad Veera</a:t>
            </a:r>
          </a:p>
          <a:p>
            <a:endParaRPr lang="en-GB" dirty="0"/>
          </a:p>
          <a:p>
            <a:r>
              <a:rPr lang="en-GB" dirty="0"/>
              <a:t>Kubernetes application deployment using </a:t>
            </a:r>
            <a:r>
              <a:rPr lang="en-GB" dirty="0" err="1"/>
              <a:t>ArgoCD</a:t>
            </a:r>
            <a:r>
              <a:rPr lang="en-GB" dirty="0"/>
              <a:t>, in this slide we will show application deployment using </a:t>
            </a:r>
            <a:r>
              <a:rPr lang="en-GB" dirty="0" err="1"/>
              <a:t>ArgoCD</a:t>
            </a:r>
            <a:r>
              <a:rPr lang="en-GB" dirty="0"/>
              <a:t> which is managing deployments, service creation etc for new apps.</a:t>
            </a:r>
          </a:p>
          <a:p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Required </a:t>
            </a:r>
            <a:r>
              <a:rPr lang="en-GB" dirty="0" err="1"/>
              <a:t>Yaml</a:t>
            </a:r>
            <a:r>
              <a:rPr lang="en-GB" dirty="0"/>
              <a:t> files such as deployment and service are pushed to the repo</a:t>
            </a:r>
          </a:p>
          <a:p>
            <a:pPr marL="228600" indent="-228600">
              <a:buAutoNum type="arabicPeriod"/>
            </a:pPr>
            <a:r>
              <a:rPr lang="en-GB" dirty="0" err="1"/>
              <a:t>ArgoCD</a:t>
            </a:r>
            <a:r>
              <a:rPr lang="en-GB" dirty="0"/>
              <a:t> monitors repo and triggers the required build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https://github.com/KalyanPatnala/argocd11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Access Argo CD   https://52.18.206.54:31037/        &gt;&gt; m9xg-SlVob3jIW53</a:t>
            </a:r>
          </a:p>
          <a:p>
            <a:pPr marL="0" indent="0">
              <a:buNone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Kubernetes needs container images to be pre-built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F1193-0203-F81B-698C-C21FE2578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Presenter Nikita ad Veera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97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A515B-1E0E-5E56-7ACF-B204B850C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39038-D338-1013-F696-4180B594C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B63A3-94A2-76DA-1234-579D7071D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Presenters Kalyan And Jamie 5 or 6 minutes with demo included</a:t>
            </a:r>
          </a:p>
          <a:p>
            <a:endParaRPr lang="en-GB" dirty="0"/>
          </a:p>
          <a:p>
            <a:r>
              <a:rPr lang="en-GB" dirty="0"/>
              <a:t>OCP Application using S2I</a:t>
            </a:r>
          </a:p>
          <a:p>
            <a:r>
              <a:rPr lang="en-GB" dirty="0"/>
              <a:t>In this slide, we are showing power of OCP with S2I, </a:t>
            </a:r>
          </a:p>
          <a:p>
            <a:r>
              <a:rPr lang="en-GB" dirty="0"/>
              <a:t>OCP will combine all tasks from  image building to app deployment </a:t>
            </a:r>
          </a:p>
          <a:p>
            <a:endParaRPr lang="en-GB" dirty="0"/>
          </a:p>
          <a:p>
            <a:r>
              <a:rPr lang="en-GB" dirty="0"/>
              <a:t>https://github.com/KalyanPatnala/team4-oc-database</a:t>
            </a:r>
          </a:p>
          <a:p>
            <a:r>
              <a:rPr lang="en-GB" dirty="0"/>
              <a:t>https://github.com/KalyanPatnala/team4-oc-frontend</a:t>
            </a:r>
          </a:p>
          <a:p>
            <a:endParaRPr lang="en-GB" dirty="0"/>
          </a:p>
          <a:p>
            <a:r>
              <a:rPr lang="en-GB" dirty="0"/>
              <a:t>Have a CLI and GUI access ready to OCP console  </a:t>
            </a:r>
          </a:p>
          <a:p>
            <a:r>
              <a:rPr lang="en-GB" dirty="0"/>
              <a:t>Browse to web page of our app and get the screen ready to share </a:t>
            </a:r>
          </a:p>
          <a:p>
            <a:r>
              <a:rPr lang="en-GB" dirty="0"/>
              <a:t>At the end of presentation. Jamie brings CLI and GUI on sharing screen &gt;&gt;  Kalyan makes change to insert value file in GIT &gt;&gt; Shows the pods rebuilding and show web page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EC7B5-9D06-D577-8D56-9FCF2DD9C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4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monitoring Screenshots here</a:t>
            </a:r>
          </a:p>
          <a:p>
            <a:endParaRPr lang="en-GB" dirty="0"/>
          </a:p>
          <a:p>
            <a:r>
              <a:rPr lang="en-GB" dirty="0"/>
              <a:t>Kalyan and 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4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16-Oct-24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2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3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2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34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1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3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4.emf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A89A4-0AED-9C61-F51D-15CD42F3A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564" y="1597891"/>
            <a:ext cx="4341091" cy="418876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bg1"/>
                </a:solidFill>
              </a:rPr>
              <a:t>Capstone Project </a:t>
            </a: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bg1"/>
                </a:solidFill>
              </a:rPr>
              <a:t>Infrastructure as Code (</a:t>
            </a:r>
            <a:r>
              <a:rPr lang="en-GB" sz="2400" b="1" dirty="0" err="1">
                <a:solidFill>
                  <a:schemeClr val="bg1"/>
                </a:solidFill>
              </a:rPr>
              <a:t>IaC</a:t>
            </a:r>
            <a:r>
              <a:rPr lang="en-GB" sz="2400" b="1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endParaRPr lang="en-GB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Veera Gowri Shankar Medisetti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Jamie Drummond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Kalyan Patnala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Nikita Chaurasiya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Ali Khan</a:t>
            </a: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28417-F2D4-1787-A49E-074D4131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00" y="2040581"/>
            <a:ext cx="5640399" cy="2834300"/>
          </a:xfrm>
          <a:prstGeom prst="rect">
            <a:avLst/>
          </a:prstGeom>
        </p:spPr>
      </p:pic>
      <p:sp>
        <p:nvSpPr>
          <p:cNvPr id="3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07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92CE1-0954-FE9E-C538-21C1B3DD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27" y="176096"/>
            <a:ext cx="5364937" cy="4730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BC151-F531-4666-E964-042639E89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00" y="825235"/>
            <a:ext cx="6457875" cy="3645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Implement Multi-Tier application hosted on Kubernetes &amp; OpenShift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 two tenants to Kubernetes and OpenShift platforms with a sample application featuring two microservices.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Strategy: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Kubernetes: Utilise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ArgoCD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continuous deployment of the sample project.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OpenShift: Implement the Source-to-Image (S2I) pipeline for application deployment.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Infrastructure deployment and configuration using Terraform and Ansible, utilise CI/CD for applications.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Monitoring: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the ELK Stack (Elasticsearch, Logstash, Kibana) to monitor application performance and logs.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98A30330-E08C-01F7-9BF3-50EBEBDFB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2271" y="1683094"/>
            <a:ext cx="3491811" cy="3491811"/>
          </a:xfrm>
          <a:prstGeom prst="rect">
            <a:avLst/>
          </a:prstGeom>
        </p:spPr>
      </p:pic>
      <p:sp>
        <p:nvSpPr>
          <p:cNvPr id="3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7F2AAB8-23CD-1BE3-E235-DA97CDF2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01" y="879895"/>
            <a:ext cx="5803767" cy="5727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F6430B-7E68-9119-43E2-65F3825A14F8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(Kubernetes hosted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Infrastructure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AE2A0-9A31-5DB5-EF17-37165D3A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36" y="2840759"/>
            <a:ext cx="91440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4BCCA-9588-F43C-9905-0D45ABF17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636" y="3512300"/>
            <a:ext cx="643909" cy="745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2E4B-3E33-97EB-9701-CD8300218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389" y="2840759"/>
            <a:ext cx="981075" cy="67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DCAA59-0B21-13EC-F7E2-2E071360B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971" y="4257967"/>
            <a:ext cx="643909" cy="957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A89D89-4E1C-F6EC-B498-59D373734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89" y="2266864"/>
            <a:ext cx="1190625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DFA1E3-C1C9-F0AA-A12D-71C807F5A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1686" y="2821477"/>
            <a:ext cx="1152525" cy="628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0EC2D3-537C-10BB-6F7A-DBB8991DF4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219" y="3501738"/>
            <a:ext cx="114300" cy="7715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03F77B-4404-FECA-8743-1FA2AFC42C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0300" y="3813976"/>
            <a:ext cx="9906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BE0E0-5F89-61EA-7E36-B384B4D58A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5998" y="3119380"/>
            <a:ext cx="876300" cy="11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EE3EC9-E0CF-0D92-781E-4CF743AABB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7010" y="3087358"/>
            <a:ext cx="745444" cy="97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BC7641-117C-1AC1-2BB4-9954E442D4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9152" y="3070290"/>
            <a:ext cx="491801" cy="1132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012890D-CA7D-35BD-310B-280396D0CC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3600" y="2804886"/>
            <a:ext cx="518943" cy="5565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AD981C0-7E55-8828-6D03-58D045A349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226" y="3967104"/>
            <a:ext cx="518943" cy="5565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9D13657-B3DD-397D-2444-8422959D1F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20359" y="2835815"/>
            <a:ext cx="600075" cy="7810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BE453F8-C5AC-4229-69B6-37856C2FE8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3457" y="2821477"/>
            <a:ext cx="2403422" cy="28288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9AB0739-8337-7746-47F3-85697CB341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98868" y="3193003"/>
            <a:ext cx="542884" cy="8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65 0.01458 L 0.02265 0.01458 L 0.08906 0.01319 C 0.0901 0.01319 0.09101 0.01203 0.09193 0.01203 C 0.09739 0.01088 0.10273 0.01018 0.1082 0.00949 L 0.15208 0.01065 C 0.15716 0.01088 0.1664 0.01227 0.17187 0.01319 L 0.31133 0.01203 C 0.3125 0.0118 0.31367 0.01065 0.31484 0.01065 C 0.33346 0.00926 0.33984 0.00949 0.35521 0.00949 " pathEditMode="relative" ptsTypes="AAAAAAAA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64 -0.00139 L 0.00964 -0.00139 C 0.01211 -0.00116 0.01471 -0.00046 0.01732 -0.00023 C 0.02279 0.00023 0.02826 0.00023 0.03359 0.00093 C 0.03646 0.00139 0.03919 0.00324 0.04206 0.00347 C 0.05573 0.00463 0.06953 0.0044 0.0832 0.00486 C 0.13372 0.00857 0.05729 0.00324 0.17591 0.00741 C 0.18698 0.00764 0.19805 0.00972 0.20911 0.00972 L 0.33359 0.01227 C 0.33672 0.01273 0.33984 0.01343 0.34284 0.01366 C 0.35352 0.01458 0.36237 0.01435 0.37253 0.01621 C 0.3763 0.01667 0.38008 0.01806 0.38385 0.01852 C 0.3875 0.01898 0.39102 0.01921 0.39453 0.01991 C 0.39714 0.02037 0.4112 0.02315 0.41576 0.02361 C 0.42096 0.02431 0.42617 0.02454 0.43125 0.025 L 0.43841 0.02616 C 0.44128 0.02662 0.44401 0.02685 0.44688 0.02732 C 0.45091 0.02824 0.45495 0.02917 0.45885 0.02986 C 0.46393 0.03079 0.47096 0.03171 0.47591 0.03241 C 0.48711 0.03727 0.47956 0.03472 0.49857 0.03611 C 0.53542 0.04167 0.50417 0.0375 0.59258 0.0375 " pathEditMode="relative" ptsTypes="AAAAAAAAAAAAAAAAAAAAA"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A032-5C03-D6AD-5662-29B9C3080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F7C8A-EC63-7768-3F47-1C4228B7827C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(Kubernetes hosted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Container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80817-1CFA-4116-174E-1F0DE42E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707" y="3347913"/>
            <a:ext cx="914400" cy="1028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4AF1C9-55C9-109B-3E68-D676F9809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071" y="3312040"/>
            <a:ext cx="518943" cy="55657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D2B7F2-ED6A-208B-D308-3F70B4636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96" y="1117856"/>
            <a:ext cx="5803767" cy="55895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E30177F-7F74-C91F-6F02-3F38C1C37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552" y="2989400"/>
            <a:ext cx="2403422" cy="27604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7286E9-3D12-FAA8-4951-A45404E20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963" y="3312040"/>
            <a:ext cx="542884" cy="785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0D306-09FC-F1A2-AC1C-D122AE538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605" y="3312040"/>
            <a:ext cx="873718" cy="1224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861B1F-3335-881D-18CA-07BB539871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2822" y="3429000"/>
            <a:ext cx="1006399" cy="10343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D8D9F4-5914-86F7-3E38-648F1FC420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693" y="4484987"/>
            <a:ext cx="881424" cy="9758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1A8F932-7EBC-729C-1431-3247F94A0430}"/>
              </a:ext>
            </a:extLst>
          </p:cNvPr>
          <p:cNvSpPr/>
          <p:nvPr/>
        </p:nvSpPr>
        <p:spPr>
          <a:xfrm>
            <a:off x="7188451" y="3150606"/>
            <a:ext cx="1220165" cy="182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5C36D-353E-C87B-1730-35EAB9FA449E}"/>
              </a:ext>
            </a:extLst>
          </p:cNvPr>
          <p:cNvCxnSpPr/>
          <p:nvPr/>
        </p:nvCxnSpPr>
        <p:spPr>
          <a:xfrm flipH="1">
            <a:off x="10013133" y="4010685"/>
            <a:ext cx="726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0AD26A-1BBD-8C15-346F-3D6BEC55ED71}"/>
              </a:ext>
            </a:extLst>
          </p:cNvPr>
          <p:cNvCxnSpPr/>
          <p:nvPr/>
        </p:nvCxnSpPr>
        <p:spPr>
          <a:xfrm flipH="1">
            <a:off x="8279221" y="4097864"/>
            <a:ext cx="61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FF3C8D-1280-DF56-C7B1-DF97ACEF4ACF}"/>
              </a:ext>
            </a:extLst>
          </p:cNvPr>
          <p:cNvCxnSpPr/>
          <p:nvPr/>
        </p:nvCxnSpPr>
        <p:spPr>
          <a:xfrm flipH="1">
            <a:off x="5878117" y="4200808"/>
            <a:ext cx="1394705" cy="77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6B951A-0CA7-CFFF-BECA-0181263EB8AA}"/>
              </a:ext>
            </a:extLst>
          </p:cNvPr>
          <p:cNvSpPr txBox="1"/>
          <p:nvPr/>
        </p:nvSpPr>
        <p:spPr>
          <a:xfrm>
            <a:off x="7195059" y="4601665"/>
            <a:ext cx="116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Docker Hub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9324C2-3200-38B8-FF74-2E50CCD54AE0}"/>
              </a:ext>
            </a:extLst>
          </p:cNvPr>
          <p:cNvSpPr/>
          <p:nvPr/>
        </p:nvSpPr>
        <p:spPr>
          <a:xfrm>
            <a:off x="8889104" y="3167185"/>
            <a:ext cx="1220165" cy="182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8C11BF-4BC7-D592-BF5C-672E1A50FE1A}"/>
              </a:ext>
            </a:extLst>
          </p:cNvPr>
          <p:cNvSpPr txBox="1"/>
          <p:nvPr/>
        </p:nvSpPr>
        <p:spPr>
          <a:xfrm>
            <a:off x="9101339" y="4603274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191645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55 0.00324 L -0.03255 0.00324 L -0.10403 0.00579 C -0.11705 0.00648 -0.10599 0.00694 -0.11731 0.00995 C -0.12057 0.01065 -0.12382 0.01088 -0.12695 0.01134 C -0.14388 0.00833 -0.13789 0.00856 -0.14479 0.00856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15 0.01134 L -0.04115 0.01134 L -0.10951 0.00972 C -0.11224 0.00972 -0.11758 0.00857 -0.11758 0.00857 " pathEditMode="relative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 0.03056 L -0.0444 0.03056 C -0.05794 0.05116 -0.04075 0.02685 -0.05638 0.04236 C -0.06055 0.04653 -0.06367 0.0544 -0.06823 0.05672 C -0.07682 0.06111 -0.07018 0.05718 -0.07786 0.06343 C -0.07904 0.06435 -0.08047 0.06482 -0.08164 0.06598 C -0.08802 0.07223 -0.08385 0.07014 -0.08971 0.07523 C -0.09193 0.07732 -0.09427 0.07871 -0.09648 0.08056 C -0.09948 0.0831 -0.10286 0.08658 -0.10612 0.08843 C -0.10807 0.08959 -0.11003 0.09028 -0.11211 0.09121 C -0.11354 0.09329 -0.11484 0.09607 -0.11654 0.09769 C -0.12396 0.10486 -0.12578 0.10394 -0.13203 0.10949 C -0.13307 0.11042 -0.13411 0.11135 -0.13503 0.11227 C -0.13763 0.11482 -0.13984 0.11829 -0.14245 0.12014 C -0.14375 0.12107 -0.14505 0.12176 -0.14622 0.12269 C -0.14844 0.12454 -0.15221 0.12801 -0.15443 0.13079 C -0.16068 0.13843 -0.15586 0.1331 -0.16029 0.13982 C -0.1612 0.14144 -0.16237 0.14236 -0.16328 0.14398 C -0.16406 0.14514 -0.16458 0.14676 -0.16549 0.14792 C -0.1707 0.15371 -0.1707 0.15278 -0.17591 0.1544 L -0.17956 0.15718 " pathEditMode="relative" ptsTypes="AAAAAAAAAAAAAAAAA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6BDCB-23DC-FB2E-487A-A5241B539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8A3C108-646A-9DB7-440E-2F7094B2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4" y="1101740"/>
            <a:ext cx="9457959" cy="5756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AA0CC-7758-57E7-068A-C2E51B47818D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Application Deployment On K8s Cluster using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ArgoCD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553C1-674B-92D7-8653-231149B5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472" y="1958680"/>
            <a:ext cx="838211" cy="8614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BD9E7C-A976-066B-4BCE-331CB316F9CB}"/>
              </a:ext>
            </a:extLst>
          </p:cNvPr>
          <p:cNvSpPr/>
          <p:nvPr/>
        </p:nvSpPr>
        <p:spPr>
          <a:xfrm>
            <a:off x="7253101" y="1811968"/>
            <a:ext cx="943407" cy="15177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8FE9B-2525-FC9E-D3D3-05AB93DAD6B7}"/>
              </a:ext>
            </a:extLst>
          </p:cNvPr>
          <p:cNvSpPr txBox="1"/>
          <p:nvPr/>
        </p:nvSpPr>
        <p:spPr>
          <a:xfrm>
            <a:off x="7225393" y="3008744"/>
            <a:ext cx="1045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Docker Hub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3FB1E3-95FF-2C6D-3BA3-1B38AED18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34" y="2768602"/>
            <a:ext cx="61912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67C1CF-4ECF-FEFE-637E-9674BBD38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177" y="2046563"/>
            <a:ext cx="716215" cy="73611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3D801-1F48-50AA-175D-9976B33CE8FC}"/>
              </a:ext>
            </a:extLst>
          </p:cNvPr>
          <p:cNvCxnSpPr/>
          <p:nvPr/>
        </p:nvCxnSpPr>
        <p:spPr>
          <a:xfrm flipH="1">
            <a:off x="5347855" y="2570852"/>
            <a:ext cx="1877538" cy="957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02AB2F4-A783-B453-492F-CB13F36F1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655" y="4282757"/>
            <a:ext cx="939945" cy="123813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F20EF2-5541-57D4-5CE0-576A1DD337ED}"/>
              </a:ext>
            </a:extLst>
          </p:cNvPr>
          <p:cNvCxnSpPr/>
          <p:nvPr/>
        </p:nvCxnSpPr>
        <p:spPr>
          <a:xfrm>
            <a:off x="5024582" y="3979869"/>
            <a:ext cx="0" cy="28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7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5 0.06319 L -0.00495 0.06319 C -0.00508 0.06389 -0.00716 0.09815 -0.00807 0.10208 C -0.00859 0.1044 -0.00911 0.10671 -0.0095 0.10902 C -0.01015 0.11203 -0.01042 0.11527 -0.01107 0.11828 C -0.01172 0.12106 -0.01263 0.12384 -0.01341 0.12639 C -0.01367 0.13078 -0.01406 0.1368 -0.01484 0.1412 C -0.01627 0.14861 -0.0194 0.16273 -0.0194 0.16273 C -0.01966 0.1669 -0.01966 0.17106 -0.02018 0.175 C -0.02044 0.17685 -0.02122 0.17847 -0.02174 0.18032 C -0.022 0.18217 -0.02213 0.18402 -0.02239 0.18588 C -0.02552 0.18541 -0.02851 0.18565 -0.03151 0.18449 C -0.0444 0.17893 -0.03346 0.18125 -0.04219 0.17222 C -0.04544 0.16875 -0.04922 0.1669 -0.05273 0.16412 C -0.05456 0.16273 -0.06042 0.1581 -0.06263 0.1574 C -0.06588 0.15648 -0.06914 0.15671 -0.07239 0.15602 C -0.07474 0.15578 -0.07695 0.15509 -0.0793 0.15486 C -0.08594 0.1537 -0.09635 0.15277 -0.10273 0.15208 C -0.10612 0.15069 -0.12357 0.14375 -0.12773 0.14259 C -0.13307 0.1412 -0.13841 0.14074 -0.14362 0.13981 C -0.14896 0.13819 -0.1543 0.1368 -0.15963 0.13449 C -0.17604 0.12754 -0.15417 0.13264 -0.17318 0.12916 C -0.18581 0.11921 -0.17409 0.12731 -0.18763 0.12106 C -0.18997 0.1199 -0.19206 0.11782 -0.1944 0.1169 C -0.19765 0.11597 -0.20104 0.1162 -0.2043 0.11574 C -0.22265 0.11018 -0.20404 0.11551 -0.23229 0.10902 C -0.23763 0.10764 -0.24297 0.10602 -0.24818 0.10486 C -0.2513 0.10416 -0.2543 0.10393 -0.25729 0.10347 C -0.26771 0.10162 -0.27578 0.10046 -0.28607 0.09676 C -0.29049 0.09537 -0.29466 0.09282 -0.29896 0.09143 C -0.30377 0.08981 -0.30859 0.08912 -0.31341 0.08727 C -0.33294 0.08009 -0.31836 0.08449 -0.3293 0.07916 C -0.3306 0.0787 -0.3319 0.07847 -0.33307 0.07801 C -0.33385 0.07754 -0.33463 0.07685 -0.33542 0.07662 C -0.33763 0.07592 -0.33997 0.07569 -0.34219 0.07523 C -0.34349 0.0743 -0.34466 0.07315 -0.34596 0.07245 C -0.34726 0.07176 -0.35325 0.07014 -0.3543 0.0699 C -0.35508 0.06944 -0.35586 0.06875 -0.35664 0.06852 C -0.35781 0.06782 -0.35924 0.06805 -0.36042 0.06713 C -0.36094 0.06666 -0.36094 0.06527 -0.36107 0.06435 " pathEditMode="relative" ptsTypes="AAAAAAAAAAAAAAAAAAAAAAAAAAAAAAA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67 0.02361 L -0.03567 0.02385 C -0.03711 0.02454 -0.05247 0.03635 -0.0569 0.04098 C -0.06028 0.04445 -0.06341 0.04838 -0.06679 0.05186 C -0.07031 0.0551 -0.07369 0.0588 -0.07747 0.06111 C -0.08073 0.06343 -0.08411 0.06505 -0.08724 0.06806 C -0.09127 0.07176 -0.09466 0.07732 -0.09869 0.08148 C -0.10078 0.08357 -0.10325 0.08496 -0.10547 0.08681 C -0.10755 0.08843 -0.10976 0.08982 -0.11158 0.09213 C -0.1125 0.09352 -0.11341 0.09514 -0.11458 0.0963 C -0.11575 0.09746 -0.11705 0.09792 -0.11836 0.09885 C -0.12044 0.1007 -0.12252 0.10232 -0.12435 0.1044 C -0.13385 0.11436 -0.12773 0.11111 -0.13502 0.11366 C -0.13685 0.11551 -0.13854 0.1176 -0.14036 0.11922 C -0.14882 0.12662 -0.14049 0.11852 -0.14635 0.12315 C -0.14791 0.12454 -0.14935 0.12616 -0.15091 0.12732 C -0.1526 0.12848 -0.15442 0.12894 -0.15625 0.12986 C -0.15703 0.13033 -0.15768 0.13079 -0.15846 0.13125 C -0.1595 0.13172 -0.16054 0.13195 -0.16158 0.13264 C -0.16406 0.13426 -0.16653 0.13635 -0.16914 0.13797 C -0.17044 0.13889 -0.17174 0.13936 -0.17291 0.14074 C -0.18151 0.15023 -0.17591 0.14514 -0.18346 0.15023 C -0.18476 0.15093 -0.18593 0.15232 -0.18737 0.15278 C -0.18958 0.15371 -0.19179 0.15371 -0.19414 0.15417 C -0.19596 0.15463 -0.19765 0.1551 -0.19948 0.15556 C -0.20078 0.15718 -0.20377 0.16065 -0.20468 0.16227 C -0.20533 0.16343 -0.20573 0.16505 -0.20625 0.16644 L -0.20846 0.16505 " pathEditMode="relative" rAng="0" ptsTypes="AAAAAAAAAAAAAAAAAAAAAAAAAA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71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027F8-871F-9084-8E12-76BF4A11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5310"/>
            <a:ext cx="12192000" cy="54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4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3A1C3-C8F7-6F18-1C51-15D50BB04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9173E-1451-A95E-1E97-AC9297F32EC0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Application Deployment on OCP using S2I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C4553-ED62-9509-A8E8-E8CB9050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4" y="1117857"/>
            <a:ext cx="8617515" cy="5758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0E04E-CB4A-0D1B-2BAC-96E2CCEE9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86" y="3290661"/>
            <a:ext cx="817125" cy="876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DEFF45-4DB6-AB5C-F111-B2C74D8A2B9A}"/>
              </a:ext>
            </a:extLst>
          </p:cNvPr>
          <p:cNvSpPr txBox="1"/>
          <p:nvPr/>
        </p:nvSpPr>
        <p:spPr>
          <a:xfrm>
            <a:off x="5978311" y="3489324"/>
            <a:ext cx="134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Build Config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E8D7AE-2E66-762D-B831-E6ED8F06D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86" y="4356440"/>
            <a:ext cx="817125" cy="876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9970C0-2067-5180-ED48-2DA97E23D827}"/>
              </a:ext>
            </a:extLst>
          </p:cNvPr>
          <p:cNvSpPr txBox="1"/>
          <p:nvPr/>
        </p:nvSpPr>
        <p:spPr>
          <a:xfrm>
            <a:off x="5978311" y="4404083"/>
            <a:ext cx="1183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Deployment Config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B35E0-90B8-6758-B616-D560C06F7E28}"/>
              </a:ext>
            </a:extLst>
          </p:cNvPr>
          <p:cNvCxnSpPr/>
          <p:nvPr/>
        </p:nvCxnSpPr>
        <p:spPr>
          <a:xfrm flipH="1">
            <a:off x="6346479" y="2987644"/>
            <a:ext cx="3304515" cy="50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F82C7-7AD3-47BA-5933-A9F5A6B29E84}"/>
              </a:ext>
            </a:extLst>
          </p:cNvPr>
          <p:cNvCxnSpPr>
            <a:cxnSpLocks/>
          </p:cNvCxnSpPr>
          <p:nvPr/>
        </p:nvCxnSpPr>
        <p:spPr>
          <a:xfrm flipV="1">
            <a:off x="6206911" y="4166432"/>
            <a:ext cx="3163426" cy="2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699CA82-EB1E-63E9-E4F1-860E357C2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314" y="2599224"/>
            <a:ext cx="422495" cy="4531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A31EED-92D6-2748-B89C-0E53C55CDC3B}"/>
              </a:ext>
            </a:extLst>
          </p:cNvPr>
          <p:cNvSpPr txBox="1"/>
          <p:nvPr/>
        </p:nvSpPr>
        <p:spPr>
          <a:xfrm>
            <a:off x="5146889" y="3554038"/>
            <a:ext cx="4664797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*Build Image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*Create Deployment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*Create Services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*Other required application runtime objects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*Deploy and Expose application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EDA1980-415A-5CEF-D936-13E1F3F21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135" y="3489324"/>
            <a:ext cx="1050155" cy="18697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131B485-B29D-E365-1648-3F8723F9E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063" y="3703888"/>
            <a:ext cx="422495" cy="4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2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2 0.01435 L -0.02252 0.01435 C -0.07213 0.01782 -0.07031 0.0162 -0.1332 0.03264 C -0.13997 0.03449 -0.14661 0.03588 -0.15325 0.03796 C -0.16601 0.04213 -0.16679 0.04398 -0.17708 0.04861 C -0.18125 0.05046 -0.18554 0.05208 -0.18971 0.05393 C -0.1983 0.05764 -0.2069 0.06227 -0.21562 0.06574 L -0.22903 0.07106 C -0.23502 0.07361 -0.24088 0.07685 -0.24687 0.07893 C -0.25716 0.08264 -0.26783 0.08402 -0.27812 0.08819 C -0.28125 0.08958 -0.28463 0.09027 -0.28776 0.09213 C -0.30742 0.10416 -0.29283 0.09953 -0.30481 0.10277 C -0.30651 0.10347 -0.30833 0.10416 -0.31002 0.10532 C -0.31106 0.10602 -0.31184 0.1074 -0.31302 0.10787 C -0.31497 0.10879 -0.31692 0.10879 -0.31888 0.10926 C -0.32161 0.11412 -0.32005 0.11319 -0.3233 0.11319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3 0.00648 L 0.01303 0.00648 C 0.01745 0.00764 0.02201 0.00879 0.02644 0.01041 C 0.03985 0.01528 0.05287 0.02361 0.06654 0.02616 L 0.0806 0.0287 C 0.08803 0.03194 0.09545 0.03541 0.10287 0.03796 C 0.11224 0.0412 0.12396 0.0412 0.13334 0.0419 C 0.13698 0.04236 0.14076 0.04282 0.14441 0.04329 C 0.16029 0.04745 0.178 0.05254 0.19349 0.05393 L 0.20977 0.05509 L 0.22917 0.05648 C 0.23308 0.05694 0.23698 0.05741 0.24102 0.05787 C 0.24428 0.05903 0.2474 0.06088 0.25066 0.0618 C 0.2543 0.06273 0.25808 0.0625 0.26185 0.06319 C 0.26446 0.06342 0.26719 0.06389 0.26993 0.06435 C 0.27318 0.06574 0.27644 0.06666 0.27956 0.06829 C 0.28125 0.06921 0.28256 0.07129 0.28412 0.07222 C 0.28503 0.07291 0.28607 0.07315 0.28698 0.07361 C 0.28777 0.075 0.28933 0.07569 0.28933 0.07754 C 0.28933 0.07986 0.28816 0.08194 0.28698 0.08287 C 0.28282 0.08611 0.27826 0.08796 0.2737 0.08958 C 0.2655 0.09236 0.25743 0.09444 0.24922 0.09606 C 0.24375 0.09722 0.23829 0.09699 0.23282 0.09745 L 0.20534 0.09861 L 0.0487 0.1 C 0.04323 0.10092 0.03777 0.10139 0.0323 0.10278 C 0.02956 0.10324 0.02696 0.10509 0.02422 0.10532 C -0.00911 0.10879 -0.01523 0.11458 -0.00481 0.10532 " pathEditMode="relative" ptsTypes="AAAAAAAAAAAAAAAAAAAAAAAAAA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9420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Widescreen</PresentationFormat>
  <Paragraphs>98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Avenir Next LT Pro</vt:lpstr>
      <vt:lpstr>Calibri</vt:lpstr>
      <vt:lpstr>Sitka Banner</vt:lpstr>
      <vt:lpstr>HeadlinesVTI</vt:lpstr>
      <vt:lpstr>PowerPoint Presentation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Shujaat Ali Khan</dc:creator>
  <cp:lastModifiedBy>Shujaat Ali Khan</cp:lastModifiedBy>
  <cp:revision>28</cp:revision>
  <dcterms:created xsi:type="dcterms:W3CDTF">2024-10-14T10:48:37Z</dcterms:created>
  <dcterms:modified xsi:type="dcterms:W3CDTF">2024-10-16T15:49:22Z</dcterms:modified>
</cp:coreProperties>
</file>