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8" r:id="rId1"/>
  </p:sldMasterIdLst>
  <p:notesMasterIdLst>
    <p:notesMasterId r:id="rId26"/>
  </p:notesMasterIdLst>
  <p:handoutMasterIdLst>
    <p:handoutMasterId r:id="rId27"/>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5" r:id="rId24"/>
    <p:sldId id="294" r:id="rId25"/>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Myriad Pro" panose="020B050303040302020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12A89-DC9A-F97F-2F90-966B43BEF456}" v="35" dt="2019-12-04T03:04:44.103"/>
    <p1510:client id="{1955D02B-6463-4A74-9693-C3E8676F1D69}" v="211" dt="2019-12-04T03:37:54.678"/>
    <p1510:client id="{56E64577-1206-9FDC-948A-DF7B3C250350}" v="10" dt="2020-04-09T20:18:16.959"/>
    <p1510:client id="{659E2A0D-5EE7-4ED5-9A58-F7C0CDD93256}" v="698" dt="2019-12-04T13:28:44.396"/>
    <p1510:client id="{6ABFAB4F-1E16-7E43-EA14-08417BA7E31B}" v="1" dt="2019-12-04T02:35:18.609"/>
    <p1510:client id="{BA2B5E16-0D39-7ED0-8699-D97F99AEBAC7}" v="470" dt="2019-12-04T03:50:36.551"/>
    <p1510:client id="{C5D9E2D4-F6A3-20A5-5BEF-0C79858B82E6}" v="701" dt="2019-12-04T01:49:36.306"/>
    <p1510:client id="{D03D4D60-F0B3-E8FC-FF7C-7532AB1CFFF0}" v="17" dt="2019-12-04T03:50:57.146"/>
    <p1510:client id="{ED1F6933-DF2E-12C6-A8E3-0F712D4117F6}" v="257" dt="2019-12-03T17:57:43.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8"/>
      </p:cViewPr>
      <p:guideLst>
        <p:guide orient="horz"/>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4/9/2020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4/9/2020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Rectangle 8"/>
          <p:cNvSpPr/>
          <p:nvPr userDrawn="1"/>
        </p:nvSpPr>
        <p:spPr>
          <a:xfrm>
            <a:off x="0" y="0"/>
            <a:ext cx="9144000" cy="1194329"/>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ffectLst/>
            </a:endParaRPr>
          </a:p>
        </p:txBody>
      </p:sp>
      <p:sp>
        <p:nvSpPr>
          <p:cNvPr id="2" name="Title 1"/>
          <p:cNvSpPr>
            <a:spLocks noGrp="1"/>
          </p:cNvSpPr>
          <p:nvPr>
            <p:ph type="ctrTitle" hasCustomPrompt="1"/>
          </p:nvPr>
        </p:nvSpPr>
        <p:spPr>
          <a:xfrm>
            <a:off x="609600" y="3733800"/>
            <a:ext cx="7924800" cy="1219200"/>
          </a:xfrm>
        </p:spPr>
        <p:txBody>
          <a:bodyPr anchor="b"/>
          <a:lstStyle>
            <a:lvl1pPr algn="ctr">
              <a:defRPr sz="3600">
                <a:solidFill>
                  <a:srgbClr val="C8102E"/>
                </a:solidFill>
              </a:defRPr>
            </a:lvl1pPr>
          </a:lstStyle>
          <a:p>
            <a:r>
              <a:rPr lang="en-US"/>
              <a:t>Click here to edit Master title style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9272"/>
          <a:stretch/>
        </p:blipFill>
        <p:spPr>
          <a:xfrm>
            <a:off x="2922055" y="289525"/>
            <a:ext cx="3299890" cy="2682276"/>
          </a:xfrm>
          <a:prstGeom prst="rect">
            <a:avLst/>
          </a:prstGeom>
        </p:spPr>
      </p:pic>
      <p:sp>
        <p:nvSpPr>
          <p:cNvPr id="3" name="Subtitle 2"/>
          <p:cNvSpPr>
            <a:spLocks noGrp="1"/>
          </p:cNvSpPr>
          <p:nvPr>
            <p:ph type="subTitle" idx="1"/>
          </p:nvPr>
        </p:nvSpPr>
        <p:spPr>
          <a:xfrm>
            <a:off x="1219200" y="5134240"/>
            <a:ext cx="6553200" cy="804862"/>
          </a:xfrm>
        </p:spPr>
        <p:txBody>
          <a:bodyPr>
            <a:normAutofit/>
          </a:bodyPr>
          <a:lstStyle>
            <a:lvl1pPr marL="0" indent="0" algn="ctr">
              <a:buNone/>
              <a:defRPr sz="2400" b="1">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84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4/9/2020</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457200" y="152400"/>
            <a:ext cx="7543800" cy="106680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05000"/>
            <a:ext cx="760359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4/9/2020</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457200" y="1295400"/>
            <a:ext cx="7620000" cy="533400"/>
          </a:xfrm>
        </p:spPr>
        <p:txBody>
          <a:bodyPr/>
          <a:lstStyle>
            <a:lvl1pPr marL="0" indent="0">
              <a:buNone/>
              <a:defRPr b="1" baseline="0">
                <a:solidFill>
                  <a:srgbClr val="AF0000"/>
                </a:solidFill>
              </a:defRPr>
            </a:lvl1pPr>
          </a:lstStyle>
          <a:p>
            <a:pPr lvl="0"/>
            <a:r>
              <a:rPr lang="en-US"/>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4/9/2020</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4/9/2020</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457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half" idx="14"/>
          </p:nvPr>
        </p:nvSpPr>
        <p:spPr>
          <a:xfrm>
            <a:off x="4648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9200"/>
            <a:ext cx="3845485"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8962"/>
            <a:ext cx="3845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6425" y="1219200"/>
            <a:ext cx="3813175"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425" y="1858962"/>
            <a:ext cx="38131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6A6A54-2A6B-4242-B691-C4DE4231F394}" type="datetimeFigureOut">
              <a:rPr lang="en-US" smtClean="0"/>
              <a:t>4/9/2020</a:t>
            </a:fld>
            <a:endParaRPr lang="en-US"/>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A6A54-2A6B-4242-B691-C4DE4231F394}" type="datetimeFigureOut">
              <a:rPr lang="en-US" smtClean="0"/>
              <a:t>4/9/2020</a:t>
            </a:fld>
            <a:endParaRPr lang="en-US"/>
          </a:p>
        </p:txBody>
      </p:sp>
      <p:sp>
        <p:nvSpPr>
          <p:cNvPr id="4" name="Footer Placeholder 3"/>
          <p:cNvSpPr>
            <a:spLocks noGrp="1"/>
          </p:cNvSpPr>
          <p:nvPr>
            <p:ph type="ftr" sz="quarter" idx="11"/>
          </p:nvPr>
        </p:nvSpPr>
        <p:spPr>
          <a:xfrm>
            <a:off x="3124200" y="640080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6A54-2A6B-4242-B691-C4DE4231F394}" type="datetimeFigureOut">
              <a:rPr lang="en-US" smtClean="0"/>
              <a:t>4/9/2020</a:t>
            </a:fld>
            <a:endParaRPr lang="en-US"/>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p:cNvSpPr/>
          <p:nvPr userDrawn="1"/>
        </p:nvSpPr>
        <p:spPr>
          <a:xfrm>
            <a:off x="0" y="0"/>
            <a:ext cx="9144000" cy="121920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ffectLst/>
            </a:endParaRPr>
          </a:p>
        </p:txBody>
      </p:sp>
      <p:sp>
        <p:nvSpPr>
          <p:cNvPr id="2" name="Title Placeholder 1"/>
          <p:cNvSpPr>
            <a:spLocks noGrp="1"/>
          </p:cNvSpPr>
          <p:nvPr>
            <p:ph type="title"/>
          </p:nvPr>
        </p:nvSpPr>
        <p:spPr>
          <a:xfrm>
            <a:off x="457200" y="152400"/>
            <a:ext cx="75438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71600"/>
            <a:ext cx="82296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340475"/>
            <a:ext cx="1143000" cy="365125"/>
          </a:xfrm>
          <a:prstGeom prst="rect">
            <a:avLst/>
          </a:prstGeom>
        </p:spPr>
        <p:txBody>
          <a:bodyPr vert="horz" lIns="91440" tIns="45720" rIns="91440" bIns="45720" rtlCol="0" anchor="ctr"/>
          <a:lstStyle>
            <a:lvl1pPr algn="l">
              <a:defRPr sz="1200">
                <a:solidFill>
                  <a:schemeClr val="bg1"/>
                </a:solidFill>
              </a:defRPr>
            </a:lvl1pPr>
          </a:lstStyle>
          <a:p>
            <a:fld id="{176A6A54-2A6B-4242-B691-C4DE4231F394}" type="datetimeFigureOut">
              <a:rPr lang="en-US" smtClean="0"/>
              <a:pPr/>
              <a:t>4/9/2020</a:t>
            </a:fld>
            <a:endParaRPr lang="en-US"/>
          </a:p>
        </p:txBody>
      </p:sp>
      <p:sp>
        <p:nvSpPr>
          <p:cNvPr id="6" name="Slide Number Placeholder 5"/>
          <p:cNvSpPr>
            <a:spLocks noGrp="1"/>
          </p:cNvSpPr>
          <p:nvPr>
            <p:ph type="sldNum" sz="quarter" idx="4"/>
          </p:nvPr>
        </p:nvSpPr>
        <p:spPr>
          <a:xfrm>
            <a:off x="7391400" y="6324600"/>
            <a:ext cx="1371600" cy="365125"/>
          </a:xfrm>
          <a:prstGeom prst="rect">
            <a:avLst/>
          </a:prstGeom>
        </p:spPr>
        <p:txBody>
          <a:bodyPr vert="horz" lIns="91440" tIns="45720" rIns="91440" bIns="45720" rtlCol="0" anchor="ctr"/>
          <a:lstStyle>
            <a:lvl1pPr algn="r">
              <a:defRPr sz="1200">
                <a:solidFill>
                  <a:schemeClr val="bg1"/>
                </a:solidFill>
              </a:defRPr>
            </a:lvl1pPr>
          </a:lstStyle>
          <a:p>
            <a:fld id="{B2FED1A7-FB98-43FD-AA3D-E7C3EC56B298}" type="slidenum">
              <a:rPr lang="en-US" smtClean="0"/>
              <a:pPr/>
              <a:t>‹#›</a:t>
            </a:fld>
            <a:endParaRPr lang="en-US"/>
          </a:p>
        </p:txBody>
      </p: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077200" y="481998"/>
            <a:ext cx="678610" cy="118095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txStyles>
    <p:titleStyle>
      <a:lvl1pPr algn="l" defTabSz="914400" rtl="0" eaLnBrk="1" latinLnBrk="0" hangingPunct="1">
        <a:spcBef>
          <a:spcPct val="0"/>
        </a:spcBef>
        <a:buNone/>
        <a:defRPr sz="4000" b="1" kern="1200">
          <a:solidFill>
            <a:schemeClr val="bg1"/>
          </a:solidFill>
          <a:latin typeface="Myriad Pro" panose="020B0503030403020204" pitchFamily="34"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panose="020B0503030403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924800" cy="1219200"/>
          </a:xfrm>
        </p:spPr>
        <p:txBody>
          <a:bodyPr/>
          <a:lstStyle/>
          <a:p>
            <a:r>
              <a:rPr lang="en-US">
                <a:latin typeface="Myriad Pro"/>
                <a:cs typeface="Arial"/>
              </a:rPr>
              <a:t>Job Postings &amp; Fortune 1000 Companies</a:t>
            </a:r>
          </a:p>
        </p:txBody>
      </p:sp>
      <p:sp>
        <p:nvSpPr>
          <p:cNvPr id="4" name="Subtitle 3"/>
          <p:cNvSpPr>
            <a:spLocks noGrp="1"/>
          </p:cNvSpPr>
          <p:nvPr>
            <p:ph type="subTitle" idx="1"/>
          </p:nvPr>
        </p:nvSpPr>
        <p:spPr>
          <a:xfrm>
            <a:off x="1219200" y="4349151"/>
            <a:ext cx="6696973" cy="1920630"/>
          </a:xfrm>
        </p:spPr>
        <p:txBody>
          <a:bodyPr vert="horz" lIns="91440" tIns="45720" rIns="91440" bIns="45720" rtlCol="0" anchor="t">
            <a:normAutofit/>
          </a:bodyPr>
          <a:lstStyle/>
          <a:p>
            <a:r>
              <a:rPr lang="en-US" b="0" dirty="0">
                <a:latin typeface="Arial"/>
                <a:cs typeface="Arial"/>
              </a:rPr>
              <a:t>By</a:t>
            </a:r>
            <a:endParaRPr lang="en-US" dirty="0"/>
          </a:p>
          <a:p>
            <a:r>
              <a:rPr lang="en-US" b="0" dirty="0">
                <a:latin typeface="Arial"/>
                <a:cs typeface="Arial"/>
              </a:rPr>
              <a:t>Kalyan </a:t>
            </a:r>
            <a:r>
              <a:rPr lang="en-US" b="0" dirty="0" err="1">
                <a:latin typeface="Arial"/>
                <a:cs typeface="Arial"/>
              </a:rPr>
              <a:t>Praneeth</a:t>
            </a:r>
            <a:r>
              <a:rPr lang="en-US" b="0" dirty="0">
                <a:latin typeface="Arial"/>
                <a:cs typeface="Arial"/>
              </a:rPr>
              <a:t> Perala</a:t>
            </a:r>
          </a:p>
          <a:p>
            <a:endParaRPr lang="en-US" b="0">
              <a:latin typeface="Arial"/>
              <a:cs typeface="Arial"/>
            </a:endParaRPr>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A349BE-AC44-4494-961B-2420E84117C9}"/>
              </a:ext>
            </a:extLst>
          </p:cNvPr>
          <p:cNvSpPr>
            <a:spLocks noGrp="1"/>
          </p:cNvSpPr>
          <p:nvPr>
            <p:ph idx="1"/>
          </p:nvPr>
        </p:nvSpPr>
        <p:spPr>
          <a:xfrm>
            <a:off x="299049" y="1342845"/>
            <a:ext cx="8380562" cy="4648200"/>
          </a:xfrm>
        </p:spPr>
        <p:txBody>
          <a:bodyPr vert="horz" lIns="91440" tIns="45720" rIns="91440" bIns="45720" rtlCol="0" anchor="t">
            <a:normAutofit fontScale="92500" lnSpcReduction="10000"/>
          </a:bodyPr>
          <a:lstStyle/>
          <a:p>
            <a:pPr>
              <a:lnSpc>
                <a:spcPct val="150000"/>
              </a:lnSpc>
            </a:pPr>
            <a:r>
              <a:rPr lang="en-US" sz="2400" dirty="0">
                <a:latin typeface=" Arial "/>
                <a:cs typeface="Arial"/>
              </a:rPr>
              <a:t>Chi square value = 218.4061</a:t>
            </a:r>
            <a:endParaRPr lang="en-US" dirty="0"/>
          </a:p>
          <a:p>
            <a:pPr>
              <a:lnSpc>
                <a:spcPct val="150000"/>
              </a:lnSpc>
            </a:pPr>
            <a:r>
              <a:rPr lang="en-US" sz="2400" dirty="0">
                <a:latin typeface=" Arial "/>
                <a:cs typeface="Arial"/>
              </a:rPr>
              <a:t>The P value is &lt;.0001 which is less than the level of the significance 0.05. We conclude that we reject the null hypothesis and conclude that the </a:t>
            </a:r>
            <a:r>
              <a:rPr lang="en-US" sz="2400">
                <a:latin typeface=" Arial "/>
                <a:cs typeface="Arial"/>
              </a:rPr>
              <a:t>location</a:t>
            </a:r>
            <a:r>
              <a:rPr lang="en-US" sz="2400" dirty="0">
                <a:latin typeface=" Arial "/>
                <a:cs typeface="Arial"/>
              </a:rPr>
              <a:t> </a:t>
            </a:r>
            <a:r>
              <a:rPr lang="en-US" sz="2400">
                <a:latin typeface=" Arial "/>
                <a:cs typeface="Arial"/>
              </a:rPr>
              <a:t>is dependent</a:t>
            </a:r>
            <a:r>
              <a:rPr lang="en-US" sz="2400" dirty="0">
                <a:latin typeface=" Arial "/>
                <a:cs typeface="Arial"/>
              </a:rPr>
              <a:t> on job type.</a:t>
            </a:r>
          </a:p>
          <a:p>
            <a:pPr>
              <a:lnSpc>
                <a:spcPct val="150000"/>
              </a:lnSpc>
            </a:pPr>
            <a:r>
              <a:rPr lang="en-US" sz="2400" dirty="0">
                <a:latin typeface=" Arial "/>
                <a:cs typeface="Arial"/>
              </a:rPr>
              <a:t>The job postings of different job types depend on location, and looking at the bar graph from the result in the appendix, we can state that data science, data engineer and data analyst job postings are more in CA, NY, VA, TX</a:t>
            </a:r>
          </a:p>
          <a:p>
            <a:pPr>
              <a:lnSpc>
                <a:spcPct val="150000"/>
              </a:lnSpc>
            </a:pPr>
            <a:endParaRPr lang="en-IN" dirty="0"/>
          </a:p>
        </p:txBody>
      </p:sp>
      <p:sp>
        <p:nvSpPr>
          <p:cNvPr id="3" name="Title 2">
            <a:extLst>
              <a:ext uri="{FF2B5EF4-FFF2-40B4-BE49-F238E27FC236}">
                <a16:creationId xmlns:a16="http://schemas.microsoft.com/office/drawing/2014/main" id="{A25E18C1-74E7-4202-85D6-22839E115A7F}"/>
              </a:ext>
            </a:extLst>
          </p:cNvPr>
          <p:cNvSpPr>
            <a:spLocks noGrp="1"/>
          </p:cNvSpPr>
          <p:nvPr>
            <p:ph type="title"/>
          </p:nvPr>
        </p:nvSpPr>
        <p:spPr>
          <a:xfrm>
            <a:off x="299050" y="152400"/>
            <a:ext cx="7860100" cy="1066800"/>
          </a:xfrm>
        </p:spPr>
        <p:txBody>
          <a:bodyPr/>
          <a:lstStyle/>
          <a:p>
            <a:r>
              <a:rPr lang="en-IN">
                <a:latin typeface="Myriad Pro"/>
                <a:cs typeface="Arial"/>
              </a:rPr>
              <a:t>Inference</a:t>
            </a:r>
            <a:endParaRPr lang="en-IN"/>
          </a:p>
        </p:txBody>
      </p:sp>
    </p:spTree>
    <p:extLst>
      <p:ext uri="{BB962C8B-B14F-4D97-AF65-F5344CB8AC3E}">
        <p14:creationId xmlns:p14="http://schemas.microsoft.com/office/powerpoint/2010/main" val="249090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5C24AB-2351-4E9C-964E-22AED0575FDF}"/>
              </a:ext>
            </a:extLst>
          </p:cNvPr>
          <p:cNvSpPr>
            <a:spLocks noGrp="1"/>
          </p:cNvSpPr>
          <p:nvPr>
            <p:ph type="title"/>
          </p:nvPr>
        </p:nvSpPr>
        <p:spPr/>
        <p:txBody>
          <a:bodyPr/>
          <a:lstStyle/>
          <a:p>
            <a:r>
              <a:rPr lang="en-IN">
                <a:latin typeface="Myriad Pro"/>
                <a:cs typeface="Arial"/>
              </a:rPr>
              <a:t>Question 3</a:t>
            </a:r>
          </a:p>
        </p:txBody>
      </p:sp>
      <p:sp>
        <p:nvSpPr>
          <p:cNvPr id="4" name="Content Placeholder 1">
            <a:extLst>
              <a:ext uri="{FF2B5EF4-FFF2-40B4-BE49-F238E27FC236}">
                <a16:creationId xmlns:a16="http://schemas.microsoft.com/office/drawing/2014/main" id="{A20173D1-418A-4ED3-9816-5A7E0925497B}"/>
              </a:ext>
            </a:extLst>
          </p:cNvPr>
          <p:cNvSpPr>
            <a:spLocks noGrp="1"/>
          </p:cNvSpPr>
          <p:nvPr>
            <p:ph idx="1"/>
          </p:nvPr>
        </p:nvSpPr>
        <p:spPr>
          <a:xfrm>
            <a:off x="457200" y="1371600"/>
            <a:ext cx="7848600" cy="4648200"/>
          </a:xfrm>
        </p:spPr>
        <p:txBody>
          <a:bodyPr vert="horz" lIns="91440" tIns="45720" rIns="91440" bIns="45720" rtlCol="0" anchor="t">
            <a:normAutofit/>
          </a:bodyPr>
          <a:lstStyle/>
          <a:p>
            <a:pPr marL="0" indent="0">
              <a:lnSpc>
                <a:spcPct val="150000"/>
              </a:lnSpc>
              <a:buNone/>
            </a:pPr>
            <a:r>
              <a:rPr lang="en-US" sz="2400" dirty="0">
                <a:latin typeface=" Arial "/>
                <a:cs typeface="Arial"/>
              </a:rPr>
              <a:t>Is there any significant difference in salary level for each job type? </a:t>
            </a:r>
            <a:r>
              <a:rPr lang="en-US" sz="2400" dirty="0" err="1"/>
              <a:t>JobType</a:t>
            </a:r>
            <a:r>
              <a:rPr lang="en-US" sz="2400" dirty="0"/>
              <a:t> &lt;- Salary Level (dependent)</a:t>
            </a:r>
          </a:p>
          <a:p>
            <a:pPr marL="0" indent="0">
              <a:lnSpc>
                <a:spcPct val="150000"/>
              </a:lnSpc>
              <a:buNone/>
            </a:pPr>
            <a:r>
              <a:rPr lang="en-IN" sz="2400" dirty="0">
                <a:latin typeface=" Arial "/>
                <a:cs typeface="Arial"/>
              </a:rPr>
              <a:t>Analysis: Chi square test of independence</a:t>
            </a:r>
          </a:p>
          <a:p>
            <a:pPr marL="0" indent="0">
              <a:lnSpc>
                <a:spcPct val="150000"/>
              </a:lnSpc>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8" name="Table 7">
            <a:extLst>
              <a:ext uri="{FF2B5EF4-FFF2-40B4-BE49-F238E27FC236}">
                <a16:creationId xmlns:a16="http://schemas.microsoft.com/office/drawing/2014/main" id="{E8BDD09E-4EC2-461A-846C-0F6630B84793}"/>
              </a:ext>
            </a:extLst>
          </p:cNvPr>
          <p:cNvGraphicFramePr>
            <a:graphicFrameLocks noGrp="1"/>
          </p:cNvGraphicFramePr>
          <p:nvPr>
            <p:extLst>
              <p:ext uri="{D42A27DB-BD31-4B8C-83A1-F6EECF244321}">
                <p14:modId xmlns:p14="http://schemas.microsoft.com/office/powerpoint/2010/main" val="1159837632"/>
              </p:ext>
            </p:extLst>
          </p:nvPr>
        </p:nvGraphicFramePr>
        <p:xfrm>
          <a:off x="587406" y="3298285"/>
          <a:ext cx="7718393" cy="2650025"/>
        </p:xfrm>
        <a:graphic>
          <a:graphicData uri="http://schemas.openxmlformats.org/drawingml/2006/table">
            <a:tbl>
              <a:tblPr>
                <a:tableStyleId>{616DA210-FB5B-4158-B5E0-FEB733F419BA}</a:tableStyleId>
              </a:tblPr>
              <a:tblGrid>
                <a:gridCol w="1524621">
                  <a:extLst>
                    <a:ext uri="{9D8B030D-6E8A-4147-A177-3AD203B41FA5}">
                      <a16:colId xmlns:a16="http://schemas.microsoft.com/office/drawing/2014/main" val="270938941"/>
                    </a:ext>
                  </a:extLst>
                </a:gridCol>
                <a:gridCol w="2318694">
                  <a:extLst>
                    <a:ext uri="{9D8B030D-6E8A-4147-A177-3AD203B41FA5}">
                      <a16:colId xmlns:a16="http://schemas.microsoft.com/office/drawing/2014/main" val="258079220"/>
                    </a:ext>
                  </a:extLst>
                </a:gridCol>
                <a:gridCol w="1746961">
                  <a:extLst>
                    <a:ext uri="{9D8B030D-6E8A-4147-A177-3AD203B41FA5}">
                      <a16:colId xmlns:a16="http://schemas.microsoft.com/office/drawing/2014/main" val="1557371487"/>
                    </a:ext>
                  </a:extLst>
                </a:gridCol>
                <a:gridCol w="2128117">
                  <a:extLst>
                    <a:ext uri="{9D8B030D-6E8A-4147-A177-3AD203B41FA5}">
                      <a16:colId xmlns:a16="http://schemas.microsoft.com/office/drawing/2014/main" val="3714754235"/>
                    </a:ext>
                  </a:extLst>
                </a:gridCol>
              </a:tblGrid>
              <a:tr h="378575">
                <a:tc>
                  <a:txBody>
                    <a:bodyPr/>
                    <a:lstStyle/>
                    <a:p>
                      <a:pPr algn="ctr" fontAlgn="b"/>
                      <a:r>
                        <a:rPr lang="en-US" sz="2000" u="none" strike="noStrike">
                          <a:effectLst/>
                        </a:rPr>
                        <a:t>JobID</a:t>
                      </a:r>
                      <a:endParaRPr lang="en-US" sz="2000" b="0" i="0" u="none" strike="noStrike" err="1">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Queried Salary</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Salary level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Job_Type</a:t>
                      </a:r>
                      <a:endParaRPr lang="en-US" sz="2000" b="0" i="0" u="none" strike="noStrike" err="1">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39385"/>
                  </a:ext>
                </a:extLst>
              </a:tr>
              <a:tr h="378575">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&lt;80000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highlight>
                            <a:srgbClr val="FFFF00"/>
                          </a:highlight>
                        </a:rPr>
                        <a:t>1</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dirty="0" err="1">
                          <a:effectLst/>
                          <a:highlight>
                            <a:srgbClr val="FFFF00"/>
                          </a:highlight>
                        </a:rPr>
                        <a:t>data_scientist</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454754475"/>
                  </a:ext>
                </a:extLst>
              </a:tr>
              <a:tr h="378575">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80000-99999</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highlight>
                            <a:srgbClr val="FFFF00"/>
                          </a:highlight>
                        </a:rPr>
                        <a:t>2</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dirty="0" err="1">
                          <a:effectLst/>
                          <a:highlight>
                            <a:srgbClr val="FFFF00"/>
                          </a:highlight>
                        </a:rPr>
                        <a:t>data_analyst</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3708128108"/>
                  </a:ext>
                </a:extLst>
              </a:tr>
              <a:tr h="378575">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100000-119999</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highlight>
                            <a:srgbClr val="FFFF00"/>
                          </a:highlight>
                        </a:rPr>
                        <a:t>3</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a:effectLst/>
                        </a:rPr>
                        <a:t>data_scientist</a:t>
                      </a:r>
                      <a:endParaRPr lang="en-US" sz="2000" b="0" i="0" u="none" strike="noStrike" err="1">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150998"/>
                  </a:ext>
                </a:extLst>
              </a:tr>
              <a:tr h="378575">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120000-139999</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highlight>
                            <a:srgbClr val="FFFF00"/>
                          </a:highlight>
                        </a:rPr>
                        <a:t>4</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dirty="0" err="1">
                          <a:effectLst/>
                          <a:highlight>
                            <a:srgbClr val="FFFF00"/>
                          </a:highlight>
                        </a:rPr>
                        <a:t>data_engineer</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3624723770"/>
                  </a:ext>
                </a:extLst>
              </a:tr>
              <a:tr h="378575">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140000-159999</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highlight>
                            <a:srgbClr val="FFFF00"/>
                          </a:highlight>
                        </a:rPr>
                        <a:t>5</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a:effectLst/>
                        </a:rPr>
                        <a:t>data_analyst</a:t>
                      </a:r>
                      <a:endParaRPr lang="en-US" sz="2000" b="0" i="0" u="none" strike="noStrike" err="1">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2250091"/>
                  </a:ext>
                </a:extLst>
              </a:tr>
              <a:tr h="378575">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&gt;160000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highlight>
                            <a:srgbClr val="FFFF00"/>
                          </a:highlight>
                        </a:rPr>
                        <a:t>6</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dirty="0" err="1">
                          <a:effectLst/>
                        </a:rPr>
                        <a:t>data_engineer</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1999170"/>
                  </a:ext>
                </a:extLst>
              </a:tr>
            </a:tbl>
          </a:graphicData>
        </a:graphic>
      </p:graphicFrame>
    </p:spTree>
    <p:extLst>
      <p:ext uri="{BB962C8B-B14F-4D97-AF65-F5344CB8AC3E}">
        <p14:creationId xmlns:p14="http://schemas.microsoft.com/office/powerpoint/2010/main" val="189634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58C1E1-E7E7-4411-ADD4-8FE560B373AA}"/>
              </a:ext>
            </a:extLst>
          </p:cNvPr>
          <p:cNvSpPr>
            <a:spLocks noGrp="1"/>
          </p:cNvSpPr>
          <p:nvPr>
            <p:ph type="title"/>
          </p:nvPr>
        </p:nvSpPr>
        <p:spPr/>
        <p:txBody>
          <a:bodyPr/>
          <a:lstStyle/>
          <a:p>
            <a:r>
              <a:rPr lang="en-IN">
                <a:latin typeface="Myriad Pro"/>
                <a:cs typeface="Arial"/>
              </a:rPr>
              <a:t>Result</a:t>
            </a:r>
            <a:endParaRPr lang="en-IN"/>
          </a:p>
        </p:txBody>
      </p:sp>
      <p:pic>
        <p:nvPicPr>
          <p:cNvPr id="4" name="Picture 3">
            <a:extLst>
              <a:ext uri="{FF2B5EF4-FFF2-40B4-BE49-F238E27FC236}">
                <a16:creationId xmlns:a16="http://schemas.microsoft.com/office/drawing/2014/main" id="{D2F9CDD4-DC2E-4BDB-964C-BC9C0AFE9E2B}"/>
              </a:ext>
            </a:extLst>
          </p:cNvPr>
          <p:cNvPicPr>
            <a:picLocks noChangeAspect="1"/>
          </p:cNvPicPr>
          <p:nvPr/>
        </p:nvPicPr>
        <p:blipFill>
          <a:blip r:embed="rId2"/>
          <a:stretch>
            <a:fillRect/>
          </a:stretch>
        </p:blipFill>
        <p:spPr>
          <a:xfrm>
            <a:off x="0" y="1587828"/>
            <a:ext cx="5705475" cy="4229100"/>
          </a:xfrm>
          <a:prstGeom prst="rect">
            <a:avLst/>
          </a:prstGeom>
        </p:spPr>
      </p:pic>
      <p:pic>
        <p:nvPicPr>
          <p:cNvPr id="5" name="Picture 4">
            <a:extLst>
              <a:ext uri="{FF2B5EF4-FFF2-40B4-BE49-F238E27FC236}">
                <a16:creationId xmlns:a16="http://schemas.microsoft.com/office/drawing/2014/main" id="{C6829D02-17D6-473C-95BE-2BD136521695}"/>
              </a:ext>
            </a:extLst>
          </p:cNvPr>
          <p:cNvPicPr>
            <a:picLocks noChangeAspect="1"/>
          </p:cNvPicPr>
          <p:nvPr/>
        </p:nvPicPr>
        <p:blipFill>
          <a:blip r:embed="rId3"/>
          <a:stretch>
            <a:fillRect/>
          </a:stretch>
        </p:blipFill>
        <p:spPr>
          <a:xfrm>
            <a:off x="5705475" y="1521790"/>
            <a:ext cx="3184001" cy="1778961"/>
          </a:xfrm>
          <a:prstGeom prst="rect">
            <a:avLst/>
          </a:prstGeom>
        </p:spPr>
      </p:pic>
      <p:graphicFrame>
        <p:nvGraphicFramePr>
          <p:cNvPr id="7" name="Table 6">
            <a:extLst>
              <a:ext uri="{FF2B5EF4-FFF2-40B4-BE49-F238E27FC236}">
                <a16:creationId xmlns:a16="http://schemas.microsoft.com/office/drawing/2014/main" id="{DA0891B7-6157-4231-9A39-76BE2DD8028A}"/>
              </a:ext>
            </a:extLst>
          </p:cNvPr>
          <p:cNvGraphicFramePr>
            <a:graphicFrameLocks noGrp="1"/>
          </p:cNvGraphicFramePr>
          <p:nvPr>
            <p:extLst>
              <p:ext uri="{D42A27DB-BD31-4B8C-83A1-F6EECF244321}">
                <p14:modId xmlns:p14="http://schemas.microsoft.com/office/powerpoint/2010/main" val="933083536"/>
              </p:ext>
            </p:extLst>
          </p:nvPr>
        </p:nvGraphicFramePr>
        <p:xfrm>
          <a:off x="5705475" y="3429000"/>
          <a:ext cx="3295112" cy="2557023"/>
        </p:xfrm>
        <a:graphic>
          <a:graphicData uri="http://schemas.openxmlformats.org/drawingml/2006/table">
            <a:tbl>
              <a:tblPr>
                <a:tableStyleId>{616DA210-FB5B-4158-B5E0-FEB733F419BA}</a:tableStyleId>
              </a:tblPr>
              <a:tblGrid>
                <a:gridCol w="1879244">
                  <a:extLst>
                    <a:ext uri="{9D8B030D-6E8A-4147-A177-3AD203B41FA5}">
                      <a16:colId xmlns:a16="http://schemas.microsoft.com/office/drawing/2014/main" val="2495487976"/>
                    </a:ext>
                  </a:extLst>
                </a:gridCol>
                <a:gridCol w="1415868">
                  <a:extLst>
                    <a:ext uri="{9D8B030D-6E8A-4147-A177-3AD203B41FA5}">
                      <a16:colId xmlns:a16="http://schemas.microsoft.com/office/drawing/2014/main" val="309206966"/>
                    </a:ext>
                  </a:extLst>
                </a:gridCol>
              </a:tblGrid>
              <a:tr h="365289">
                <a:tc>
                  <a:txBody>
                    <a:bodyPr/>
                    <a:lstStyle/>
                    <a:p>
                      <a:pPr algn="ctr" fontAlgn="b"/>
                      <a:r>
                        <a:rPr lang="en-US" sz="2000" u="none" strike="noStrike">
                          <a:effectLst/>
                        </a:rPr>
                        <a:t>Queried Salary</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Salary level</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8138432"/>
                  </a:ext>
                </a:extLst>
              </a:tr>
              <a:tr h="365289">
                <a:tc>
                  <a:txBody>
                    <a:bodyPr/>
                    <a:lstStyle/>
                    <a:p>
                      <a:pPr algn="ctr" fontAlgn="b"/>
                      <a:r>
                        <a:rPr lang="en-US" sz="2000" u="none" strike="noStrike" dirty="0">
                          <a:solidFill>
                            <a:schemeClr val="bg2">
                              <a:lumMod val="75000"/>
                            </a:schemeClr>
                          </a:solidFill>
                          <a:effectLst/>
                        </a:rPr>
                        <a:t>&lt;80000</a:t>
                      </a:r>
                      <a:endParaRPr lang="en-US" sz="2000" b="0" i="0" u="none" strike="noStrike" dirty="0">
                        <a:solidFill>
                          <a:schemeClr val="bg2">
                            <a:lumMod val="75000"/>
                          </a:schemeClr>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8374958"/>
                  </a:ext>
                </a:extLst>
              </a:tr>
              <a:tr h="365289">
                <a:tc>
                  <a:txBody>
                    <a:bodyPr/>
                    <a:lstStyle/>
                    <a:p>
                      <a:pPr algn="ctr" fontAlgn="b"/>
                      <a:r>
                        <a:rPr lang="en-US" sz="2000" u="none" strike="noStrike" dirty="0">
                          <a:solidFill>
                            <a:schemeClr val="accent4">
                              <a:lumMod val="60000"/>
                              <a:lumOff val="40000"/>
                            </a:schemeClr>
                          </a:solidFill>
                          <a:effectLst/>
                        </a:rPr>
                        <a:t>80000-99999</a:t>
                      </a:r>
                      <a:endParaRPr lang="en-US" sz="2000" b="0" i="0" u="none" strike="noStrike" dirty="0">
                        <a:solidFill>
                          <a:schemeClr val="accent4">
                            <a:lumMod val="60000"/>
                            <a:lumOff val="40000"/>
                          </a:schemeClr>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692504"/>
                  </a:ext>
                </a:extLst>
              </a:tr>
              <a:tr h="365289">
                <a:tc>
                  <a:txBody>
                    <a:bodyPr/>
                    <a:lstStyle/>
                    <a:p>
                      <a:pPr algn="ctr" fontAlgn="b"/>
                      <a:r>
                        <a:rPr lang="en-US" sz="2000" u="none" strike="noStrike" dirty="0">
                          <a:solidFill>
                            <a:schemeClr val="bg2">
                              <a:lumMod val="50000"/>
                            </a:schemeClr>
                          </a:solidFill>
                          <a:effectLst/>
                        </a:rPr>
                        <a:t>100000-119999</a:t>
                      </a:r>
                      <a:endParaRPr lang="en-US" sz="20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3378180"/>
                  </a:ext>
                </a:extLst>
              </a:tr>
              <a:tr h="365289">
                <a:tc>
                  <a:txBody>
                    <a:bodyPr/>
                    <a:lstStyle/>
                    <a:p>
                      <a:pPr algn="ctr" fontAlgn="b"/>
                      <a:r>
                        <a:rPr lang="en-US" sz="2000" u="none" strike="noStrike" dirty="0">
                          <a:solidFill>
                            <a:schemeClr val="accent5">
                              <a:lumMod val="60000"/>
                              <a:lumOff val="40000"/>
                            </a:schemeClr>
                          </a:solidFill>
                          <a:effectLst/>
                        </a:rPr>
                        <a:t>120000-139999</a:t>
                      </a:r>
                      <a:endParaRPr lang="en-US" sz="2000" b="0" i="0" u="none" strike="noStrike" dirty="0">
                        <a:solidFill>
                          <a:schemeClr val="accent5">
                            <a:lumMod val="60000"/>
                            <a:lumOff val="40000"/>
                          </a:schemeClr>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885844"/>
                  </a:ext>
                </a:extLst>
              </a:tr>
              <a:tr h="365289">
                <a:tc>
                  <a:txBody>
                    <a:bodyPr/>
                    <a:lstStyle/>
                    <a:p>
                      <a:pPr algn="ctr" fontAlgn="b"/>
                      <a:r>
                        <a:rPr lang="en-US" sz="2000" u="none" strike="noStrike" dirty="0">
                          <a:solidFill>
                            <a:schemeClr val="accent2">
                              <a:lumMod val="60000"/>
                              <a:lumOff val="40000"/>
                            </a:schemeClr>
                          </a:solidFill>
                          <a:effectLst/>
                        </a:rPr>
                        <a:t>140000-159999</a:t>
                      </a:r>
                      <a:endParaRPr lang="en-US" sz="2000" b="0" i="0" u="none" strike="noStrike" dirty="0">
                        <a:solidFill>
                          <a:schemeClr val="accent2">
                            <a:lumMod val="60000"/>
                            <a:lumOff val="40000"/>
                          </a:schemeClr>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451274"/>
                  </a:ext>
                </a:extLst>
              </a:tr>
              <a:tr h="365289">
                <a:tc>
                  <a:txBody>
                    <a:bodyPr/>
                    <a:lstStyle/>
                    <a:p>
                      <a:pPr algn="ctr" fontAlgn="b"/>
                      <a:r>
                        <a:rPr lang="en-US" sz="2000" u="none" strike="noStrike" dirty="0">
                          <a:solidFill>
                            <a:schemeClr val="accent1">
                              <a:lumMod val="75000"/>
                            </a:schemeClr>
                          </a:solidFill>
                          <a:effectLst/>
                        </a:rPr>
                        <a:t>&gt;160000</a:t>
                      </a:r>
                      <a:endParaRPr lang="en-US" sz="2000" b="0" i="0" u="none" strike="noStrike" dirty="0">
                        <a:solidFill>
                          <a:schemeClr val="accent1">
                            <a:lumMod val="75000"/>
                          </a:schemeClr>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337970"/>
                  </a:ext>
                </a:extLst>
              </a:tr>
            </a:tbl>
          </a:graphicData>
        </a:graphic>
      </p:graphicFrame>
      <p:sp>
        <p:nvSpPr>
          <p:cNvPr id="9" name="Arrow: Right 8">
            <a:extLst>
              <a:ext uri="{FF2B5EF4-FFF2-40B4-BE49-F238E27FC236}">
                <a16:creationId xmlns:a16="http://schemas.microsoft.com/office/drawing/2014/main" id="{C736D68F-10BE-49D3-9FC6-212A993659F8}"/>
              </a:ext>
            </a:extLst>
          </p:cNvPr>
          <p:cNvSpPr/>
          <p:nvPr/>
        </p:nvSpPr>
        <p:spPr>
          <a:xfrm>
            <a:off x="1178351" y="5637229"/>
            <a:ext cx="3601039" cy="348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AEBAAFBE-0CCB-4385-A689-5459CB676918}"/>
              </a:ext>
            </a:extLst>
          </p:cNvPr>
          <p:cNvSpPr/>
          <p:nvPr/>
        </p:nvSpPr>
        <p:spPr>
          <a:xfrm>
            <a:off x="1178351" y="4896534"/>
            <a:ext cx="141722" cy="3720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293B819D-AC41-4049-A1D4-DEAAB7D3F925}"/>
              </a:ext>
            </a:extLst>
          </p:cNvPr>
          <p:cNvSpPr/>
          <p:nvPr/>
        </p:nvSpPr>
        <p:spPr>
          <a:xfrm>
            <a:off x="2546809" y="3300751"/>
            <a:ext cx="150828" cy="19678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3E27A075-35B0-4AF1-B6CA-7735B9A02E45}"/>
              </a:ext>
            </a:extLst>
          </p:cNvPr>
          <p:cNvSpPr/>
          <p:nvPr/>
        </p:nvSpPr>
        <p:spPr>
          <a:xfrm>
            <a:off x="4327911" y="3300751"/>
            <a:ext cx="150828" cy="1967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9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DC9CD7-FCC8-4824-8085-673111658F60}"/>
              </a:ext>
            </a:extLst>
          </p:cNvPr>
          <p:cNvSpPr>
            <a:spLocks noGrp="1"/>
          </p:cNvSpPr>
          <p:nvPr>
            <p:ph type="title"/>
          </p:nvPr>
        </p:nvSpPr>
        <p:spPr/>
        <p:txBody>
          <a:bodyPr/>
          <a:lstStyle/>
          <a:p>
            <a:r>
              <a:rPr lang="en-IN">
                <a:latin typeface="Myriad Pro"/>
                <a:cs typeface="Arial"/>
              </a:rPr>
              <a:t>Inference</a:t>
            </a:r>
            <a:endParaRPr lang="en-IN"/>
          </a:p>
        </p:txBody>
      </p:sp>
      <p:sp>
        <p:nvSpPr>
          <p:cNvPr id="4" name="Content Placeholder 1">
            <a:extLst>
              <a:ext uri="{FF2B5EF4-FFF2-40B4-BE49-F238E27FC236}">
                <a16:creationId xmlns:a16="http://schemas.microsoft.com/office/drawing/2014/main" id="{B0678948-DD94-4BB0-A0E2-B7ACFE68DEFA}"/>
              </a:ext>
            </a:extLst>
          </p:cNvPr>
          <p:cNvSpPr>
            <a:spLocks noGrp="1"/>
          </p:cNvSpPr>
          <p:nvPr>
            <p:ph idx="1"/>
          </p:nvPr>
        </p:nvSpPr>
        <p:spPr>
          <a:xfrm>
            <a:off x="299049" y="1342845"/>
            <a:ext cx="8380562" cy="4648200"/>
          </a:xfrm>
        </p:spPr>
        <p:txBody>
          <a:bodyPr vert="horz" lIns="91440" tIns="45720" rIns="91440" bIns="45720" rtlCol="0" anchor="t">
            <a:normAutofit/>
          </a:bodyPr>
          <a:lstStyle/>
          <a:p>
            <a:pPr>
              <a:lnSpc>
                <a:spcPct val="150000"/>
              </a:lnSpc>
            </a:pPr>
            <a:r>
              <a:rPr lang="en-US" sz="2400" dirty="0">
                <a:latin typeface=" Arial "/>
                <a:cs typeface="Arial"/>
              </a:rPr>
              <a:t>Chi square value = 2493.7</a:t>
            </a:r>
            <a:endParaRPr lang="en-US" dirty="0"/>
          </a:p>
          <a:p>
            <a:pPr>
              <a:lnSpc>
                <a:spcPct val="150000"/>
              </a:lnSpc>
            </a:pPr>
            <a:r>
              <a:rPr lang="en-US" sz="2400" dirty="0">
                <a:latin typeface=" Arial "/>
                <a:cs typeface="Arial"/>
              </a:rPr>
              <a:t>The P value is &lt;.0001, so job type and salary level are dependent</a:t>
            </a:r>
          </a:p>
          <a:p>
            <a:pPr>
              <a:lnSpc>
                <a:spcPct val="150000"/>
              </a:lnSpc>
            </a:pPr>
            <a:r>
              <a:rPr lang="en-US" sz="2400" dirty="0">
                <a:latin typeface=" Arial "/>
                <a:cs typeface="Arial"/>
              </a:rPr>
              <a:t>We see data scientist position to have relatively high pay and data analyst position to be on the lower pay level</a:t>
            </a:r>
          </a:p>
          <a:p>
            <a:pPr>
              <a:lnSpc>
                <a:spcPct val="150000"/>
              </a:lnSpc>
            </a:pPr>
            <a:endParaRPr lang="en-IN" dirty="0"/>
          </a:p>
        </p:txBody>
      </p:sp>
    </p:spTree>
    <p:extLst>
      <p:ext uri="{BB962C8B-B14F-4D97-AF65-F5344CB8AC3E}">
        <p14:creationId xmlns:p14="http://schemas.microsoft.com/office/powerpoint/2010/main" val="15043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E6A30C-A752-4468-B4F2-B70F91ABE64B}"/>
              </a:ext>
            </a:extLst>
          </p:cNvPr>
          <p:cNvSpPr>
            <a:spLocks noGrp="1"/>
          </p:cNvSpPr>
          <p:nvPr>
            <p:ph idx="1"/>
          </p:nvPr>
        </p:nvSpPr>
        <p:spPr/>
        <p:txBody>
          <a:bodyPr/>
          <a:lstStyle/>
          <a:p>
            <a:pPr marL="0" indent="0">
              <a:lnSpc>
                <a:spcPct val="150000"/>
              </a:lnSpc>
              <a:buNone/>
            </a:pPr>
            <a:r>
              <a:rPr lang="en-US" dirty="0"/>
              <a:t>Is there any significant different in number of skills required for each job type? </a:t>
            </a:r>
            <a:r>
              <a:rPr lang="en-US" dirty="0" err="1"/>
              <a:t>JobType</a:t>
            </a:r>
            <a:r>
              <a:rPr lang="en-US" dirty="0"/>
              <a:t>-&gt;</a:t>
            </a:r>
            <a:r>
              <a:rPr lang="en-US" dirty="0" err="1"/>
              <a:t>No.of</a:t>
            </a:r>
            <a:r>
              <a:rPr lang="en-US" dirty="0"/>
              <a:t> skills</a:t>
            </a:r>
          </a:p>
          <a:p>
            <a:pPr marL="0" indent="0">
              <a:lnSpc>
                <a:spcPct val="150000"/>
              </a:lnSpc>
              <a:buNone/>
            </a:pPr>
            <a:r>
              <a:rPr lang="en-IN" dirty="0">
                <a:latin typeface=" Arial "/>
                <a:cs typeface="Arial"/>
              </a:rPr>
              <a:t>Analysis: Linear regression</a:t>
            </a:r>
          </a:p>
          <a:p>
            <a:endParaRPr lang="en-IN" dirty="0"/>
          </a:p>
        </p:txBody>
      </p:sp>
      <p:sp>
        <p:nvSpPr>
          <p:cNvPr id="3" name="Title 2">
            <a:extLst>
              <a:ext uri="{FF2B5EF4-FFF2-40B4-BE49-F238E27FC236}">
                <a16:creationId xmlns:a16="http://schemas.microsoft.com/office/drawing/2014/main" id="{CA86B645-F2A2-49B1-A1BA-154183D0E1D1}"/>
              </a:ext>
            </a:extLst>
          </p:cNvPr>
          <p:cNvSpPr>
            <a:spLocks noGrp="1"/>
          </p:cNvSpPr>
          <p:nvPr>
            <p:ph type="title"/>
          </p:nvPr>
        </p:nvSpPr>
        <p:spPr/>
        <p:txBody>
          <a:bodyPr/>
          <a:lstStyle/>
          <a:p>
            <a:r>
              <a:rPr lang="en-IN">
                <a:latin typeface="Myriad Pro"/>
                <a:cs typeface="Arial"/>
              </a:rPr>
              <a:t>Question 4</a:t>
            </a:r>
          </a:p>
        </p:txBody>
      </p:sp>
      <p:graphicFrame>
        <p:nvGraphicFramePr>
          <p:cNvPr id="4" name="Table 3">
            <a:extLst>
              <a:ext uri="{FF2B5EF4-FFF2-40B4-BE49-F238E27FC236}">
                <a16:creationId xmlns:a16="http://schemas.microsoft.com/office/drawing/2014/main" id="{E60D2C7E-B35C-4989-B450-E4FF8C1C680C}"/>
              </a:ext>
            </a:extLst>
          </p:cNvPr>
          <p:cNvGraphicFramePr>
            <a:graphicFrameLocks noGrp="1"/>
          </p:cNvGraphicFramePr>
          <p:nvPr>
            <p:extLst>
              <p:ext uri="{D42A27DB-BD31-4B8C-83A1-F6EECF244321}">
                <p14:modId xmlns:p14="http://schemas.microsoft.com/office/powerpoint/2010/main" val="3056545761"/>
              </p:ext>
            </p:extLst>
          </p:nvPr>
        </p:nvGraphicFramePr>
        <p:xfrm>
          <a:off x="1984145" y="3429000"/>
          <a:ext cx="4794709" cy="2476499"/>
        </p:xfrm>
        <a:graphic>
          <a:graphicData uri="http://schemas.openxmlformats.org/drawingml/2006/table">
            <a:tbl>
              <a:tblPr>
                <a:tableStyleId>{5940675A-B579-460E-94D1-54222C63F5DA}</a:tableStyleId>
              </a:tblPr>
              <a:tblGrid>
                <a:gridCol w="1307648">
                  <a:extLst>
                    <a:ext uri="{9D8B030D-6E8A-4147-A177-3AD203B41FA5}">
                      <a16:colId xmlns:a16="http://schemas.microsoft.com/office/drawing/2014/main" val="2153316119"/>
                    </a:ext>
                  </a:extLst>
                </a:gridCol>
                <a:gridCol w="1988714">
                  <a:extLst>
                    <a:ext uri="{9D8B030D-6E8A-4147-A177-3AD203B41FA5}">
                      <a16:colId xmlns:a16="http://schemas.microsoft.com/office/drawing/2014/main" val="500311993"/>
                    </a:ext>
                  </a:extLst>
                </a:gridCol>
                <a:gridCol w="1498347">
                  <a:extLst>
                    <a:ext uri="{9D8B030D-6E8A-4147-A177-3AD203B41FA5}">
                      <a16:colId xmlns:a16="http://schemas.microsoft.com/office/drawing/2014/main" val="2907256207"/>
                    </a:ext>
                  </a:extLst>
                </a:gridCol>
              </a:tblGrid>
              <a:tr h="589643">
                <a:tc>
                  <a:txBody>
                    <a:bodyPr/>
                    <a:lstStyle/>
                    <a:p>
                      <a:pPr algn="ctr" fontAlgn="b"/>
                      <a:r>
                        <a:rPr lang="en-US" sz="2000" u="none" strike="noStrike">
                          <a:effectLst/>
                        </a:rPr>
                        <a:t>JobID</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err="1">
                          <a:effectLst/>
                        </a:rPr>
                        <a:t>Job_Type</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No_of_Skills</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9049267"/>
                  </a:ext>
                </a:extLst>
              </a:tr>
              <a:tr h="314476">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err="1">
                          <a:effectLst/>
                          <a:highlight>
                            <a:srgbClr val="FFFF00"/>
                          </a:highlight>
                        </a:rPr>
                        <a:t>data_scientist</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a:effectLst/>
                        </a:rPr>
                        <a:t>12</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3859620"/>
                  </a:ext>
                </a:extLst>
              </a:tr>
              <a:tr h="314476">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err="1">
                          <a:effectLst/>
                          <a:highlight>
                            <a:srgbClr val="FFFF00"/>
                          </a:highlight>
                        </a:rPr>
                        <a:t>data_analyst</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a:effectLst/>
                        </a:rPr>
                        <a:t>14</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2116154"/>
                  </a:ext>
                </a:extLst>
              </a:tr>
              <a:tr h="314476">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data_scientist</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0808206"/>
                  </a:ext>
                </a:extLst>
              </a:tr>
              <a:tr h="314476">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err="1">
                          <a:effectLst/>
                          <a:highlight>
                            <a:srgbClr val="FFFF00"/>
                          </a:highlight>
                        </a:rPr>
                        <a:t>data_engineer</a:t>
                      </a:r>
                      <a:endParaRPr lang="en-US" sz="20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1309396"/>
                  </a:ext>
                </a:extLst>
              </a:tr>
              <a:tr h="314476">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data_analyst</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20</a:t>
                      </a:r>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2020152"/>
                  </a:ext>
                </a:extLst>
              </a:tr>
              <a:tr h="314476">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a:effectLst/>
                        </a:rPr>
                        <a:t>data_engineer</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000" u="none" strike="noStrike" dirty="0">
                          <a:effectLst/>
                        </a:rPr>
                        <a:t>7</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0558223"/>
                  </a:ext>
                </a:extLst>
              </a:tr>
            </a:tbl>
          </a:graphicData>
        </a:graphic>
      </p:graphicFrame>
      <p:graphicFrame>
        <p:nvGraphicFramePr>
          <p:cNvPr id="5" name="Table 4">
            <a:extLst>
              <a:ext uri="{FF2B5EF4-FFF2-40B4-BE49-F238E27FC236}">
                <a16:creationId xmlns:a16="http://schemas.microsoft.com/office/drawing/2014/main" id="{B832489B-9C73-4B93-92C3-7CB5EBA96419}"/>
              </a:ext>
            </a:extLst>
          </p:cNvPr>
          <p:cNvGraphicFramePr>
            <a:graphicFrameLocks noGrp="1"/>
          </p:cNvGraphicFramePr>
          <p:nvPr>
            <p:extLst>
              <p:ext uri="{D42A27DB-BD31-4B8C-83A1-F6EECF244321}">
                <p14:modId xmlns:p14="http://schemas.microsoft.com/office/powerpoint/2010/main" val="2217325150"/>
              </p:ext>
            </p:extLst>
          </p:nvPr>
        </p:nvGraphicFramePr>
        <p:xfrm>
          <a:off x="7579995" y="3002673"/>
          <a:ext cx="1106805" cy="852654"/>
        </p:xfrm>
        <a:graphic>
          <a:graphicData uri="http://schemas.openxmlformats.org/drawingml/2006/table">
            <a:tbl>
              <a:tblPr>
                <a:tableStyleId>{616DA210-FB5B-4158-B5E0-FEB733F419BA}</a:tableStyleId>
              </a:tblPr>
              <a:tblGrid>
                <a:gridCol w="1106805">
                  <a:extLst>
                    <a:ext uri="{9D8B030D-6E8A-4147-A177-3AD203B41FA5}">
                      <a16:colId xmlns:a16="http://schemas.microsoft.com/office/drawing/2014/main" val="1102258216"/>
                    </a:ext>
                  </a:extLst>
                </a:gridCol>
              </a:tblGrid>
              <a:tr h="28421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err="1">
                          <a:effectLst/>
                        </a:rPr>
                        <a:t>data_scientist</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2631885349"/>
                  </a:ext>
                </a:extLst>
              </a:tr>
              <a:tr h="28421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err="1">
                          <a:effectLst/>
                        </a:rPr>
                        <a:t>data_engineer</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608707"/>
                  </a:ext>
                </a:extLst>
              </a:tr>
              <a:tr h="284218">
                <a:tc>
                  <a:txBody>
                    <a:bodyPr/>
                    <a:lstStyle/>
                    <a:p>
                      <a:pPr algn="ctr" fontAlgn="b"/>
                      <a:r>
                        <a:rPr lang="en-US" sz="1400" u="none" strike="noStrike" dirty="0" err="1">
                          <a:effectLst/>
                        </a:rPr>
                        <a:t>data_analyst</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651554655"/>
                  </a:ext>
                </a:extLst>
              </a:tr>
            </a:tbl>
          </a:graphicData>
        </a:graphic>
      </p:graphicFrame>
    </p:spTree>
    <p:extLst>
      <p:ext uri="{BB962C8B-B14F-4D97-AF65-F5344CB8AC3E}">
        <p14:creationId xmlns:p14="http://schemas.microsoft.com/office/powerpoint/2010/main" val="213838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6F26E0-6020-45D7-A950-02B1611A03DF}"/>
              </a:ext>
            </a:extLst>
          </p:cNvPr>
          <p:cNvSpPr>
            <a:spLocks noGrp="1"/>
          </p:cNvSpPr>
          <p:nvPr>
            <p:ph type="title"/>
          </p:nvPr>
        </p:nvSpPr>
        <p:spPr/>
        <p:txBody>
          <a:bodyPr/>
          <a:lstStyle/>
          <a:p>
            <a:r>
              <a:rPr lang="en-IN">
                <a:latin typeface="Myriad Pro"/>
                <a:cs typeface="Arial"/>
              </a:rPr>
              <a:t>Result</a:t>
            </a:r>
            <a:endParaRPr lang="en-IN"/>
          </a:p>
        </p:txBody>
      </p:sp>
      <p:pic>
        <p:nvPicPr>
          <p:cNvPr id="5" name="Picture 4">
            <a:extLst>
              <a:ext uri="{FF2B5EF4-FFF2-40B4-BE49-F238E27FC236}">
                <a16:creationId xmlns:a16="http://schemas.microsoft.com/office/drawing/2014/main" id="{5F7B7B09-0150-4A1B-ACC2-63A2F5A941E5}"/>
              </a:ext>
            </a:extLst>
          </p:cNvPr>
          <p:cNvPicPr>
            <a:picLocks noChangeAspect="1"/>
          </p:cNvPicPr>
          <p:nvPr/>
        </p:nvPicPr>
        <p:blipFill>
          <a:blip r:embed="rId2"/>
          <a:stretch>
            <a:fillRect/>
          </a:stretch>
        </p:blipFill>
        <p:spPr>
          <a:xfrm>
            <a:off x="273377" y="1349506"/>
            <a:ext cx="4314825" cy="4743450"/>
          </a:xfrm>
          <a:prstGeom prst="rect">
            <a:avLst/>
          </a:prstGeom>
        </p:spPr>
      </p:pic>
      <p:graphicFrame>
        <p:nvGraphicFramePr>
          <p:cNvPr id="6" name="Table 5">
            <a:extLst>
              <a:ext uri="{FF2B5EF4-FFF2-40B4-BE49-F238E27FC236}">
                <a16:creationId xmlns:a16="http://schemas.microsoft.com/office/drawing/2014/main" id="{F37E1450-A3D3-4778-855F-358AAADC17E4}"/>
              </a:ext>
            </a:extLst>
          </p:cNvPr>
          <p:cNvGraphicFramePr>
            <a:graphicFrameLocks noGrp="1"/>
          </p:cNvGraphicFramePr>
          <p:nvPr>
            <p:extLst>
              <p:ext uri="{D42A27DB-BD31-4B8C-83A1-F6EECF244321}">
                <p14:modId xmlns:p14="http://schemas.microsoft.com/office/powerpoint/2010/main" val="2277736423"/>
              </p:ext>
            </p:extLst>
          </p:nvPr>
        </p:nvGraphicFramePr>
        <p:xfrm>
          <a:off x="5437955" y="3163165"/>
          <a:ext cx="2669097" cy="1136872"/>
        </p:xfrm>
        <a:graphic>
          <a:graphicData uri="http://schemas.openxmlformats.org/drawingml/2006/table">
            <a:tbl>
              <a:tblPr>
                <a:tableStyleId>{616DA210-FB5B-4158-B5E0-FEB733F419BA}</a:tableStyleId>
              </a:tblPr>
              <a:tblGrid>
                <a:gridCol w="1106699">
                  <a:extLst>
                    <a:ext uri="{9D8B030D-6E8A-4147-A177-3AD203B41FA5}">
                      <a16:colId xmlns:a16="http://schemas.microsoft.com/office/drawing/2014/main" val="1102258216"/>
                    </a:ext>
                  </a:extLst>
                </a:gridCol>
                <a:gridCol w="781199">
                  <a:extLst>
                    <a:ext uri="{9D8B030D-6E8A-4147-A177-3AD203B41FA5}">
                      <a16:colId xmlns:a16="http://schemas.microsoft.com/office/drawing/2014/main" val="2886019289"/>
                    </a:ext>
                  </a:extLst>
                </a:gridCol>
                <a:gridCol w="781199">
                  <a:extLst>
                    <a:ext uri="{9D8B030D-6E8A-4147-A177-3AD203B41FA5}">
                      <a16:colId xmlns:a16="http://schemas.microsoft.com/office/drawing/2014/main" val="1264417295"/>
                    </a:ext>
                  </a:extLst>
                </a:gridCol>
              </a:tblGrid>
              <a:tr h="284218">
                <a:tc>
                  <a:txBody>
                    <a:bodyPr/>
                    <a:lstStyle/>
                    <a:p>
                      <a:pPr algn="ctr" fontAlgn="b"/>
                      <a:r>
                        <a:rPr lang="en-US" sz="1400" b="0" i="0" u="none" strike="noStrike" dirty="0">
                          <a:solidFill>
                            <a:srgbClr val="000000"/>
                          </a:solidFill>
                          <a:effectLst/>
                          <a:latin typeface="Calibri" panose="020F0502020204030204" pitchFamily="34" charset="0"/>
                        </a:rPr>
                        <a:t>Job Type</a:t>
                      </a:r>
                    </a:p>
                  </a:txBody>
                  <a:tcPr marL="7620" marR="7620" marT="7620" marB="0" anchor="b">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Skill</a:t>
                      </a:r>
                    </a:p>
                  </a:txBody>
                  <a:tcPr marL="7620" marR="7620" marT="7620" marB="0" anchor="b">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Pay</a:t>
                      </a:r>
                    </a:p>
                  </a:txBody>
                  <a:tcPr marL="7620" marR="7620" marT="7620" marB="0" anchor="b">
                    <a:solidFill>
                      <a:schemeClr val="bg1"/>
                    </a:solidFill>
                  </a:tcPr>
                </a:tc>
                <a:extLst>
                  <a:ext uri="{0D108BD9-81ED-4DB2-BD59-A6C34878D82A}">
                    <a16:rowId xmlns:a16="http://schemas.microsoft.com/office/drawing/2014/main" val="2457499757"/>
                  </a:ext>
                </a:extLst>
              </a:tr>
              <a:tr h="284218">
                <a:tc>
                  <a:txBody>
                    <a:bodyPr/>
                    <a:lstStyle/>
                    <a:p>
                      <a:pPr algn="ctr" fontAlgn="b"/>
                      <a:r>
                        <a:rPr lang="en-US" sz="1400" u="none" strike="noStrike" dirty="0" err="1">
                          <a:effectLst/>
                        </a:rPr>
                        <a:t>data_engineer</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Med</a:t>
                      </a:r>
                    </a:p>
                  </a:txBody>
                  <a:tcPr marL="7620" marR="7620" marT="7620" marB="0" anchor="b">
                    <a:solidFill>
                      <a:schemeClr val="bg1"/>
                    </a:solidFill>
                  </a:tcPr>
                </a:tc>
                <a:extLst>
                  <a:ext uri="{0D108BD9-81ED-4DB2-BD59-A6C34878D82A}">
                    <a16:rowId xmlns:a16="http://schemas.microsoft.com/office/drawing/2014/main" val="2631885349"/>
                  </a:ext>
                </a:extLst>
              </a:tr>
              <a:tr h="284218">
                <a:tc>
                  <a:txBody>
                    <a:bodyPr/>
                    <a:lstStyle/>
                    <a:p>
                      <a:pPr algn="ctr" fontAlgn="b"/>
                      <a:r>
                        <a:rPr lang="en-US" sz="1400" u="none" strike="noStrike" dirty="0" err="1">
                          <a:effectLst/>
                        </a:rPr>
                        <a:t>data_scientist</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High</a:t>
                      </a:r>
                    </a:p>
                  </a:txBody>
                  <a:tcPr marL="7620" marR="7620" marT="7620" marB="0" anchor="b">
                    <a:solidFill>
                      <a:schemeClr val="bg1"/>
                    </a:solidFill>
                  </a:tcPr>
                </a:tc>
                <a:extLst>
                  <a:ext uri="{0D108BD9-81ED-4DB2-BD59-A6C34878D82A}">
                    <a16:rowId xmlns:a16="http://schemas.microsoft.com/office/drawing/2014/main" val="1671608707"/>
                  </a:ext>
                </a:extLst>
              </a:tr>
              <a:tr h="284218">
                <a:tc>
                  <a:txBody>
                    <a:bodyPr/>
                    <a:lstStyle/>
                    <a:p>
                      <a:pPr algn="ctr" fontAlgn="b"/>
                      <a:r>
                        <a:rPr lang="en-US" sz="1400" u="none" strike="noStrike" dirty="0" err="1">
                          <a:effectLst/>
                        </a:rPr>
                        <a:t>data_analyst</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0" i="0" u="none" strike="noStrike" dirty="0">
                          <a:solidFill>
                            <a:srgbClr val="000000"/>
                          </a:solidFill>
                          <a:effectLst/>
                          <a:latin typeface="Calibri" panose="020F0502020204030204" pitchFamily="34" charset="0"/>
                        </a:rPr>
                        <a:t>Low</a:t>
                      </a:r>
                    </a:p>
                  </a:txBody>
                  <a:tcPr marL="7620" marR="7620" marT="7620" marB="0" anchor="b">
                    <a:solidFill>
                      <a:schemeClr val="bg1"/>
                    </a:solidFill>
                  </a:tcPr>
                </a:tc>
                <a:extLst>
                  <a:ext uri="{0D108BD9-81ED-4DB2-BD59-A6C34878D82A}">
                    <a16:rowId xmlns:a16="http://schemas.microsoft.com/office/drawing/2014/main" val="651554655"/>
                  </a:ext>
                </a:extLst>
              </a:tr>
            </a:tbl>
          </a:graphicData>
        </a:graphic>
      </p:graphicFrame>
    </p:spTree>
    <p:extLst>
      <p:ext uri="{BB962C8B-B14F-4D97-AF65-F5344CB8AC3E}">
        <p14:creationId xmlns:p14="http://schemas.microsoft.com/office/powerpoint/2010/main" val="103873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6A2C78-1CD4-4C52-9DDB-68755D8ED6DD}"/>
              </a:ext>
            </a:extLst>
          </p:cNvPr>
          <p:cNvSpPr>
            <a:spLocks noGrp="1"/>
          </p:cNvSpPr>
          <p:nvPr>
            <p:ph idx="1"/>
          </p:nvPr>
        </p:nvSpPr>
        <p:spPr/>
        <p:txBody>
          <a:bodyPr>
            <a:normAutofit lnSpcReduction="10000"/>
          </a:bodyPr>
          <a:lstStyle/>
          <a:p>
            <a:pPr>
              <a:lnSpc>
                <a:spcPct val="150000"/>
              </a:lnSpc>
            </a:pPr>
            <a:r>
              <a:rPr lang="en-US" dirty="0">
                <a:latin typeface=" Arial "/>
                <a:cs typeface="Arial"/>
              </a:rPr>
              <a:t>F value = 837.8</a:t>
            </a:r>
            <a:endParaRPr lang="en-US" dirty="0"/>
          </a:p>
          <a:p>
            <a:pPr>
              <a:lnSpc>
                <a:spcPct val="150000"/>
              </a:lnSpc>
            </a:pPr>
            <a:r>
              <a:rPr lang="en-US" dirty="0">
                <a:latin typeface=" Arial "/>
                <a:cs typeface="Arial"/>
              </a:rPr>
              <a:t>The P value is &lt;.0001, so the model is significant</a:t>
            </a:r>
          </a:p>
          <a:p>
            <a:pPr>
              <a:lnSpc>
                <a:spcPct val="150000"/>
              </a:lnSpc>
            </a:pPr>
            <a:r>
              <a:rPr lang="en-US" dirty="0">
                <a:latin typeface=" Arial "/>
                <a:cs typeface="Arial"/>
              </a:rPr>
              <a:t>Data Engineer job requires 2.3 times more skill comparted to data scientist</a:t>
            </a:r>
          </a:p>
          <a:p>
            <a:pPr>
              <a:lnSpc>
                <a:spcPct val="150000"/>
              </a:lnSpc>
            </a:pPr>
            <a:r>
              <a:rPr lang="en-US" dirty="0">
                <a:latin typeface=" Arial "/>
                <a:cs typeface="Arial"/>
              </a:rPr>
              <a:t>Data Analyst job requires 4 times less skill comparted to data scientist</a:t>
            </a:r>
          </a:p>
          <a:p>
            <a:pPr>
              <a:lnSpc>
                <a:spcPct val="150000"/>
              </a:lnSpc>
            </a:pPr>
            <a:endParaRPr lang="en-US" dirty="0">
              <a:latin typeface=" Arial "/>
              <a:cs typeface="Arial"/>
            </a:endParaRPr>
          </a:p>
          <a:p>
            <a:pPr marL="0" indent="0">
              <a:buNone/>
            </a:pPr>
            <a:endParaRPr lang="en-IN" dirty="0"/>
          </a:p>
        </p:txBody>
      </p:sp>
      <p:sp>
        <p:nvSpPr>
          <p:cNvPr id="3" name="Title 2">
            <a:extLst>
              <a:ext uri="{FF2B5EF4-FFF2-40B4-BE49-F238E27FC236}">
                <a16:creationId xmlns:a16="http://schemas.microsoft.com/office/drawing/2014/main" id="{5B374E91-11E8-4CA9-AB64-0DF35FD7C291}"/>
              </a:ext>
            </a:extLst>
          </p:cNvPr>
          <p:cNvSpPr>
            <a:spLocks noGrp="1"/>
          </p:cNvSpPr>
          <p:nvPr>
            <p:ph type="title"/>
          </p:nvPr>
        </p:nvSpPr>
        <p:spPr/>
        <p:txBody>
          <a:bodyPr/>
          <a:lstStyle/>
          <a:p>
            <a:r>
              <a:rPr lang="en-IN">
                <a:latin typeface="Myriad Pro"/>
                <a:cs typeface="Arial"/>
              </a:rPr>
              <a:t>Inference</a:t>
            </a:r>
            <a:endParaRPr lang="en-IN"/>
          </a:p>
        </p:txBody>
      </p:sp>
    </p:spTree>
    <p:extLst>
      <p:ext uri="{BB962C8B-B14F-4D97-AF65-F5344CB8AC3E}">
        <p14:creationId xmlns:p14="http://schemas.microsoft.com/office/powerpoint/2010/main" val="595610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A99B0-B1B3-4B76-836D-680AA1146705}"/>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400" dirty="0">
                <a:latin typeface=" Arial "/>
                <a:cs typeface="Arial"/>
              </a:rPr>
              <a:t>Does knowing SAS effect the chances of being qualified for data scientist job?</a:t>
            </a:r>
            <a:endParaRPr lang="en-US" sz="2400" dirty="0">
              <a:latin typeface=" Arial "/>
            </a:endParaRPr>
          </a:p>
          <a:p>
            <a:pPr>
              <a:lnSpc>
                <a:spcPct val="150000"/>
              </a:lnSpc>
              <a:buFont typeface="Wingdings" pitchFamily="34" charset="0"/>
              <a:buChar char="§"/>
            </a:pPr>
            <a:r>
              <a:rPr lang="en-US" sz="2400" dirty="0">
                <a:latin typeface=" Arial "/>
                <a:cs typeface="Arial"/>
              </a:rPr>
              <a:t>Analysis: Binary logistic regression</a:t>
            </a:r>
          </a:p>
          <a:p>
            <a:pPr>
              <a:lnSpc>
                <a:spcPct val="150000"/>
              </a:lnSpc>
              <a:buFont typeface="Wingdings" pitchFamily="34" charset="0"/>
              <a:buChar char="§"/>
            </a:pPr>
            <a:r>
              <a:rPr lang="en-US" sz="2400" dirty="0">
                <a:latin typeface=" Arial "/>
                <a:cs typeface="Arial"/>
              </a:rPr>
              <a:t>Data set used: Indeed and fortune combined</a:t>
            </a:r>
          </a:p>
          <a:p>
            <a:pPr>
              <a:lnSpc>
                <a:spcPct val="150000"/>
              </a:lnSpc>
              <a:buFont typeface="Wingdings" pitchFamily="34" charset="0"/>
              <a:buChar char="§"/>
            </a:pPr>
            <a:r>
              <a:rPr lang="en-US" sz="2400" dirty="0">
                <a:latin typeface=" Arial "/>
                <a:cs typeface="Arial"/>
              </a:rPr>
              <a:t>Variables: y - Data scientist, x - SAS </a:t>
            </a:r>
          </a:p>
          <a:p>
            <a:pPr marL="0" indent="0">
              <a:lnSpc>
                <a:spcPct val="150000"/>
              </a:lnSpc>
              <a:buNone/>
            </a:pPr>
            <a:endParaRPr lang="en-US" sz="2400" dirty="0">
              <a:latin typeface=" Arial "/>
            </a:endParaRPr>
          </a:p>
          <a:p>
            <a:pPr>
              <a:lnSpc>
                <a:spcPct val="150000"/>
              </a:lnSpc>
            </a:pPr>
            <a:endParaRPr lang="en-US" sz="2400" dirty="0">
              <a:latin typeface=" Arial "/>
            </a:endParaRPr>
          </a:p>
          <a:p>
            <a:endParaRPr lang="en-US" dirty="0"/>
          </a:p>
        </p:txBody>
      </p:sp>
      <p:sp>
        <p:nvSpPr>
          <p:cNvPr id="3" name="Title 2">
            <a:extLst>
              <a:ext uri="{FF2B5EF4-FFF2-40B4-BE49-F238E27FC236}">
                <a16:creationId xmlns:a16="http://schemas.microsoft.com/office/drawing/2014/main" id="{4403AE4A-4F12-49F0-978F-7A77CDC828BA}"/>
              </a:ext>
            </a:extLst>
          </p:cNvPr>
          <p:cNvSpPr>
            <a:spLocks noGrp="1"/>
          </p:cNvSpPr>
          <p:nvPr>
            <p:ph type="title"/>
          </p:nvPr>
        </p:nvSpPr>
        <p:spPr/>
        <p:txBody>
          <a:bodyPr/>
          <a:lstStyle/>
          <a:p>
            <a:r>
              <a:rPr lang="en-IN">
                <a:latin typeface="Myriad Pro"/>
                <a:cs typeface="Arial"/>
              </a:rPr>
              <a:t>Question 5</a:t>
            </a:r>
          </a:p>
        </p:txBody>
      </p:sp>
      <p:pic>
        <p:nvPicPr>
          <p:cNvPr id="4" name="Picture 4" descr="A picture containing cabinet, filled, white, sitting&#10;&#10;Description generated with very high confidence">
            <a:extLst>
              <a:ext uri="{FF2B5EF4-FFF2-40B4-BE49-F238E27FC236}">
                <a16:creationId xmlns:a16="http://schemas.microsoft.com/office/drawing/2014/main" id="{EB152ECB-DC4C-4B1B-B0EF-156DE3F730CC}"/>
              </a:ext>
            </a:extLst>
          </p:cNvPr>
          <p:cNvPicPr>
            <a:picLocks noChangeAspect="1"/>
          </p:cNvPicPr>
          <p:nvPr/>
        </p:nvPicPr>
        <p:blipFill>
          <a:blip r:embed="rId2"/>
          <a:stretch>
            <a:fillRect/>
          </a:stretch>
        </p:blipFill>
        <p:spPr>
          <a:xfrm>
            <a:off x="2680855" y="4442783"/>
            <a:ext cx="2743200" cy="1732055"/>
          </a:xfrm>
          <a:prstGeom prst="rect">
            <a:avLst/>
          </a:prstGeom>
        </p:spPr>
      </p:pic>
    </p:spTree>
    <p:extLst>
      <p:ext uri="{BB962C8B-B14F-4D97-AF65-F5344CB8AC3E}">
        <p14:creationId xmlns:p14="http://schemas.microsoft.com/office/powerpoint/2010/main" val="111524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876B21-19EA-41E2-AA8E-E880323723B1}"/>
              </a:ext>
            </a:extLst>
          </p:cNvPr>
          <p:cNvSpPr>
            <a:spLocks noGrp="1"/>
          </p:cNvSpPr>
          <p:nvPr>
            <p:ph type="title"/>
          </p:nvPr>
        </p:nvSpPr>
        <p:spPr/>
        <p:txBody>
          <a:bodyPr/>
          <a:lstStyle/>
          <a:p>
            <a:r>
              <a:rPr lang="en-IN">
                <a:latin typeface="Myriad Pro"/>
                <a:cs typeface="Arial"/>
              </a:rPr>
              <a:t>Result</a:t>
            </a:r>
            <a:endParaRPr lang="en-IN"/>
          </a:p>
        </p:txBody>
      </p:sp>
      <p:pic>
        <p:nvPicPr>
          <p:cNvPr id="8" name="Picture 8" descr="A screenshot of a cell phone&#10;&#10;Description generated with very high confidence">
            <a:extLst>
              <a:ext uri="{FF2B5EF4-FFF2-40B4-BE49-F238E27FC236}">
                <a16:creationId xmlns:a16="http://schemas.microsoft.com/office/drawing/2014/main" id="{AC4C5CF5-A13B-46D4-9A00-6E71B7E801BC}"/>
              </a:ext>
            </a:extLst>
          </p:cNvPr>
          <p:cNvPicPr>
            <a:picLocks noChangeAspect="1"/>
          </p:cNvPicPr>
          <p:nvPr/>
        </p:nvPicPr>
        <p:blipFill>
          <a:blip r:embed="rId2"/>
          <a:stretch>
            <a:fillRect/>
          </a:stretch>
        </p:blipFill>
        <p:spPr>
          <a:xfrm>
            <a:off x="93046" y="1329485"/>
            <a:ext cx="4404799" cy="4822483"/>
          </a:xfrm>
          <a:prstGeom prst="rect">
            <a:avLst/>
          </a:prstGeom>
        </p:spPr>
      </p:pic>
      <p:pic>
        <p:nvPicPr>
          <p:cNvPr id="10" name="Picture 10" descr="A screenshot of a social media post&#10;&#10;Description generated with very high confidence">
            <a:extLst>
              <a:ext uri="{FF2B5EF4-FFF2-40B4-BE49-F238E27FC236}">
                <a16:creationId xmlns:a16="http://schemas.microsoft.com/office/drawing/2014/main" id="{EC99F923-514C-4824-82BF-BF584147EEA7}"/>
              </a:ext>
            </a:extLst>
          </p:cNvPr>
          <p:cNvPicPr>
            <a:picLocks noChangeAspect="1"/>
          </p:cNvPicPr>
          <p:nvPr/>
        </p:nvPicPr>
        <p:blipFill>
          <a:blip r:embed="rId3"/>
          <a:stretch>
            <a:fillRect/>
          </a:stretch>
        </p:blipFill>
        <p:spPr>
          <a:xfrm>
            <a:off x="4400156" y="3062288"/>
            <a:ext cx="4594513" cy="1243524"/>
          </a:xfrm>
          <a:prstGeom prst="rect">
            <a:avLst/>
          </a:prstGeom>
        </p:spPr>
      </p:pic>
    </p:spTree>
    <p:extLst>
      <p:ext uri="{BB962C8B-B14F-4D97-AF65-F5344CB8AC3E}">
        <p14:creationId xmlns:p14="http://schemas.microsoft.com/office/powerpoint/2010/main" val="11542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25F758-E6B9-40E0-A861-365D16B07969}"/>
              </a:ext>
            </a:extLst>
          </p:cNvPr>
          <p:cNvSpPr>
            <a:spLocks noGrp="1"/>
          </p:cNvSpPr>
          <p:nvPr>
            <p:ph idx="1"/>
          </p:nvPr>
        </p:nvSpPr>
        <p:spPr>
          <a:xfrm>
            <a:off x="457200" y="1529751"/>
            <a:ext cx="8323052" cy="4748841"/>
          </a:xfrm>
        </p:spPr>
        <p:txBody>
          <a:bodyPr vert="horz" lIns="91440" tIns="45720" rIns="91440" bIns="45720" rtlCol="0" anchor="t">
            <a:normAutofit fontScale="92500" lnSpcReduction="10000"/>
          </a:bodyPr>
          <a:lstStyle/>
          <a:p>
            <a:pPr>
              <a:lnSpc>
                <a:spcPct val="150000"/>
              </a:lnSpc>
            </a:pPr>
            <a:r>
              <a:rPr lang="en-US" sz="2400">
                <a:latin typeface=" Arial "/>
                <a:cs typeface="Arial"/>
              </a:rPr>
              <a:t>The –2Log L values for only intercepts and intercepts with covariates is decreasing meaning that the model is a good fit.</a:t>
            </a:r>
            <a:endParaRPr lang="en-US"/>
          </a:p>
          <a:p>
            <a:pPr>
              <a:lnSpc>
                <a:spcPct val="150000"/>
              </a:lnSpc>
            </a:pPr>
            <a:r>
              <a:rPr lang="en-US" sz="2400">
                <a:latin typeface=" Arial "/>
                <a:cs typeface="Arial"/>
              </a:rPr>
              <a:t>The Wald’s Chi-Square value for the variable is 105.8071 and the p-value is &lt;.0001</a:t>
            </a:r>
          </a:p>
          <a:p>
            <a:pPr>
              <a:lnSpc>
                <a:spcPct val="150000"/>
              </a:lnSpc>
            </a:pPr>
            <a:r>
              <a:rPr lang="en-US" sz="2400">
                <a:latin typeface=" Arial "/>
                <a:cs typeface="Arial"/>
              </a:rPr>
              <a:t>From the p-value, we can conclude that the skill “SAS” has a significant effect on the chances of being qualified for a data scientist job.    </a:t>
            </a:r>
          </a:p>
          <a:p>
            <a:pPr>
              <a:lnSpc>
                <a:spcPct val="150000"/>
              </a:lnSpc>
            </a:pPr>
            <a:r>
              <a:rPr lang="en-US" sz="2400">
                <a:latin typeface=" Arial "/>
                <a:cs typeface="Arial"/>
              </a:rPr>
              <a:t>From the Odds ratio estimates table, we can infer that knowing SAS increases your chances for Data scientist by 52.7%</a:t>
            </a:r>
          </a:p>
          <a:p>
            <a:pPr>
              <a:lnSpc>
                <a:spcPct val="150000"/>
              </a:lnSpc>
            </a:pPr>
            <a:endParaRPr lang="en-IN" sz="2400">
              <a:latin typeface=" Arial "/>
            </a:endParaRPr>
          </a:p>
        </p:txBody>
      </p:sp>
      <p:sp>
        <p:nvSpPr>
          <p:cNvPr id="3" name="Title 2">
            <a:extLst>
              <a:ext uri="{FF2B5EF4-FFF2-40B4-BE49-F238E27FC236}">
                <a16:creationId xmlns:a16="http://schemas.microsoft.com/office/drawing/2014/main" id="{E00E9F81-7167-4C8C-B993-89B040378CDA}"/>
              </a:ext>
            </a:extLst>
          </p:cNvPr>
          <p:cNvSpPr>
            <a:spLocks noGrp="1"/>
          </p:cNvSpPr>
          <p:nvPr>
            <p:ph type="title"/>
          </p:nvPr>
        </p:nvSpPr>
        <p:spPr/>
        <p:txBody>
          <a:bodyPr/>
          <a:lstStyle/>
          <a:p>
            <a:r>
              <a:rPr lang="en-IN">
                <a:latin typeface="Myriad Pro"/>
                <a:cs typeface="Arial"/>
              </a:rPr>
              <a:t>Inference</a:t>
            </a:r>
            <a:endParaRPr lang="en-IN"/>
          </a:p>
        </p:txBody>
      </p:sp>
    </p:spTree>
    <p:extLst>
      <p:ext uri="{BB962C8B-B14F-4D97-AF65-F5344CB8AC3E}">
        <p14:creationId xmlns:p14="http://schemas.microsoft.com/office/powerpoint/2010/main" val="47949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200000"/>
              </a:lnSpc>
            </a:pPr>
            <a:r>
              <a:rPr lang="en-US" sz="2400">
                <a:latin typeface=" Arial "/>
                <a:cs typeface="Arial"/>
              </a:rPr>
              <a:t>Theme of the project</a:t>
            </a:r>
            <a:endParaRPr lang="en-US" sz="2400">
              <a:latin typeface=" Arial "/>
            </a:endParaRPr>
          </a:p>
          <a:p>
            <a:pPr>
              <a:lnSpc>
                <a:spcPct val="200000"/>
              </a:lnSpc>
            </a:pPr>
            <a:r>
              <a:rPr lang="en-US" sz="2400">
                <a:latin typeface=" Arial "/>
                <a:cs typeface="Arial"/>
              </a:rPr>
              <a:t>Datasets and the cleaning</a:t>
            </a:r>
            <a:endParaRPr lang="en-US" sz="2400">
              <a:latin typeface=" Arial "/>
            </a:endParaRPr>
          </a:p>
          <a:p>
            <a:pPr>
              <a:lnSpc>
                <a:spcPct val="200000"/>
              </a:lnSpc>
            </a:pPr>
            <a:r>
              <a:rPr lang="en-US" sz="2400">
                <a:latin typeface=" Arial "/>
                <a:cs typeface="Arial"/>
              </a:rPr>
              <a:t>Questions and results interpretation</a:t>
            </a:r>
          </a:p>
          <a:p>
            <a:pPr marL="0" indent="0">
              <a:buNone/>
            </a:pPr>
            <a:endParaRPr lang="en-US"/>
          </a:p>
        </p:txBody>
      </p:sp>
      <p:sp>
        <p:nvSpPr>
          <p:cNvPr id="3" name="Title 2"/>
          <p:cNvSpPr>
            <a:spLocks noGrp="1"/>
          </p:cNvSpPr>
          <p:nvPr>
            <p:ph type="title"/>
          </p:nvPr>
        </p:nvSpPr>
        <p:spPr/>
        <p:txBody>
          <a:bodyPr/>
          <a:lstStyle/>
          <a:p>
            <a:r>
              <a:rPr lang="en-US">
                <a:latin typeface="Myriad Pro"/>
                <a:cs typeface="Arial"/>
              </a:rPr>
              <a:t>Agenda</a:t>
            </a:r>
            <a:endParaRPr lang="en-US"/>
          </a:p>
        </p:txBody>
      </p:sp>
    </p:spTree>
    <p:extLst>
      <p:ext uri="{BB962C8B-B14F-4D97-AF65-F5344CB8AC3E}">
        <p14:creationId xmlns:p14="http://schemas.microsoft.com/office/powerpoint/2010/main" val="397412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CC266C-60FF-4CFA-9995-98A0B7B82A52}"/>
              </a:ext>
            </a:extLst>
          </p:cNvPr>
          <p:cNvSpPr>
            <a:spLocks noGrp="1"/>
          </p:cNvSpPr>
          <p:nvPr>
            <p:ph idx="1"/>
          </p:nvPr>
        </p:nvSpPr>
        <p:spPr>
          <a:xfrm>
            <a:off x="457200" y="1371600"/>
            <a:ext cx="8380562" cy="4648200"/>
          </a:xfrm>
        </p:spPr>
        <p:txBody>
          <a:bodyPr vert="horz" lIns="91440" tIns="45720" rIns="91440" bIns="45720" rtlCol="0" anchor="t">
            <a:normAutofit/>
          </a:bodyPr>
          <a:lstStyle/>
          <a:p>
            <a:pPr marL="0" indent="0">
              <a:lnSpc>
                <a:spcPct val="150000"/>
              </a:lnSpc>
              <a:buNone/>
            </a:pPr>
            <a:r>
              <a:rPr lang="en-US" sz="2400">
                <a:latin typeface=" Arial "/>
                <a:cs typeface="Arial"/>
              </a:rPr>
              <a:t>Machine Learning influence on job posting for data scientist who already knows SAS?</a:t>
            </a:r>
            <a:endParaRPr lang="en-US" sz="2400">
              <a:latin typeface=" Arial "/>
            </a:endParaRPr>
          </a:p>
          <a:p>
            <a:pPr>
              <a:lnSpc>
                <a:spcPct val="150000"/>
              </a:lnSpc>
              <a:buFont typeface="Wingdings" pitchFamily="34" charset="0"/>
              <a:buChar char="§"/>
            </a:pPr>
            <a:r>
              <a:rPr lang="en-US" sz="2400">
                <a:latin typeface=" Arial "/>
                <a:cs typeface="Arial"/>
              </a:rPr>
              <a:t>Analysis: Moderation (binary logistic regression) </a:t>
            </a:r>
          </a:p>
          <a:p>
            <a:pPr>
              <a:lnSpc>
                <a:spcPct val="150000"/>
              </a:lnSpc>
              <a:buFont typeface="Wingdings" pitchFamily="34" charset="0"/>
              <a:buChar char="§"/>
            </a:pPr>
            <a:r>
              <a:rPr lang="en-US" sz="2400">
                <a:latin typeface=" Arial "/>
                <a:cs typeface="Arial"/>
              </a:rPr>
              <a:t>Data set used: Indeed and fortune combined</a:t>
            </a:r>
          </a:p>
          <a:p>
            <a:pPr>
              <a:lnSpc>
                <a:spcPct val="150000"/>
              </a:lnSpc>
              <a:buFont typeface="Wingdings" pitchFamily="34" charset="0"/>
              <a:buChar char="§"/>
            </a:pPr>
            <a:r>
              <a:rPr lang="en-US" sz="2400">
                <a:latin typeface=" Arial "/>
                <a:cs typeface="Arial"/>
              </a:rPr>
              <a:t>Variables: Y - Data scientist, x is SAS and m is Machine Learning</a:t>
            </a:r>
          </a:p>
          <a:p>
            <a:pPr>
              <a:lnSpc>
                <a:spcPct val="150000"/>
              </a:lnSpc>
            </a:pPr>
            <a:endParaRPr lang="en-IN" sz="2400">
              <a:latin typeface=" Arial "/>
            </a:endParaRPr>
          </a:p>
        </p:txBody>
      </p:sp>
      <p:sp>
        <p:nvSpPr>
          <p:cNvPr id="3" name="Title 2">
            <a:extLst>
              <a:ext uri="{FF2B5EF4-FFF2-40B4-BE49-F238E27FC236}">
                <a16:creationId xmlns:a16="http://schemas.microsoft.com/office/drawing/2014/main" id="{599FA296-1A54-4DB3-902E-B7CB3823BAE1}"/>
              </a:ext>
            </a:extLst>
          </p:cNvPr>
          <p:cNvSpPr>
            <a:spLocks noGrp="1"/>
          </p:cNvSpPr>
          <p:nvPr>
            <p:ph type="title"/>
          </p:nvPr>
        </p:nvSpPr>
        <p:spPr/>
        <p:txBody>
          <a:bodyPr/>
          <a:lstStyle/>
          <a:p>
            <a:r>
              <a:rPr lang="en-IN">
                <a:latin typeface="Myriad Pro"/>
                <a:cs typeface="Arial"/>
              </a:rPr>
              <a:t>Question 6 </a:t>
            </a:r>
            <a:endParaRPr lang="en-IN"/>
          </a:p>
        </p:txBody>
      </p:sp>
      <p:pic>
        <p:nvPicPr>
          <p:cNvPr id="4" name="Picture 4" descr="A screenshot of a computer&#10;&#10;Description generated with high confidence">
            <a:extLst>
              <a:ext uri="{FF2B5EF4-FFF2-40B4-BE49-F238E27FC236}">
                <a16:creationId xmlns:a16="http://schemas.microsoft.com/office/drawing/2014/main" id="{CE696022-05FD-4D0B-A349-2F938667A6B3}"/>
              </a:ext>
            </a:extLst>
          </p:cNvPr>
          <p:cNvPicPr>
            <a:picLocks noChangeAspect="1"/>
          </p:cNvPicPr>
          <p:nvPr/>
        </p:nvPicPr>
        <p:blipFill>
          <a:blip r:embed="rId2"/>
          <a:stretch>
            <a:fillRect/>
          </a:stretch>
        </p:blipFill>
        <p:spPr>
          <a:xfrm>
            <a:off x="2425805" y="4441761"/>
            <a:ext cx="4112910" cy="1752988"/>
          </a:xfrm>
          <a:prstGeom prst="rect">
            <a:avLst/>
          </a:prstGeom>
        </p:spPr>
      </p:pic>
    </p:spTree>
    <p:extLst>
      <p:ext uri="{BB962C8B-B14F-4D97-AF65-F5344CB8AC3E}">
        <p14:creationId xmlns:p14="http://schemas.microsoft.com/office/powerpoint/2010/main" val="4283200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0382A-FC50-4028-A8E9-DF01D88DCAF6}"/>
              </a:ext>
            </a:extLst>
          </p:cNvPr>
          <p:cNvSpPr>
            <a:spLocks noGrp="1"/>
          </p:cNvSpPr>
          <p:nvPr>
            <p:ph type="title"/>
          </p:nvPr>
        </p:nvSpPr>
        <p:spPr/>
        <p:txBody>
          <a:bodyPr/>
          <a:lstStyle/>
          <a:p>
            <a:r>
              <a:rPr lang="en-IN">
                <a:latin typeface="Myriad Pro"/>
                <a:cs typeface="Arial"/>
              </a:rPr>
              <a:t>Result</a:t>
            </a:r>
            <a:endParaRPr lang="en-IN"/>
          </a:p>
        </p:txBody>
      </p:sp>
      <p:pic>
        <p:nvPicPr>
          <p:cNvPr id="8" name="Picture 8" descr="A screenshot of a cell phone&#10;&#10;Description generated with very high confidence">
            <a:extLst>
              <a:ext uri="{FF2B5EF4-FFF2-40B4-BE49-F238E27FC236}">
                <a16:creationId xmlns:a16="http://schemas.microsoft.com/office/drawing/2014/main" id="{ED9BDCDF-49C4-4886-A1EE-4C87C9040EE5}"/>
              </a:ext>
            </a:extLst>
          </p:cNvPr>
          <p:cNvPicPr>
            <a:picLocks noChangeAspect="1"/>
          </p:cNvPicPr>
          <p:nvPr/>
        </p:nvPicPr>
        <p:blipFill>
          <a:blip r:embed="rId2"/>
          <a:stretch>
            <a:fillRect/>
          </a:stretch>
        </p:blipFill>
        <p:spPr>
          <a:xfrm>
            <a:off x="2413397" y="1280680"/>
            <a:ext cx="4691495" cy="4993228"/>
          </a:xfrm>
          <a:prstGeom prst="rect">
            <a:avLst/>
          </a:prstGeom>
        </p:spPr>
      </p:pic>
    </p:spTree>
    <p:extLst>
      <p:ext uri="{BB962C8B-B14F-4D97-AF65-F5344CB8AC3E}">
        <p14:creationId xmlns:p14="http://schemas.microsoft.com/office/powerpoint/2010/main" val="80515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8F5FF6-0080-4782-8750-1711CEE12625}"/>
              </a:ext>
            </a:extLst>
          </p:cNvPr>
          <p:cNvSpPr>
            <a:spLocks noGrp="1"/>
          </p:cNvSpPr>
          <p:nvPr>
            <p:ph idx="1"/>
          </p:nvPr>
        </p:nvSpPr>
        <p:spPr>
          <a:xfrm>
            <a:off x="457200" y="1371600"/>
            <a:ext cx="8107392" cy="4921370"/>
          </a:xfrm>
        </p:spPr>
        <p:txBody>
          <a:bodyPr vert="horz" lIns="91440" tIns="45720" rIns="91440" bIns="45720" rtlCol="0" anchor="t">
            <a:normAutofit fontScale="92500" lnSpcReduction="20000"/>
          </a:bodyPr>
          <a:lstStyle/>
          <a:p>
            <a:pPr>
              <a:lnSpc>
                <a:spcPct val="150000"/>
              </a:lnSpc>
            </a:pPr>
            <a:r>
              <a:rPr lang="en-US" sz="2400">
                <a:latin typeface=" Arial "/>
                <a:cs typeface="Arial"/>
              </a:rPr>
              <a:t>The –2Log L values for only intercepts and intercepts with covariates is decreasing citing that the model is a good fit.</a:t>
            </a:r>
            <a:endParaRPr lang="en-US"/>
          </a:p>
          <a:p>
            <a:pPr>
              <a:lnSpc>
                <a:spcPct val="150000"/>
              </a:lnSpc>
            </a:pPr>
            <a:r>
              <a:rPr lang="en-US" sz="2400">
                <a:latin typeface=" Arial "/>
                <a:cs typeface="Arial"/>
              </a:rPr>
              <a:t>The p-value for the product of SAS and machine_learning is 0.0025</a:t>
            </a:r>
          </a:p>
          <a:p>
            <a:pPr>
              <a:lnSpc>
                <a:spcPct val="150000"/>
              </a:lnSpc>
            </a:pPr>
            <a:r>
              <a:rPr lang="en-US" sz="2400">
                <a:latin typeface=" Arial "/>
                <a:cs typeface="Arial"/>
              </a:rPr>
              <a:t>We can infer that the skill “Machine Learning” increases chances of a job posting for data scientist with existing knowledge of SAS. </a:t>
            </a:r>
          </a:p>
          <a:p>
            <a:pPr>
              <a:lnSpc>
                <a:spcPct val="150000"/>
              </a:lnSpc>
            </a:pPr>
            <a:r>
              <a:rPr lang="en-US" sz="2400">
                <a:latin typeface=" Arial "/>
                <a:cs typeface="Arial"/>
              </a:rPr>
              <a:t>The R square range for the model has significantly increased to 32.2-43.1% after the moderator is added.</a:t>
            </a:r>
          </a:p>
          <a:p>
            <a:endParaRPr lang="en-IN"/>
          </a:p>
        </p:txBody>
      </p:sp>
      <p:sp>
        <p:nvSpPr>
          <p:cNvPr id="3" name="Title 2">
            <a:extLst>
              <a:ext uri="{FF2B5EF4-FFF2-40B4-BE49-F238E27FC236}">
                <a16:creationId xmlns:a16="http://schemas.microsoft.com/office/drawing/2014/main" id="{F9F60790-CFAD-43AC-BA7E-98BAD78B302D}"/>
              </a:ext>
            </a:extLst>
          </p:cNvPr>
          <p:cNvSpPr>
            <a:spLocks noGrp="1"/>
          </p:cNvSpPr>
          <p:nvPr>
            <p:ph type="title"/>
          </p:nvPr>
        </p:nvSpPr>
        <p:spPr/>
        <p:txBody>
          <a:bodyPr/>
          <a:lstStyle/>
          <a:p>
            <a:r>
              <a:rPr lang="en-IN">
                <a:latin typeface="Myriad Pro"/>
                <a:cs typeface="Arial"/>
              </a:rPr>
              <a:t>Inference</a:t>
            </a:r>
            <a:endParaRPr lang="en-IN"/>
          </a:p>
        </p:txBody>
      </p:sp>
    </p:spTree>
    <p:extLst>
      <p:ext uri="{BB962C8B-B14F-4D97-AF65-F5344CB8AC3E}">
        <p14:creationId xmlns:p14="http://schemas.microsoft.com/office/powerpoint/2010/main" val="184649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B901D9-2C17-4DD9-A5A1-C430AB040820}"/>
              </a:ext>
            </a:extLst>
          </p:cNvPr>
          <p:cNvSpPr>
            <a:spLocks noGrp="1"/>
          </p:cNvSpPr>
          <p:nvPr>
            <p:ph idx="1"/>
          </p:nvPr>
        </p:nvSpPr>
        <p:spPr/>
        <p:txBody>
          <a:bodyPr vert="horz" lIns="91440" tIns="45720" rIns="91440" bIns="45720" rtlCol="0" anchor="t">
            <a:normAutofit/>
          </a:bodyPr>
          <a:lstStyle/>
          <a:p>
            <a:endParaRPr lang="en-US">
              <a:latin typeface="Myriad Pro"/>
              <a:cs typeface="Arial"/>
            </a:endParaRPr>
          </a:p>
          <a:p>
            <a:endParaRPr lang="en-US">
              <a:latin typeface="Myriad Pro"/>
              <a:cs typeface="Arial"/>
            </a:endParaRPr>
          </a:p>
          <a:p>
            <a:r>
              <a:rPr lang="en-US">
                <a:latin typeface=" Arial "/>
                <a:cs typeface="Arial"/>
              </a:rPr>
              <a:t>Relevant Information.</a:t>
            </a:r>
            <a:endParaRPr lang="en-US">
              <a:latin typeface=" Arial "/>
            </a:endParaRPr>
          </a:p>
          <a:p>
            <a:endParaRPr lang="en-US">
              <a:latin typeface=" Arial "/>
            </a:endParaRPr>
          </a:p>
          <a:p>
            <a:r>
              <a:rPr lang="en-US">
                <a:latin typeface=" Arial "/>
                <a:cs typeface="Arial"/>
              </a:rPr>
              <a:t>Analysis that will aid to find your "dream" job.</a:t>
            </a:r>
          </a:p>
          <a:p>
            <a:endParaRPr lang="en-US">
              <a:latin typeface=" Arial "/>
            </a:endParaRPr>
          </a:p>
          <a:p>
            <a:pPr marL="0" indent="0">
              <a:buNone/>
            </a:pPr>
            <a:endParaRPr lang="en-US"/>
          </a:p>
          <a:p>
            <a:endParaRPr lang="en-US"/>
          </a:p>
          <a:p>
            <a:endParaRPr lang="en-US"/>
          </a:p>
          <a:p>
            <a:endParaRPr lang="en-US"/>
          </a:p>
          <a:p>
            <a:endParaRPr lang="en-US"/>
          </a:p>
        </p:txBody>
      </p:sp>
      <p:sp>
        <p:nvSpPr>
          <p:cNvPr id="3" name="Title 2">
            <a:extLst>
              <a:ext uri="{FF2B5EF4-FFF2-40B4-BE49-F238E27FC236}">
                <a16:creationId xmlns:a16="http://schemas.microsoft.com/office/drawing/2014/main" id="{BBF1CC93-7755-4DF8-A7A4-D120D89300A4}"/>
              </a:ext>
            </a:extLst>
          </p:cNvPr>
          <p:cNvSpPr>
            <a:spLocks noGrp="1"/>
          </p:cNvSpPr>
          <p:nvPr>
            <p:ph type="title"/>
          </p:nvPr>
        </p:nvSpPr>
        <p:spPr/>
        <p:txBody>
          <a:bodyPr>
            <a:normAutofit/>
          </a:bodyPr>
          <a:lstStyle/>
          <a:p>
            <a:r>
              <a:rPr lang="en-US">
                <a:latin typeface="  Myraid Pro"/>
                <a:cs typeface="Arial"/>
              </a:rPr>
              <a:t>Conclusion</a:t>
            </a:r>
            <a:endParaRPr lang="en-US">
              <a:latin typeface="  Myraid Pro"/>
            </a:endParaRPr>
          </a:p>
        </p:txBody>
      </p:sp>
    </p:spTree>
    <p:extLst>
      <p:ext uri="{BB962C8B-B14F-4D97-AF65-F5344CB8AC3E}">
        <p14:creationId xmlns:p14="http://schemas.microsoft.com/office/powerpoint/2010/main" val="232213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A picture containing drawing&#10;&#10;Description generated with very high confidence">
            <a:extLst>
              <a:ext uri="{FF2B5EF4-FFF2-40B4-BE49-F238E27FC236}">
                <a16:creationId xmlns:a16="http://schemas.microsoft.com/office/drawing/2014/main" id="{7ED00509-9FCD-46E3-8285-2FDE7221BA2A}"/>
              </a:ext>
            </a:extLst>
          </p:cNvPr>
          <p:cNvPicPr>
            <a:picLocks noGrp="1" noChangeAspect="1"/>
          </p:cNvPicPr>
          <p:nvPr>
            <p:ph idx="1"/>
          </p:nvPr>
        </p:nvPicPr>
        <p:blipFill>
          <a:blip r:embed="rId2"/>
          <a:stretch>
            <a:fillRect/>
          </a:stretch>
        </p:blipFill>
        <p:spPr>
          <a:xfrm>
            <a:off x="387559" y="1305285"/>
            <a:ext cx="7585313" cy="4838339"/>
          </a:xfrm>
        </p:spPr>
      </p:pic>
    </p:spTree>
    <p:extLst>
      <p:ext uri="{BB962C8B-B14F-4D97-AF65-F5344CB8AC3E}">
        <p14:creationId xmlns:p14="http://schemas.microsoft.com/office/powerpoint/2010/main" val="175136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3A9EF6-84B7-46F5-B885-927A7CECDB11}"/>
              </a:ext>
            </a:extLst>
          </p:cNvPr>
          <p:cNvSpPr>
            <a:spLocks noGrp="1"/>
          </p:cNvSpPr>
          <p:nvPr>
            <p:ph idx="1"/>
          </p:nvPr>
        </p:nvSpPr>
        <p:spPr/>
        <p:txBody>
          <a:bodyPr vert="horz" lIns="91440" tIns="45720" rIns="91440" bIns="45720" rtlCol="0" anchor="t">
            <a:normAutofit/>
          </a:bodyPr>
          <a:lstStyle/>
          <a:p>
            <a:pPr>
              <a:lnSpc>
                <a:spcPct val="200000"/>
              </a:lnSpc>
            </a:pPr>
            <a:r>
              <a:rPr lang="en-IN">
                <a:latin typeface=" Arial "/>
                <a:cs typeface="Arial"/>
              </a:rPr>
              <a:t>What is the theme</a:t>
            </a:r>
          </a:p>
          <a:p>
            <a:pPr>
              <a:lnSpc>
                <a:spcPct val="200000"/>
              </a:lnSpc>
            </a:pPr>
            <a:r>
              <a:rPr lang="en-IN">
                <a:latin typeface=" Arial "/>
                <a:cs typeface="Arial"/>
              </a:rPr>
              <a:t>Why this theme</a:t>
            </a:r>
          </a:p>
          <a:p>
            <a:pPr>
              <a:lnSpc>
                <a:spcPct val="200000"/>
              </a:lnSpc>
            </a:pPr>
            <a:r>
              <a:rPr lang="en-IN">
                <a:latin typeface=" Arial "/>
                <a:cs typeface="Arial"/>
              </a:rPr>
              <a:t>Datasets that fit this theme</a:t>
            </a:r>
          </a:p>
          <a:p>
            <a:pPr marL="0" indent="0">
              <a:lnSpc>
                <a:spcPct val="200000"/>
              </a:lnSpc>
              <a:buNone/>
            </a:pPr>
            <a:endParaRPr lang="en-IN">
              <a:latin typeface=" Arial "/>
            </a:endParaRPr>
          </a:p>
          <a:p>
            <a:endParaRPr lang="en-IN"/>
          </a:p>
        </p:txBody>
      </p:sp>
      <p:sp>
        <p:nvSpPr>
          <p:cNvPr id="3" name="Title 2">
            <a:extLst>
              <a:ext uri="{FF2B5EF4-FFF2-40B4-BE49-F238E27FC236}">
                <a16:creationId xmlns:a16="http://schemas.microsoft.com/office/drawing/2014/main" id="{450EC797-DFC8-49C9-A77B-3DDB89DBCE01}"/>
              </a:ext>
            </a:extLst>
          </p:cNvPr>
          <p:cNvSpPr>
            <a:spLocks noGrp="1"/>
          </p:cNvSpPr>
          <p:nvPr>
            <p:ph type="title"/>
          </p:nvPr>
        </p:nvSpPr>
        <p:spPr/>
        <p:txBody>
          <a:bodyPr/>
          <a:lstStyle/>
          <a:p>
            <a:r>
              <a:rPr lang="en-IN"/>
              <a:t>Theme of the project</a:t>
            </a:r>
          </a:p>
        </p:txBody>
      </p:sp>
    </p:spTree>
    <p:extLst>
      <p:ext uri="{BB962C8B-B14F-4D97-AF65-F5344CB8AC3E}">
        <p14:creationId xmlns:p14="http://schemas.microsoft.com/office/powerpoint/2010/main" val="3480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70A076-6E2C-4AF9-8A5F-2022B3710B2A}"/>
              </a:ext>
            </a:extLst>
          </p:cNvPr>
          <p:cNvSpPr>
            <a:spLocks noGrp="1"/>
          </p:cNvSpPr>
          <p:nvPr>
            <p:ph idx="1"/>
          </p:nvPr>
        </p:nvSpPr>
        <p:spPr/>
        <p:txBody>
          <a:bodyPr vert="horz" lIns="91440" tIns="45720" rIns="91440" bIns="45720" rtlCol="0" anchor="t">
            <a:normAutofit/>
          </a:bodyPr>
          <a:lstStyle/>
          <a:p>
            <a:r>
              <a:rPr lang="en-IN">
                <a:latin typeface="Arial"/>
                <a:cs typeface="Arial"/>
              </a:rPr>
              <a:t>Job postings in indeed</a:t>
            </a:r>
            <a:endParaRPr lang="en-US">
              <a:latin typeface="Arial"/>
              <a:cs typeface="Arial"/>
            </a:endParaRPr>
          </a:p>
          <a:p>
            <a:endParaRPr lang="en-IN">
              <a:latin typeface="Arial"/>
              <a:cs typeface="Arial"/>
            </a:endParaRPr>
          </a:p>
          <a:p>
            <a:r>
              <a:rPr lang="en-IN">
                <a:latin typeface="Arial"/>
                <a:cs typeface="Arial"/>
              </a:rPr>
              <a:t>Companies in fortune 1000</a:t>
            </a:r>
            <a:endParaRPr lang="en-US">
              <a:latin typeface="Arial"/>
            </a:endParaRPr>
          </a:p>
          <a:p>
            <a:endParaRPr lang="en-IN">
              <a:latin typeface="Arial"/>
            </a:endParaRPr>
          </a:p>
          <a:p>
            <a:r>
              <a:rPr lang="en-IN">
                <a:latin typeface="Arial"/>
                <a:cs typeface="Arial"/>
              </a:rPr>
              <a:t>Combination of the datasets</a:t>
            </a:r>
          </a:p>
          <a:p>
            <a:endParaRPr lang="en-IN">
              <a:latin typeface="Arial"/>
            </a:endParaRPr>
          </a:p>
          <a:p>
            <a:r>
              <a:rPr lang="en-IN">
                <a:latin typeface="Arial"/>
                <a:cs typeface="Arial"/>
              </a:rPr>
              <a:t>Data Cleaning</a:t>
            </a:r>
            <a:endParaRPr lang="en-IN">
              <a:latin typeface="Arial"/>
            </a:endParaRPr>
          </a:p>
          <a:p>
            <a:endParaRPr lang="en-IN">
              <a:latin typeface="Arial"/>
            </a:endParaRPr>
          </a:p>
          <a:p>
            <a:pPr marL="0" indent="0">
              <a:buNone/>
            </a:pPr>
            <a:endParaRPr lang="en-IN">
              <a:latin typeface="Arial"/>
            </a:endParaRPr>
          </a:p>
          <a:p>
            <a:endParaRPr lang="en-IN">
              <a:latin typeface="Arial"/>
            </a:endParaRPr>
          </a:p>
          <a:p>
            <a:endParaRPr lang="en-IN">
              <a:latin typeface="Arial"/>
            </a:endParaRPr>
          </a:p>
          <a:p>
            <a:endParaRPr lang="en-IN"/>
          </a:p>
          <a:p>
            <a:endParaRPr lang="en-IN"/>
          </a:p>
        </p:txBody>
      </p:sp>
      <p:sp>
        <p:nvSpPr>
          <p:cNvPr id="3" name="Title 2">
            <a:extLst>
              <a:ext uri="{FF2B5EF4-FFF2-40B4-BE49-F238E27FC236}">
                <a16:creationId xmlns:a16="http://schemas.microsoft.com/office/drawing/2014/main" id="{1D088EB4-B598-473F-A03D-E712F26CE3C6}"/>
              </a:ext>
            </a:extLst>
          </p:cNvPr>
          <p:cNvSpPr>
            <a:spLocks noGrp="1"/>
          </p:cNvSpPr>
          <p:nvPr>
            <p:ph type="title"/>
          </p:nvPr>
        </p:nvSpPr>
        <p:spPr/>
        <p:txBody>
          <a:bodyPr/>
          <a:lstStyle/>
          <a:p>
            <a:r>
              <a:rPr lang="en-IN">
                <a:latin typeface="Myriad Pro"/>
                <a:cs typeface="Arial"/>
              </a:rPr>
              <a:t>Datasets and cleansing</a:t>
            </a:r>
            <a:endParaRPr lang="en-IN"/>
          </a:p>
        </p:txBody>
      </p:sp>
    </p:spTree>
    <p:extLst>
      <p:ext uri="{BB962C8B-B14F-4D97-AF65-F5344CB8AC3E}">
        <p14:creationId xmlns:p14="http://schemas.microsoft.com/office/powerpoint/2010/main" val="3984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8EF4EC-182C-43A2-A948-A921F41F9C58}"/>
              </a:ext>
            </a:extLst>
          </p:cNvPr>
          <p:cNvSpPr>
            <a:spLocks noGrp="1"/>
          </p:cNvSpPr>
          <p:nvPr>
            <p:ph idx="1"/>
          </p:nvPr>
        </p:nvSpPr>
        <p:spPr>
          <a:xfrm>
            <a:off x="457200" y="1371600"/>
            <a:ext cx="8153400" cy="4648200"/>
          </a:xfrm>
        </p:spPr>
        <p:txBody>
          <a:bodyPr vert="horz" lIns="91440" tIns="45720" rIns="91440" bIns="45720" rtlCol="0" anchor="t">
            <a:normAutofit/>
          </a:bodyPr>
          <a:lstStyle/>
          <a:p>
            <a:endParaRPr lang="en-IN"/>
          </a:p>
          <a:p>
            <a:pPr marL="0" indent="0">
              <a:lnSpc>
                <a:spcPct val="200000"/>
              </a:lnSpc>
              <a:buNone/>
            </a:pPr>
            <a:endParaRPr lang="en-IN"/>
          </a:p>
          <a:p>
            <a:pPr marL="0" indent="0">
              <a:buNone/>
            </a:pPr>
            <a:endParaRPr lang="en-IN"/>
          </a:p>
        </p:txBody>
      </p:sp>
      <p:sp>
        <p:nvSpPr>
          <p:cNvPr id="3" name="Title 2">
            <a:extLst>
              <a:ext uri="{FF2B5EF4-FFF2-40B4-BE49-F238E27FC236}">
                <a16:creationId xmlns:a16="http://schemas.microsoft.com/office/drawing/2014/main" id="{A913EB98-E107-4C9E-B7C0-8A4318EB1BA0}"/>
              </a:ext>
            </a:extLst>
          </p:cNvPr>
          <p:cNvSpPr>
            <a:spLocks noGrp="1"/>
          </p:cNvSpPr>
          <p:nvPr>
            <p:ph type="title"/>
          </p:nvPr>
        </p:nvSpPr>
        <p:spPr/>
        <p:txBody>
          <a:bodyPr/>
          <a:lstStyle/>
          <a:p>
            <a:r>
              <a:rPr lang="en-IN"/>
              <a:t>Question 1</a:t>
            </a:r>
          </a:p>
        </p:txBody>
      </p:sp>
      <p:sp>
        <p:nvSpPr>
          <p:cNvPr id="4" name="TextBox 3">
            <a:extLst>
              <a:ext uri="{FF2B5EF4-FFF2-40B4-BE49-F238E27FC236}">
                <a16:creationId xmlns:a16="http://schemas.microsoft.com/office/drawing/2014/main" id="{9956D075-1A61-443C-AAB3-0B0FE887495E}"/>
              </a:ext>
            </a:extLst>
          </p:cNvPr>
          <p:cNvSpPr txBox="1"/>
          <p:nvPr/>
        </p:nvSpPr>
        <p:spPr>
          <a:xfrm>
            <a:off x="324929" y="1431985"/>
            <a:ext cx="56186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endParaRPr lang="en-US">
              <a:cs typeface="Calibri"/>
            </a:endParaRPr>
          </a:p>
        </p:txBody>
      </p:sp>
      <p:sp>
        <p:nvSpPr>
          <p:cNvPr id="5" name="TextBox 4">
            <a:extLst>
              <a:ext uri="{FF2B5EF4-FFF2-40B4-BE49-F238E27FC236}">
                <a16:creationId xmlns:a16="http://schemas.microsoft.com/office/drawing/2014/main" id="{F0089844-98BC-4AD8-8599-EA66167F138D}"/>
              </a:ext>
            </a:extLst>
          </p:cNvPr>
          <p:cNvSpPr txBox="1"/>
          <p:nvPr/>
        </p:nvSpPr>
        <p:spPr>
          <a:xfrm>
            <a:off x="569344" y="1431985"/>
            <a:ext cx="8436632" cy="4455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a:latin typeface=" Arial "/>
                <a:ea typeface="+mn-lt"/>
                <a:cs typeface="+mn-lt"/>
              </a:rPr>
              <a:t>Which job type has more posting in fortune 1000 companies?</a:t>
            </a:r>
          </a:p>
          <a:p>
            <a:pPr marL="342900" indent="-342900">
              <a:lnSpc>
                <a:spcPct val="150000"/>
              </a:lnSpc>
              <a:buFont typeface="Wingdings"/>
              <a:buChar char="§"/>
            </a:pPr>
            <a:r>
              <a:rPr lang="en-US" sz="2400">
                <a:latin typeface=" Arial "/>
                <a:ea typeface="+mn-lt"/>
                <a:cs typeface="+mn-lt"/>
              </a:rPr>
              <a:t>Data Set: Indeed and Fortune 1000 Combined</a:t>
            </a:r>
          </a:p>
          <a:p>
            <a:pPr marL="342900" indent="-342900">
              <a:lnSpc>
                <a:spcPct val="150000"/>
              </a:lnSpc>
              <a:buFont typeface="Wingdings"/>
              <a:buChar char="§"/>
            </a:pPr>
            <a:r>
              <a:rPr lang="en-US" sz="2400">
                <a:latin typeface=" Arial "/>
                <a:ea typeface="+mn-lt"/>
                <a:cs typeface="+mn-lt"/>
              </a:rPr>
              <a:t>Test: Chi-Square Test of Independence.</a:t>
            </a:r>
          </a:p>
          <a:p>
            <a:pPr marL="342900" indent="-342900">
              <a:lnSpc>
                <a:spcPct val="150000"/>
              </a:lnSpc>
              <a:buFont typeface="Wingdings"/>
              <a:buChar char="§"/>
            </a:pPr>
            <a:r>
              <a:rPr lang="en-US" sz="2400">
                <a:latin typeface=" Arial "/>
                <a:ea typeface="+mn-lt"/>
                <a:cs typeface="+mn-lt"/>
              </a:rPr>
              <a:t>Row Variable: Is fortune</a:t>
            </a:r>
          </a:p>
          <a:p>
            <a:pPr marL="342900" indent="-342900">
              <a:lnSpc>
                <a:spcPct val="150000"/>
              </a:lnSpc>
              <a:buFont typeface="Wingdings"/>
              <a:buChar char="§"/>
            </a:pPr>
            <a:r>
              <a:rPr lang="en-US" sz="2400">
                <a:latin typeface=" Arial "/>
                <a:ea typeface="+mn-lt"/>
                <a:cs typeface="+mn-lt"/>
              </a:rPr>
              <a:t>Column Variables: Job Type (Data Analyst, Data Engineer, Data Scientist)</a:t>
            </a:r>
          </a:p>
          <a:p>
            <a:pPr algn="l">
              <a:lnSpc>
                <a:spcPct val="150000"/>
              </a:lnSpc>
            </a:pPr>
            <a:endParaRPr lang="en-US" sz="2400">
              <a:latin typeface=" Arial "/>
              <a:cs typeface="Calibri"/>
            </a:endParaRPr>
          </a:p>
        </p:txBody>
      </p:sp>
    </p:spTree>
    <p:extLst>
      <p:ext uri="{BB962C8B-B14F-4D97-AF65-F5344CB8AC3E}">
        <p14:creationId xmlns:p14="http://schemas.microsoft.com/office/powerpoint/2010/main" val="393593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5D2081-75BF-4CE8-B5A4-CDAA6E8198D9}"/>
              </a:ext>
            </a:extLst>
          </p:cNvPr>
          <p:cNvSpPr>
            <a:spLocks noGrp="1"/>
          </p:cNvSpPr>
          <p:nvPr>
            <p:ph type="title"/>
          </p:nvPr>
        </p:nvSpPr>
        <p:spPr/>
        <p:txBody>
          <a:bodyPr/>
          <a:lstStyle/>
          <a:p>
            <a:r>
              <a:rPr lang="en-IN">
                <a:latin typeface="Myriad Pro"/>
                <a:cs typeface="Arial"/>
              </a:rPr>
              <a:t>Result</a:t>
            </a:r>
            <a:endParaRPr lang="en-IN"/>
          </a:p>
        </p:txBody>
      </p:sp>
      <p:pic>
        <p:nvPicPr>
          <p:cNvPr id="8" name="Picture 8" descr="A screenshot of a cell phone&#10;&#10;Description generated with very high confidence">
            <a:extLst>
              <a:ext uri="{FF2B5EF4-FFF2-40B4-BE49-F238E27FC236}">
                <a16:creationId xmlns:a16="http://schemas.microsoft.com/office/drawing/2014/main" id="{6F72BEAC-405E-4590-BF69-9F57570AD1EC}"/>
              </a:ext>
            </a:extLst>
          </p:cNvPr>
          <p:cNvPicPr>
            <a:picLocks noGrp="1" noChangeAspect="1"/>
          </p:cNvPicPr>
          <p:nvPr>
            <p:ph idx="1"/>
          </p:nvPr>
        </p:nvPicPr>
        <p:blipFill>
          <a:blip r:embed="rId2"/>
          <a:stretch>
            <a:fillRect/>
          </a:stretch>
        </p:blipFill>
        <p:spPr>
          <a:xfrm>
            <a:off x="886903" y="1371600"/>
            <a:ext cx="7118590" cy="4835105"/>
          </a:xfrm>
        </p:spPr>
      </p:pic>
    </p:spTree>
    <p:extLst>
      <p:ext uri="{BB962C8B-B14F-4D97-AF65-F5344CB8AC3E}">
        <p14:creationId xmlns:p14="http://schemas.microsoft.com/office/powerpoint/2010/main" val="66507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159FBF-0F1E-47BF-873A-34D0DFC9258A}"/>
              </a:ext>
            </a:extLst>
          </p:cNvPr>
          <p:cNvSpPr>
            <a:spLocks noGrp="1"/>
          </p:cNvSpPr>
          <p:nvPr>
            <p:ph idx="1"/>
          </p:nvPr>
        </p:nvSpPr>
        <p:spPr>
          <a:xfrm>
            <a:off x="299049" y="1357223"/>
            <a:ext cx="7848600" cy="4777596"/>
          </a:xfrm>
        </p:spPr>
        <p:txBody>
          <a:bodyPr vert="horz" lIns="91440" tIns="45720" rIns="91440" bIns="45720" rtlCol="0" anchor="t">
            <a:normAutofit fontScale="92500" lnSpcReduction="20000"/>
          </a:bodyPr>
          <a:lstStyle/>
          <a:p>
            <a:pPr algn="just">
              <a:lnSpc>
                <a:spcPct val="150000"/>
              </a:lnSpc>
            </a:pPr>
            <a:r>
              <a:rPr lang="en-US" sz="2400">
                <a:latin typeface=" Arial "/>
                <a:cs typeface="Arial"/>
              </a:rPr>
              <a:t>Chi square value = 87.7453</a:t>
            </a:r>
            <a:endParaRPr lang="en-US"/>
          </a:p>
          <a:p>
            <a:pPr algn="just">
              <a:lnSpc>
                <a:spcPct val="150000"/>
              </a:lnSpc>
            </a:pPr>
            <a:r>
              <a:rPr lang="en-US" sz="2400">
                <a:latin typeface="Myriad Pro"/>
                <a:cs typeface="Arial"/>
              </a:rPr>
              <a:t>The P value is &lt;.0001 which is less than the level of the significance 0.05. We conclude that we reject the null hypothesis and conclude that the job postings are dependent on fortune 1000 companies.</a:t>
            </a:r>
          </a:p>
          <a:p>
            <a:pPr algn="just">
              <a:lnSpc>
                <a:spcPct val="150000"/>
              </a:lnSpc>
            </a:pPr>
            <a:r>
              <a:rPr lang="en-US" sz="2400">
                <a:latin typeface="Myriad Pro"/>
                <a:cs typeface="Arial"/>
              </a:rPr>
              <a:t>The job postings of fortune 1000 companies depend on job type and looking at the bar graph from the result in the appendix, we can state that data science role is most common job role for fortune 1000 and data analyst is most common role in non-fortune company.</a:t>
            </a:r>
          </a:p>
          <a:p>
            <a:pPr>
              <a:lnSpc>
                <a:spcPct val="150000"/>
              </a:lnSpc>
            </a:pPr>
            <a:endParaRPr lang="en-US" sz="2400">
              <a:latin typeface=" Arial "/>
            </a:endParaRPr>
          </a:p>
          <a:p>
            <a:pPr marL="0" indent="0">
              <a:buNone/>
            </a:pPr>
            <a:endParaRPr lang="en-IN">
              <a:latin typeface=" Arial "/>
            </a:endParaRPr>
          </a:p>
        </p:txBody>
      </p:sp>
      <p:sp>
        <p:nvSpPr>
          <p:cNvPr id="3" name="Title 2">
            <a:extLst>
              <a:ext uri="{FF2B5EF4-FFF2-40B4-BE49-F238E27FC236}">
                <a16:creationId xmlns:a16="http://schemas.microsoft.com/office/drawing/2014/main" id="{98C45C8D-E66D-4063-AEAF-1EA09AC65DFE}"/>
              </a:ext>
            </a:extLst>
          </p:cNvPr>
          <p:cNvSpPr>
            <a:spLocks noGrp="1"/>
          </p:cNvSpPr>
          <p:nvPr>
            <p:ph type="title"/>
          </p:nvPr>
        </p:nvSpPr>
        <p:spPr/>
        <p:txBody>
          <a:bodyPr/>
          <a:lstStyle/>
          <a:p>
            <a:r>
              <a:rPr lang="en-IN"/>
              <a:t>Inferences</a:t>
            </a:r>
          </a:p>
        </p:txBody>
      </p:sp>
    </p:spTree>
    <p:extLst>
      <p:ext uri="{BB962C8B-B14F-4D97-AF65-F5344CB8AC3E}">
        <p14:creationId xmlns:p14="http://schemas.microsoft.com/office/powerpoint/2010/main" val="31168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09E4E0-BAF0-483A-8EC6-3946EAD1B9A4}"/>
              </a:ext>
            </a:extLst>
          </p:cNvPr>
          <p:cNvSpPr>
            <a:spLocks noGrp="1"/>
          </p:cNvSpPr>
          <p:nvPr>
            <p:ph idx="1"/>
          </p:nvPr>
        </p:nvSpPr>
        <p:spPr>
          <a:xfrm>
            <a:off x="227163" y="1371600"/>
            <a:ext cx="8783127" cy="4648200"/>
          </a:xfrm>
        </p:spPr>
        <p:txBody>
          <a:bodyPr vert="horz" lIns="91440" tIns="45720" rIns="91440" bIns="45720" rtlCol="0" anchor="t">
            <a:normAutofit/>
          </a:bodyPr>
          <a:lstStyle/>
          <a:p>
            <a:pPr>
              <a:lnSpc>
                <a:spcPct val="150000"/>
              </a:lnSpc>
              <a:buNone/>
            </a:pPr>
            <a:r>
              <a:rPr lang="en-US" sz="2400" b="1" dirty="0">
                <a:latin typeface=" Arial "/>
                <a:cs typeface="Arial"/>
              </a:rPr>
              <a:t> </a:t>
            </a:r>
            <a:r>
              <a:rPr lang="en-US" sz="2400" dirty="0">
                <a:latin typeface=" Arial "/>
                <a:cs typeface="Arial"/>
              </a:rPr>
              <a:t>Which location has more postings of different job types?</a:t>
            </a:r>
            <a:endParaRPr lang="en-US" dirty="0"/>
          </a:p>
          <a:p>
            <a:pPr>
              <a:lnSpc>
                <a:spcPct val="150000"/>
              </a:lnSpc>
              <a:buFont typeface="Wingdings" pitchFamily="34" charset="0"/>
              <a:buChar char="§"/>
            </a:pPr>
            <a:r>
              <a:rPr lang="en-US" sz="2400" dirty="0">
                <a:latin typeface=" Arial "/>
                <a:cs typeface="Arial"/>
              </a:rPr>
              <a:t>Data Set: Indeed and Fortune 1000 Combined</a:t>
            </a:r>
          </a:p>
          <a:p>
            <a:pPr>
              <a:lnSpc>
                <a:spcPct val="150000"/>
              </a:lnSpc>
              <a:buFont typeface="Wingdings" pitchFamily="34" charset="0"/>
              <a:buChar char="§"/>
            </a:pPr>
            <a:r>
              <a:rPr lang="en-US" sz="2400" dirty="0">
                <a:latin typeface=" Arial "/>
                <a:cs typeface="Arial"/>
              </a:rPr>
              <a:t>Test: Chi-Square Test of Independence.</a:t>
            </a:r>
          </a:p>
          <a:p>
            <a:pPr>
              <a:lnSpc>
                <a:spcPct val="150000"/>
              </a:lnSpc>
              <a:buFont typeface="Wingdings" pitchFamily="34" charset="0"/>
              <a:buChar char="§"/>
            </a:pPr>
            <a:r>
              <a:rPr lang="en-US" sz="2400" dirty="0">
                <a:latin typeface=" Arial "/>
                <a:cs typeface="Arial"/>
              </a:rPr>
              <a:t>Row Variable: Job Type (Data Analyst, Data Engineer, Data Scientist)</a:t>
            </a:r>
          </a:p>
          <a:p>
            <a:pPr>
              <a:lnSpc>
                <a:spcPct val="150000"/>
              </a:lnSpc>
              <a:buFont typeface="Wingdings" pitchFamily="34" charset="0"/>
              <a:buChar char="§"/>
            </a:pPr>
            <a:r>
              <a:rPr lang="en-US" sz="2400" dirty="0">
                <a:latin typeface=" Arial "/>
                <a:cs typeface="Arial"/>
              </a:rPr>
              <a:t>Column Variables: Location</a:t>
            </a:r>
          </a:p>
          <a:p>
            <a:pPr marL="0" indent="0">
              <a:lnSpc>
                <a:spcPct val="150000"/>
              </a:lnSpc>
              <a:buNone/>
            </a:pPr>
            <a:endParaRPr lang="en-IN" sz="2400" dirty="0">
              <a:latin typeface=" Arial "/>
            </a:endParaRPr>
          </a:p>
          <a:p>
            <a:pPr marL="0" indent="0">
              <a:buNone/>
            </a:pPr>
            <a:endParaRPr lang="en-IN" dirty="0"/>
          </a:p>
          <a:p>
            <a:pPr marL="0" indent="0">
              <a:buNone/>
            </a:pPr>
            <a:endParaRPr lang="en-IN" dirty="0"/>
          </a:p>
          <a:p>
            <a:pPr marL="0" indent="0">
              <a:buNone/>
            </a:pPr>
            <a:endParaRPr lang="en-IN" dirty="0"/>
          </a:p>
        </p:txBody>
      </p:sp>
      <p:sp>
        <p:nvSpPr>
          <p:cNvPr id="3" name="Title 2">
            <a:extLst>
              <a:ext uri="{FF2B5EF4-FFF2-40B4-BE49-F238E27FC236}">
                <a16:creationId xmlns:a16="http://schemas.microsoft.com/office/drawing/2014/main" id="{D17F2860-DFF3-48CA-8722-F15979FC6E90}"/>
              </a:ext>
            </a:extLst>
          </p:cNvPr>
          <p:cNvSpPr>
            <a:spLocks noGrp="1"/>
          </p:cNvSpPr>
          <p:nvPr>
            <p:ph type="title"/>
          </p:nvPr>
        </p:nvSpPr>
        <p:spPr/>
        <p:txBody>
          <a:bodyPr/>
          <a:lstStyle/>
          <a:p>
            <a:r>
              <a:rPr lang="en-IN"/>
              <a:t>Question 2</a:t>
            </a:r>
          </a:p>
        </p:txBody>
      </p:sp>
    </p:spTree>
    <p:extLst>
      <p:ext uri="{BB962C8B-B14F-4D97-AF65-F5344CB8AC3E}">
        <p14:creationId xmlns:p14="http://schemas.microsoft.com/office/powerpoint/2010/main" val="339552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F97AE0FA-A725-48CA-81A8-80DC27D3030E}"/>
              </a:ext>
            </a:extLst>
          </p:cNvPr>
          <p:cNvPicPr>
            <a:picLocks noGrp="1" noChangeAspect="1"/>
          </p:cNvPicPr>
          <p:nvPr>
            <p:ph idx="1"/>
          </p:nvPr>
        </p:nvPicPr>
        <p:blipFill>
          <a:blip r:embed="rId2"/>
          <a:stretch>
            <a:fillRect/>
          </a:stretch>
        </p:blipFill>
        <p:spPr>
          <a:xfrm>
            <a:off x="660102" y="1652678"/>
            <a:ext cx="7845362" cy="3999780"/>
          </a:xfrm>
        </p:spPr>
      </p:pic>
      <p:sp>
        <p:nvSpPr>
          <p:cNvPr id="3" name="Title 2">
            <a:extLst>
              <a:ext uri="{FF2B5EF4-FFF2-40B4-BE49-F238E27FC236}">
                <a16:creationId xmlns:a16="http://schemas.microsoft.com/office/drawing/2014/main" id="{5D13B243-7220-4D82-8DE0-B11405F08752}"/>
              </a:ext>
            </a:extLst>
          </p:cNvPr>
          <p:cNvSpPr>
            <a:spLocks noGrp="1"/>
          </p:cNvSpPr>
          <p:nvPr>
            <p:ph type="title"/>
          </p:nvPr>
        </p:nvSpPr>
        <p:spPr/>
        <p:txBody>
          <a:bodyPr/>
          <a:lstStyle/>
          <a:p>
            <a:r>
              <a:rPr lang="en-IN">
                <a:latin typeface="Myriad Pro"/>
                <a:cs typeface="Arial"/>
              </a:rPr>
              <a:t>Result</a:t>
            </a:r>
            <a:endParaRPr lang="en-IN"/>
          </a:p>
        </p:txBody>
      </p:sp>
    </p:spTree>
    <p:extLst>
      <p:ext uri="{BB962C8B-B14F-4D97-AF65-F5344CB8AC3E}">
        <p14:creationId xmlns:p14="http://schemas.microsoft.com/office/powerpoint/2010/main" val="23242640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892</Words>
  <Application>Microsoft Office PowerPoint</Application>
  <PresentationFormat>On-screen Show (4:3)</PresentationFormat>
  <Paragraphs>181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Job Postings &amp; Fortune 1000 Companies</vt:lpstr>
      <vt:lpstr>Agenda</vt:lpstr>
      <vt:lpstr>Theme of the project</vt:lpstr>
      <vt:lpstr>Datasets and cleansing</vt:lpstr>
      <vt:lpstr>Question 1</vt:lpstr>
      <vt:lpstr>Result</vt:lpstr>
      <vt:lpstr>Inferences</vt:lpstr>
      <vt:lpstr>Question 2</vt:lpstr>
      <vt:lpstr>Result</vt:lpstr>
      <vt:lpstr>Inference</vt:lpstr>
      <vt:lpstr>Question 3</vt:lpstr>
      <vt:lpstr>Result</vt:lpstr>
      <vt:lpstr>Inference</vt:lpstr>
      <vt:lpstr>Question 4</vt:lpstr>
      <vt:lpstr>Result</vt:lpstr>
      <vt:lpstr>Inference</vt:lpstr>
      <vt:lpstr>Question 5</vt:lpstr>
      <vt:lpstr>Result</vt:lpstr>
      <vt:lpstr>Inference</vt:lpstr>
      <vt:lpstr>Question 6 </vt:lpstr>
      <vt:lpstr>Result</vt:lpstr>
      <vt:lpstr>Inference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Jennice O'Brien</dc:creator>
  <cp:lastModifiedBy>Venkata Anirudh Thota</cp:lastModifiedBy>
  <cp:revision>5</cp:revision>
  <dcterms:created xsi:type="dcterms:W3CDTF">2010-05-18T23:17:18Z</dcterms:created>
  <dcterms:modified xsi:type="dcterms:W3CDTF">2020-04-09T20:21:50Z</dcterms:modified>
</cp:coreProperties>
</file>