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fdd34af2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fdd34af2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fdd34af2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fdd34af2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dd34af2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dd34af2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dd34af2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dd34af2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fdd34af2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fdd34af2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fdd34af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fdd34af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fdd34af2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fdd34af2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dd34af2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fdd34af2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fdd34af2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fdd34af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fdd34af2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fdd34af2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fdd34af2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fdd34af2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fdd34af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fdd34af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fdd34af2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fdd34af2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org/TR/wot-binding-templates/"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atatracker.ietf.org/doc/draft-ietf-asdf-sdf/" TargetMode="External"/><Relationship Id="rId4" Type="http://schemas.openxmlformats.org/officeDocument/2006/relationships/hyperlink" Target="https://datatracker.ietf.org/doc/draft-ietf-asdf-s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DlmF70aKLQ&amp;t=965s" TargetMode="External"/><Relationship Id="rId4" Type="http://schemas.openxmlformats.org/officeDocument/2006/relationships/hyperlink" Target="https://liveobjects.orange-business.com/#/liveobjects" TargetMode="External"/><Relationship Id="rId5" Type="http://schemas.openxmlformats.org/officeDocument/2006/relationships/hyperlink" Target="https://leshan.eclipseprojects.io/#/clients" TargetMode="External"/><Relationship Id="rId6" Type="http://schemas.openxmlformats.org/officeDocument/2006/relationships/hyperlink" Target="https://onedm.org/conver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tracker.ietf.org/doc/html/rfc72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bor.io/" TargetMode="External"/><Relationship Id="rId4" Type="http://schemas.openxmlformats.org/officeDocument/2006/relationships/hyperlink" Target="https://cbor.me/" TargetMode="External"/><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tracker.ietf.org/doc/html/rfc8428" TargetMode="External"/><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maspecworks.org/develop-with-oma-specworks/ipso-smart-objects/" TargetMode="External"/><Relationship Id="rId4" Type="http://schemas.openxmlformats.org/officeDocument/2006/relationships/hyperlink" Target="https://openmobilealliance.org/documents/whitepapers/OMA-WP-e2e_Sec_IoT-20191024-A.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openmobilealliance.org/release/LightweightM2M/Lightweight_Machine_to_Machine-v1_1-OMASpecworks.pdf"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echnical.openmobilealliance.org/OMNA/LwM2M/LwM2MRegistry.html" TargetMode="External"/><Relationship Id="rId4" Type="http://schemas.openxmlformats.org/officeDocument/2006/relationships/hyperlink" Target="https://wiki.openmobilealliance.org/display/TOOL/Registry+API" TargetMode="External"/><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son-ld.org/"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org/TR/wot-architecture/" TargetMode="External"/><Relationship Id="rId4" Type="http://schemas.openxmlformats.org/officeDocument/2006/relationships/hyperlink" Target="https://www.w3.org/submissions/wot-mode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Reading Elective Presentation</a:t>
            </a:r>
            <a:endParaRPr/>
          </a:p>
        </p:txBody>
      </p:sp>
      <p:sp>
        <p:nvSpPr>
          <p:cNvPr id="135" name="Google Shape;135;p13"/>
          <p:cNvSpPr txBox="1"/>
          <p:nvPr>
            <p:ph idx="1" type="subTitle"/>
          </p:nvPr>
        </p:nvSpPr>
        <p:spPr>
          <a:xfrm>
            <a:off x="5236625" y="38074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By : Munagala Kalyan Ram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idx="1" type="body"/>
          </p:nvPr>
        </p:nvSpPr>
        <p:spPr>
          <a:xfrm>
            <a:off x="1087825" y="62350"/>
            <a:ext cx="7839900" cy="48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The deployment patterns</a:t>
            </a:r>
            <a:r>
              <a:rPr lang="en" sz="1400"/>
              <a:t> describes how a device/thing can interact with other controllers, servers, cloud, edge devices, etc.</a:t>
            </a:r>
            <a:endParaRPr sz="1400"/>
          </a:p>
          <a:p>
            <a:pPr indent="0" lvl="0" marL="0" rtl="0" algn="l">
              <a:spcBef>
                <a:spcPts val="1200"/>
              </a:spcBef>
              <a:spcAft>
                <a:spcPts val="0"/>
              </a:spcAft>
              <a:buNone/>
            </a:pPr>
            <a:r>
              <a:rPr lang="en" sz="1400"/>
              <a:t>A Thing can </a:t>
            </a:r>
            <a:r>
              <a:rPr lang="en" sz="1400"/>
              <a:t>communicate</a:t>
            </a:r>
            <a:r>
              <a:rPr lang="en" sz="1400"/>
              <a:t> with another thing by the messages they send directly to each other like a control message “turn on “ the electronic appliance, etc. </a:t>
            </a:r>
            <a:endParaRPr sz="1400"/>
          </a:p>
          <a:p>
            <a:pPr indent="0" lvl="0" marL="0" rtl="0" algn="l">
              <a:spcBef>
                <a:spcPts val="1200"/>
              </a:spcBef>
              <a:spcAft>
                <a:spcPts val="0"/>
              </a:spcAft>
              <a:buNone/>
            </a:pPr>
            <a:r>
              <a:rPr lang="en" sz="1400"/>
              <a:t>A user can communicate with a  thing using a </a:t>
            </a:r>
            <a:r>
              <a:rPr lang="en" sz="1400"/>
              <a:t>controller</a:t>
            </a:r>
            <a:r>
              <a:rPr lang="en" sz="1400"/>
              <a:t> which has the metadata on the features available on the device.</a:t>
            </a:r>
            <a:endParaRPr sz="1400"/>
          </a:p>
          <a:p>
            <a:pPr indent="0" lvl="0" marL="0" rtl="0" algn="l">
              <a:spcBef>
                <a:spcPts val="1200"/>
              </a:spcBef>
              <a:spcAft>
                <a:spcPts val="0"/>
              </a:spcAft>
              <a:buNone/>
            </a:pPr>
            <a:r>
              <a:rPr lang="en" sz="1400"/>
              <a:t>Some devices can’t communicate with the internet, hence edge devices are used which have support to </a:t>
            </a:r>
            <a:r>
              <a:rPr lang="en" sz="1400"/>
              <a:t>connect</a:t>
            </a:r>
            <a:r>
              <a:rPr lang="en" sz="1400"/>
              <a:t> with the web and extract the information from the IOT devices.</a:t>
            </a:r>
            <a:endParaRPr sz="1400"/>
          </a:p>
          <a:p>
            <a:pPr indent="0" lvl="0" marL="0" rtl="0" algn="l">
              <a:spcBef>
                <a:spcPts val="1200"/>
              </a:spcBef>
              <a:spcAft>
                <a:spcPts val="0"/>
              </a:spcAft>
              <a:buNone/>
            </a:pPr>
            <a:r>
              <a:rPr lang="en" sz="1400"/>
              <a:t>Digital Twins : A virtual representation of a device that runs on the cloud and is used to provide services to remote clients and test new features.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97" name="Google Shape;197;p22"/>
          <p:cNvPicPr preferRelativeResize="0"/>
          <p:nvPr/>
        </p:nvPicPr>
        <p:blipFill>
          <a:blip r:embed="rId3">
            <a:alphaModFix/>
          </a:blip>
          <a:stretch>
            <a:fillRect/>
          </a:stretch>
        </p:blipFill>
        <p:spPr>
          <a:xfrm>
            <a:off x="1924938" y="3421748"/>
            <a:ext cx="5294126" cy="149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1060675" y="627950"/>
            <a:ext cx="7961100" cy="439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Thing presents the WOT Thing Description to allow the consumer to discover and interpret the </a:t>
            </a:r>
            <a:r>
              <a:rPr lang="en"/>
              <a:t>capabilities of the Thing through the processing that is performed with the help of the JSON - LD format and allows for powerful semantic processing.</a:t>
            </a:r>
            <a:endParaRPr/>
          </a:p>
          <a:p>
            <a:pPr indent="0" lvl="0" marL="0" rtl="0" algn="l">
              <a:spcBef>
                <a:spcPts val="1200"/>
              </a:spcBef>
              <a:spcAft>
                <a:spcPts val="0"/>
              </a:spcAft>
              <a:buNone/>
            </a:pPr>
            <a:r>
              <a:rPr b="1" lang="en"/>
              <a:t>Protocol Bindings : </a:t>
            </a:r>
            <a:r>
              <a:rPr lang="en"/>
              <a:t>It is the mapping from the properties and features of a device to concrete messages for a protocols like CoAp, HTTP and informs the user on how to activate a feature. This is done through Links(for discovery and semantics on device)  and Forms (for manipulating state of a device)</a:t>
            </a:r>
            <a:endParaRPr/>
          </a:p>
          <a:p>
            <a:pPr indent="0" lvl="0" marL="0" rtl="0" algn="l">
              <a:spcBef>
                <a:spcPts val="1200"/>
              </a:spcBef>
              <a:spcAft>
                <a:spcPts val="0"/>
              </a:spcAft>
              <a:buNone/>
            </a:pPr>
            <a:r>
              <a:rPr b="1" lang="en"/>
              <a:t>WOT Discovery: </a:t>
            </a:r>
            <a:r>
              <a:rPr lang="en"/>
              <a:t>Describes mechanisms for accessing WOT Thing Descriptions. It provides the user with a method to gain information on the Thing through continuous navigation and takes advantage of the JSON -LD format. 2 Types of discovery mechanisms : </a:t>
            </a:r>
            <a:endParaRPr/>
          </a:p>
          <a:p>
            <a:pPr indent="0" lvl="0" marL="0" rtl="0" algn="l">
              <a:spcBef>
                <a:spcPts val="1200"/>
              </a:spcBef>
              <a:spcAft>
                <a:spcPts val="0"/>
              </a:spcAft>
              <a:buNone/>
            </a:pPr>
            <a:r>
              <a:rPr lang="en"/>
              <a:t>1) Introduction Mechanism : Provides basic information and urls to more important metadata and affordances of a Thing. </a:t>
            </a:r>
            <a:endParaRPr/>
          </a:p>
          <a:p>
            <a:pPr indent="0" lvl="0" marL="0" rtl="0" algn="l">
              <a:spcBef>
                <a:spcPts val="1200"/>
              </a:spcBef>
              <a:spcAft>
                <a:spcPts val="0"/>
              </a:spcAft>
              <a:buNone/>
            </a:pPr>
            <a:r>
              <a:rPr lang="en"/>
              <a:t>2) Exploration Mechanism: Information present in links that a user obtains in 1) and is provided after proper authentication.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1052550" y="168200"/>
            <a:ext cx="7769400" cy="46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WOT Binding Templates : </a:t>
            </a:r>
            <a:r>
              <a:rPr lang="en"/>
              <a:t> Enables Interaction with different IOT platforms (LwM2M, OPC  UA, OneM2M) , standards ,protocols , and devices with no standard format.  </a:t>
            </a:r>
            <a:endParaRPr/>
          </a:p>
          <a:p>
            <a:pPr indent="0" lvl="0" marL="0" rtl="0" algn="l">
              <a:spcBef>
                <a:spcPts val="1200"/>
              </a:spcBef>
              <a:spcAft>
                <a:spcPts val="0"/>
              </a:spcAft>
              <a:buNone/>
            </a:pPr>
            <a:r>
              <a:rPr lang="en"/>
              <a:t>Based on the protocol, media type or platform , a Thing Description is created and a consumer uses this and the Binding Template (Blueprint of the conversion) to get the required information.</a:t>
            </a:r>
            <a:endParaRPr/>
          </a:p>
          <a:p>
            <a:pPr indent="0" lvl="0" marL="0" rtl="0" algn="l">
              <a:spcBef>
                <a:spcPts val="1200"/>
              </a:spcBef>
              <a:spcAft>
                <a:spcPts val="1200"/>
              </a:spcAft>
              <a:buNone/>
            </a:pPr>
            <a:r>
              <a:rPr lang="en"/>
              <a:t>Binding Templates : </a:t>
            </a:r>
            <a:r>
              <a:rPr lang="en" u="sng">
                <a:solidFill>
                  <a:schemeClr val="hlink"/>
                </a:solidFill>
                <a:hlinkClick r:id="rId3"/>
              </a:rPr>
              <a:t>https://www.w3.org/TR/wot-binding-templates/</a:t>
            </a:r>
            <a:endParaRPr/>
          </a:p>
        </p:txBody>
      </p:sp>
      <p:pic>
        <p:nvPicPr>
          <p:cNvPr id="208" name="Google Shape;208;p24"/>
          <p:cNvPicPr preferRelativeResize="0"/>
          <p:nvPr/>
        </p:nvPicPr>
        <p:blipFill>
          <a:blip r:embed="rId4">
            <a:alphaModFix/>
          </a:blip>
          <a:stretch>
            <a:fillRect/>
          </a:stretch>
        </p:blipFill>
        <p:spPr>
          <a:xfrm>
            <a:off x="1978423" y="1904275"/>
            <a:ext cx="5398850" cy="301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052550" y="123675"/>
            <a:ext cx="7440000" cy="79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OneDM SDF </a:t>
            </a:r>
            <a:r>
              <a:rPr lang="en"/>
              <a:t>(</a:t>
            </a:r>
            <a:r>
              <a:rPr lang="en"/>
              <a:t>Semantic Definition Format</a:t>
            </a:r>
            <a:r>
              <a:rPr lang="en"/>
              <a:t>)[</a:t>
            </a:r>
            <a:r>
              <a:rPr lang="en" u="sng">
                <a:solidFill>
                  <a:schemeClr val="hlink"/>
                </a:solidFill>
                <a:hlinkClick r:id="rId3"/>
              </a:rPr>
              <a:t>Link</a:t>
            </a:r>
            <a:r>
              <a:rPr lang="en"/>
              <a:t>]</a:t>
            </a:r>
            <a:endParaRPr/>
          </a:p>
        </p:txBody>
      </p:sp>
      <p:sp>
        <p:nvSpPr>
          <p:cNvPr id="214" name="Google Shape;214;p25"/>
          <p:cNvSpPr txBox="1"/>
          <p:nvPr>
            <p:ph idx="1" type="body"/>
          </p:nvPr>
        </p:nvSpPr>
        <p:spPr>
          <a:xfrm>
            <a:off x="1005500" y="756900"/>
            <a:ext cx="7440000" cy="41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OneDm is to create a </a:t>
            </a:r>
            <a:r>
              <a:rPr lang="en"/>
              <a:t>common data model for IOT and IOT devices. </a:t>
            </a:r>
            <a:endParaRPr/>
          </a:p>
          <a:p>
            <a:pPr indent="0" lvl="0" marL="0" rtl="0" algn="l">
              <a:spcBef>
                <a:spcPts val="1200"/>
              </a:spcBef>
              <a:spcAft>
                <a:spcPts val="0"/>
              </a:spcAft>
              <a:buNone/>
            </a:pPr>
            <a:r>
              <a:rPr lang="en"/>
              <a:t>SDF makes use of the existing JSON features and adds upon it.</a:t>
            </a:r>
            <a:endParaRPr/>
          </a:p>
          <a:p>
            <a:pPr indent="0" lvl="0" marL="0" rtl="0" algn="l">
              <a:spcBef>
                <a:spcPts val="1200"/>
              </a:spcBef>
              <a:spcAft>
                <a:spcPts val="1200"/>
              </a:spcAft>
              <a:buNone/>
            </a:pPr>
            <a:r>
              <a:rPr lang="en"/>
              <a:t>SDF description : </a:t>
            </a:r>
            <a:r>
              <a:rPr lang="en" u="sng">
                <a:solidFill>
                  <a:schemeClr val="hlink"/>
                </a:solidFill>
                <a:hlinkClick r:id="rId4"/>
              </a:rPr>
              <a:t>https://datatracker.ietf.org/doc/draft-ietf-asdf-sdf/</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052550" y="123675"/>
            <a:ext cx="74400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Experimenting</a:t>
            </a:r>
            <a:endParaRPr/>
          </a:p>
        </p:txBody>
      </p:sp>
      <p:sp>
        <p:nvSpPr>
          <p:cNvPr id="220" name="Google Shape;220;p26"/>
          <p:cNvSpPr txBox="1"/>
          <p:nvPr>
            <p:ph idx="1" type="body"/>
          </p:nvPr>
        </p:nvSpPr>
        <p:spPr>
          <a:xfrm>
            <a:off x="1052550" y="1039125"/>
            <a:ext cx="7440000" cy="3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Youtube Link of connecting to a microcontroller running as a LwM2M server : </a:t>
            </a:r>
            <a:r>
              <a:rPr lang="en" u="sng">
                <a:solidFill>
                  <a:schemeClr val="hlink"/>
                </a:solidFill>
                <a:hlinkClick r:id="rId3"/>
              </a:rPr>
              <a:t>LwM2M Tutorial</a:t>
            </a:r>
            <a:endParaRPr/>
          </a:p>
          <a:p>
            <a:pPr indent="0" lvl="0" marL="0" rtl="0" algn="l">
              <a:spcBef>
                <a:spcPts val="1200"/>
              </a:spcBef>
              <a:spcAft>
                <a:spcPts val="0"/>
              </a:spcAft>
              <a:buNone/>
            </a:pPr>
            <a:r>
              <a:rPr lang="en"/>
              <a:t>Official website : </a:t>
            </a:r>
            <a:r>
              <a:rPr lang="en" u="sng">
                <a:solidFill>
                  <a:schemeClr val="hlink"/>
                </a:solidFill>
                <a:hlinkClick r:id="rId4"/>
              </a:rPr>
              <a:t>Live Objects</a:t>
            </a:r>
            <a:endParaRPr/>
          </a:p>
          <a:p>
            <a:pPr indent="0" lvl="0" marL="0" rtl="0" algn="l">
              <a:spcBef>
                <a:spcPts val="1200"/>
              </a:spcBef>
              <a:spcAft>
                <a:spcPts val="0"/>
              </a:spcAft>
              <a:buNone/>
            </a:pPr>
            <a:r>
              <a:rPr lang="en"/>
              <a:t>Deployed Github Repo : </a:t>
            </a:r>
            <a:r>
              <a:rPr lang="en" u="sng">
                <a:solidFill>
                  <a:schemeClr val="hlink"/>
                </a:solidFill>
                <a:hlinkClick r:id="rId5"/>
              </a:rPr>
              <a:t>https://leshan.eclipseprojects.io/#/clients</a:t>
            </a:r>
            <a:endParaRPr/>
          </a:p>
          <a:p>
            <a:pPr indent="0" lvl="0" marL="0" rtl="0" algn="l">
              <a:spcBef>
                <a:spcPts val="1200"/>
              </a:spcBef>
              <a:spcAft>
                <a:spcPts val="0"/>
              </a:spcAft>
              <a:buNone/>
            </a:pPr>
            <a:r>
              <a:rPr lang="en"/>
              <a:t>Conversion to Different Data formats in OneDm: </a:t>
            </a:r>
            <a:r>
              <a:rPr lang="en" u="sng">
                <a:solidFill>
                  <a:schemeClr val="hlink"/>
                </a:solidFill>
                <a:hlinkClick r:id="rId6"/>
              </a:rPr>
              <a:t>https://onedm.org/conversion/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23675"/>
            <a:ext cx="74400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CoAP (Constrained Application Protocol)[</a:t>
            </a:r>
            <a:r>
              <a:rPr lang="en" u="sng">
                <a:solidFill>
                  <a:schemeClr val="hlink"/>
                </a:solidFill>
                <a:hlinkClick r:id="rId3"/>
              </a:rPr>
              <a:t>Link</a:t>
            </a:r>
            <a:r>
              <a:rPr lang="en"/>
              <a:t>]</a:t>
            </a:r>
            <a:endParaRPr/>
          </a:p>
        </p:txBody>
      </p:sp>
      <p:sp>
        <p:nvSpPr>
          <p:cNvPr id="141" name="Google Shape;141;p14"/>
          <p:cNvSpPr txBox="1"/>
          <p:nvPr>
            <p:ph idx="1" type="body"/>
          </p:nvPr>
        </p:nvSpPr>
        <p:spPr>
          <a:xfrm>
            <a:off x="1052550" y="650575"/>
            <a:ext cx="7780800" cy="42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sz="1400"/>
              <a:t>t’s a Specialized Web Protocol Proposed by</a:t>
            </a:r>
            <a:r>
              <a:rPr b="1" lang="en" sz="1400"/>
              <a:t> IETF (Internet Engineering Task Force)</a:t>
            </a:r>
            <a:r>
              <a:rPr lang="en" sz="1400"/>
              <a:t> to be used in </a:t>
            </a:r>
            <a:r>
              <a:rPr b="1" lang="en" sz="1400"/>
              <a:t>constrained environments </a:t>
            </a:r>
            <a:r>
              <a:rPr lang="en" sz="1400"/>
              <a:t>where nodes of a network have small RAM and processing power.</a:t>
            </a:r>
            <a:endParaRPr sz="1400"/>
          </a:p>
          <a:p>
            <a:pPr indent="0" lvl="0" marL="0" rtl="0" algn="l">
              <a:spcBef>
                <a:spcPts val="1200"/>
              </a:spcBef>
              <a:spcAft>
                <a:spcPts val="0"/>
              </a:spcAft>
              <a:buNone/>
            </a:pPr>
            <a:r>
              <a:rPr lang="en" sz="1400"/>
              <a:t>It has a subset of features </a:t>
            </a:r>
            <a:r>
              <a:rPr lang="en" sz="1400"/>
              <a:t>offered</a:t>
            </a:r>
            <a:r>
              <a:rPr lang="en" sz="1400"/>
              <a:t> by HTTP and hence requires a smaller header space . Consists of core methods like GET,PUT,POST. Mapping can be done from CoAP to HTTP by specialised gateways as the functionality is similar. </a:t>
            </a:r>
            <a:endParaRPr sz="1400"/>
          </a:p>
          <a:p>
            <a:pPr indent="0" lvl="0" marL="0" rtl="0" algn="l">
              <a:spcBef>
                <a:spcPts val="1200"/>
              </a:spcBef>
              <a:spcAft>
                <a:spcPts val="0"/>
              </a:spcAft>
              <a:buNone/>
            </a:pPr>
            <a:r>
              <a:rPr b="1" lang="en" sz="1400"/>
              <a:t>Utilizes UDP as the transport protocol,</a:t>
            </a:r>
            <a:r>
              <a:rPr lang="en" sz="1400"/>
              <a:t> allowing for fewer headers in the request/response body and the communication between server and client is asynchronous (pushing messages as they come and not requiring to establish connection). [</a:t>
            </a:r>
            <a:r>
              <a:rPr b="1" lang="en" sz="1400"/>
              <a:t>Non Confirmable Message</a:t>
            </a:r>
            <a:r>
              <a:rPr lang="en" sz="1400"/>
              <a:t>]</a:t>
            </a:r>
            <a:endParaRPr sz="1400"/>
          </a:p>
          <a:p>
            <a:pPr indent="0" lvl="0" marL="0" rtl="0" algn="l">
              <a:spcBef>
                <a:spcPts val="1200"/>
              </a:spcBef>
              <a:spcAft>
                <a:spcPts val="0"/>
              </a:spcAft>
              <a:buNone/>
            </a:pPr>
            <a:r>
              <a:rPr lang="en" sz="1400"/>
              <a:t>Supports Features like Caching, Proxying, Options (Content-format, Max-Age , etc), dynamic retransmission of messages before timeout . Can have TCP like behaviour by the use of </a:t>
            </a:r>
            <a:r>
              <a:rPr b="1" lang="en" sz="1400"/>
              <a:t>Confirmable Messages (ACK and Code).</a:t>
            </a:r>
            <a:endParaRPr b="1" sz="1400"/>
          </a:p>
          <a:p>
            <a:pPr indent="0" lvl="0" marL="0" rtl="0" algn="l">
              <a:spcBef>
                <a:spcPts val="1200"/>
              </a:spcBef>
              <a:spcAft>
                <a:spcPts val="1200"/>
              </a:spcAft>
              <a:buNone/>
            </a:pPr>
            <a:r>
              <a:rPr b="1" lang="en" sz="1400"/>
              <a:t>Default Port Number is 5683</a:t>
            </a:r>
            <a:r>
              <a:rPr lang="en" sz="1400"/>
              <a:t> and must be supported by a server using the protocol to </a:t>
            </a:r>
            <a:r>
              <a:rPr lang="en" sz="1400"/>
              <a:t>accommodate</a:t>
            </a:r>
            <a:r>
              <a:rPr lang="en" sz="1400"/>
              <a:t> for Discovery routes. It is used extensively to communicate with IOT running (LwM2M) server, WOT </a:t>
            </a:r>
            <a:r>
              <a:rPr lang="en" sz="1400"/>
              <a:t>Standardization</a:t>
            </a:r>
            <a:r>
              <a:rPr lang="en" sz="1400"/>
              <a: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123675"/>
            <a:ext cx="7440000" cy="79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CBOR (Concise Binary Object Representation)[</a:t>
            </a:r>
            <a:r>
              <a:rPr lang="en" u="sng">
                <a:solidFill>
                  <a:schemeClr val="hlink"/>
                </a:solidFill>
                <a:hlinkClick r:id="rId3"/>
              </a:rPr>
              <a:t>Link</a:t>
            </a:r>
            <a:r>
              <a:rPr lang="en"/>
              <a:t>]</a:t>
            </a:r>
            <a:endParaRPr/>
          </a:p>
        </p:txBody>
      </p:sp>
      <p:sp>
        <p:nvSpPr>
          <p:cNvPr id="147" name="Google Shape;147;p15"/>
          <p:cNvSpPr txBox="1"/>
          <p:nvPr>
            <p:ph idx="1" type="body"/>
          </p:nvPr>
        </p:nvSpPr>
        <p:spPr>
          <a:xfrm>
            <a:off x="1052550" y="627075"/>
            <a:ext cx="7722000" cy="45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It is a specialised Internet Standard generated by IETF.  It is based on the JSON data model and avoids the need of the addition step of encoding data(base64) to binary format needed by sensors, graphics </a:t>
            </a:r>
            <a:r>
              <a:rPr lang="en" sz="1400"/>
              <a:t>data, etc. </a:t>
            </a:r>
            <a:endParaRPr sz="1400"/>
          </a:p>
          <a:p>
            <a:pPr indent="0" lvl="0" marL="0" rtl="0" algn="l">
              <a:spcBef>
                <a:spcPts val="1200"/>
              </a:spcBef>
              <a:spcAft>
                <a:spcPts val="0"/>
              </a:spcAft>
              <a:buNone/>
            </a:pPr>
            <a:r>
              <a:rPr lang="en" sz="1400"/>
              <a:t>This is because the CBOR model itself encodes the data in binary format where there is a unique mapping from number, strings, arrays, maps to the binary/hexadecimal format, making it efficient to send large json data.</a:t>
            </a:r>
            <a:endParaRPr sz="1400"/>
          </a:p>
          <a:p>
            <a:pPr indent="0" lvl="0" marL="0" rtl="0" algn="l">
              <a:spcBef>
                <a:spcPts val="1200"/>
              </a:spcBef>
              <a:spcAft>
                <a:spcPts val="0"/>
              </a:spcAft>
              <a:buNone/>
            </a:pPr>
            <a:r>
              <a:rPr lang="en" sz="1400"/>
              <a:t>It is used in LwM2M servers as a part of its security component (OSCORE), in SenML. Example from </a:t>
            </a:r>
            <a:r>
              <a:rPr lang="en" sz="1400" u="sng">
                <a:solidFill>
                  <a:schemeClr val="hlink"/>
                </a:solidFill>
                <a:hlinkClick r:id="rId4"/>
              </a:rPr>
              <a:t>https://cbor.me/</a:t>
            </a:r>
            <a:r>
              <a:rPr lang="en" sz="1400"/>
              <a:t> : </a:t>
            </a:r>
            <a:endParaRPr sz="1400"/>
          </a:p>
          <a:p>
            <a:pPr indent="0" lvl="0" marL="0" rtl="0" algn="l">
              <a:spcBef>
                <a:spcPts val="1200"/>
              </a:spcBef>
              <a:spcAft>
                <a:spcPts val="1200"/>
              </a:spcAft>
              <a:buNone/>
            </a:pPr>
            <a:r>
              <a:t/>
            </a:r>
            <a:endParaRPr/>
          </a:p>
        </p:txBody>
      </p:sp>
      <p:pic>
        <p:nvPicPr>
          <p:cNvPr id="148" name="Google Shape;148;p15"/>
          <p:cNvPicPr preferRelativeResize="0"/>
          <p:nvPr/>
        </p:nvPicPr>
        <p:blipFill>
          <a:blip r:embed="rId5">
            <a:alphaModFix/>
          </a:blip>
          <a:stretch>
            <a:fillRect/>
          </a:stretch>
        </p:blipFill>
        <p:spPr>
          <a:xfrm>
            <a:off x="1881775" y="3038850"/>
            <a:ext cx="2324100" cy="1924050"/>
          </a:xfrm>
          <a:prstGeom prst="rect">
            <a:avLst/>
          </a:prstGeom>
          <a:noFill/>
          <a:ln>
            <a:noFill/>
          </a:ln>
        </p:spPr>
      </p:pic>
      <p:pic>
        <p:nvPicPr>
          <p:cNvPr id="149" name="Google Shape;149;p15"/>
          <p:cNvPicPr preferRelativeResize="0"/>
          <p:nvPr/>
        </p:nvPicPr>
        <p:blipFill>
          <a:blip r:embed="rId6">
            <a:alphaModFix/>
          </a:blip>
          <a:stretch>
            <a:fillRect/>
          </a:stretch>
        </p:blipFill>
        <p:spPr>
          <a:xfrm>
            <a:off x="5598775" y="2881775"/>
            <a:ext cx="2179850" cy="2216800"/>
          </a:xfrm>
          <a:prstGeom prst="rect">
            <a:avLst/>
          </a:prstGeom>
          <a:noFill/>
          <a:ln>
            <a:noFill/>
          </a:ln>
        </p:spPr>
      </p:pic>
      <p:cxnSp>
        <p:nvCxnSpPr>
          <p:cNvPr id="150" name="Google Shape;150;p15"/>
          <p:cNvCxnSpPr>
            <a:stCxn id="148" idx="3"/>
            <a:endCxn id="149" idx="1"/>
          </p:cNvCxnSpPr>
          <p:nvPr/>
        </p:nvCxnSpPr>
        <p:spPr>
          <a:xfrm flipH="1" rot="10800000">
            <a:off x="4205875" y="3990075"/>
            <a:ext cx="1392900" cy="1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052550" y="123675"/>
            <a:ext cx="74400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SenML (Sensor Measurement Lists) </a:t>
            </a:r>
            <a:r>
              <a:rPr lang="en"/>
              <a:t>[</a:t>
            </a:r>
            <a:r>
              <a:rPr lang="en" u="sng">
                <a:solidFill>
                  <a:schemeClr val="hlink"/>
                </a:solidFill>
                <a:hlinkClick r:id="rId3"/>
              </a:rPr>
              <a:t>Link</a:t>
            </a:r>
            <a:r>
              <a:rPr lang="en"/>
              <a:t>]</a:t>
            </a:r>
            <a:endParaRPr/>
          </a:p>
        </p:txBody>
      </p:sp>
      <p:sp>
        <p:nvSpPr>
          <p:cNvPr id="156" name="Google Shape;156;p16"/>
          <p:cNvSpPr txBox="1"/>
          <p:nvPr>
            <p:ph idx="1" type="body"/>
          </p:nvPr>
        </p:nvSpPr>
        <p:spPr>
          <a:xfrm>
            <a:off x="1052550" y="591850"/>
            <a:ext cx="7780800" cy="44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It is a data format for representing sensor measurements as a List of JSON / CBOR objects. </a:t>
            </a:r>
            <a:endParaRPr sz="1400"/>
          </a:p>
          <a:p>
            <a:pPr indent="0" lvl="0" marL="0" rtl="0" algn="l">
              <a:spcBef>
                <a:spcPts val="1200"/>
              </a:spcBef>
              <a:spcAft>
                <a:spcPts val="0"/>
              </a:spcAft>
              <a:buNone/>
            </a:pPr>
            <a:r>
              <a:rPr lang="en" sz="1400"/>
              <a:t>Objective is to allow constrained devices to send a list of measurements as a batch in one response.</a:t>
            </a:r>
            <a:endParaRPr sz="1400"/>
          </a:p>
          <a:p>
            <a:pPr indent="0" lvl="0" marL="0" rtl="0" algn="l">
              <a:spcBef>
                <a:spcPts val="1200"/>
              </a:spcBef>
              <a:spcAft>
                <a:spcPts val="0"/>
              </a:spcAft>
              <a:buNone/>
            </a:pPr>
            <a:r>
              <a:rPr lang="en" sz="1400"/>
              <a:t>Consists of Base Fields(Base Name, Base Time, etc) and Regular Fields (Value, Unit, sum, etc). The Base Field values are represented once in the list and the regular fields are repeated in each object for the different values it can have. It makes the message smaller.</a:t>
            </a:r>
            <a:endParaRPr sz="1400"/>
          </a:p>
          <a:p>
            <a:pPr indent="0" lvl="0" marL="0" rtl="0" algn="l">
              <a:spcBef>
                <a:spcPts val="1200"/>
              </a:spcBef>
              <a:spcAft>
                <a:spcPts val="0"/>
              </a:spcAft>
              <a:buNone/>
            </a:pPr>
            <a:r>
              <a:rPr lang="en" sz="1400"/>
              <a:t>Example : JSON                                                                  </a:t>
            </a:r>
            <a:r>
              <a:rPr lang="en" sz="1400"/>
              <a:t>Example : CBOR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57" name="Google Shape;157;p16"/>
          <p:cNvPicPr preferRelativeResize="0"/>
          <p:nvPr/>
        </p:nvPicPr>
        <p:blipFill>
          <a:blip r:embed="rId4">
            <a:alphaModFix/>
          </a:blip>
          <a:stretch>
            <a:fillRect/>
          </a:stretch>
        </p:blipFill>
        <p:spPr>
          <a:xfrm>
            <a:off x="131675" y="2630450"/>
            <a:ext cx="4440325" cy="861950"/>
          </a:xfrm>
          <a:prstGeom prst="rect">
            <a:avLst/>
          </a:prstGeom>
          <a:noFill/>
          <a:ln>
            <a:noFill/>
          </a:ln>
        </p:spPr>
      </p:pic>
      <p:pic>
        <p:nvPicPr>
          <p:cNvPr id="158" name="Google Shape;158;p16"/>
          <p:cNvPicPr preferRelativeResize="0"/>
          <p:nvPr/>
        </p:nvPicPr>
        <p:blipFill>
          <a:blip r:embed="rId5">
            <a:alphaModFix/>
          </a:blip>
          <a:stretch>
            <a:fillRect/>
          </a:stretch>
        </p:blipFill>
        <p:spPr>
          <a:xfrm>
            <a:off x="4654225" y="2630450"/>
            <a:ext cx="4331650" cy="861950"/>
          </a:xfrm>
          <a:prstGeom prst="rect">
            <a:avLst/>
          </a:prstGeom>
          <a:noFill/>
          <a:ln>
            <a:noFill/>
          </a:ln>
        </p:spPr>
      </p:pic>
      <p:pic>
        <p:nvPicPr>
          <p:cNvPr id="159" name="Google Shape;159;p16"/>
          <p:cNvPicPr preferRelativeResize="0"/>
          <p:nvPr/>
        </p:nvPicPr>
        <p:blipFill>
          <a:blip r:embed="rId6">
            <a:alphaModFix/>
          </a:blip>
          <a:stretch>
            <a:fillRect/>
          </a:stretch>
        </p:blipFill>
        <p:spPr>
          <a:xfrm>
            <a:off x="2123900" y="3617350"/>
            <a:ext cx="4842125" cy="146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052550" y="123675"/>
            <a:ext cx="74400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IPSO (Internet Protocol of Smart Objects) [</a:t>
            </a:r>
            <a:r>
              <a:rPr lang="en" u="sng">
                <a:solidFill>
                  <a:schemeClr val="hlink"/>
                </a:solidFill>
                <a:hlinkClick r:id="rId3"/>
              </a:rPr>
              <a:t>Link</a:t>
            </a:r>
            <a:r>
              <a:rPr lang="en"/>
              <a:t>]</a:t>
            </a:r>
            <a:endParaRPr/>
          </a:p>
        </p:txBody>
      </p:sp>
      <p:sp>
        <p:nvSpPr>
          <p:cNvPr id="165" name="Google Shape;165;p17"/>
          <p:cNvSpPr txBox="1"/>
          <p:nvPr>
            <p:ph idx="1" type="body"/>
          </p:nvPr>
        </p:nvSpPr>
        <p:spPr>
          <a:xfrm>
            <a:off x="1052550" y="732775"/>
            <a:ext cx="7863000" cy="42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Smart objects are entities or devices that can communicate using the Internet Protocol and IPSO is a lightweight application layer protocol (LwM2M) designed for Internet of Things (IOT).</a:t>
            </a:r>
            <a:endParaRPr sz="1400"/>
          </a:p>
          <a:p>
            <a:pPr indent="0" lvl="0" marL="0" rtl="0" algn="l">
              <a:spcBef>
                <a:spcPts val="1200"/>
              </a:spcBef>
              <a:spcAft>
                <a:spcPts val="0"/>
              </a:spcAft>
              <a:buNone/>
            </a:pPr>
            <a:r>
              <a:rPr lang="en" sz="1400"/>
              <a:t>Objective is to create a common framework for interoperability among IOT devices. It utilizes CoAP as the transfer protocol to support for constrained devices. Also supports other </a:t>
            </a:r>
            <a:r>
              <a:rPr lang="en" sz="1400"/>
              <a:t>transfer</a:t>
            </a:r>
            <a:r>
              <a:rPr lang="en" sz="1400"/>
              <a:t> protocols like HTTP, MQTT, etc.</a:t>
            </a:r>
            <a:endParaRPr sz="1400"/>
          </a:p>
          <a:p>
            <a:pPr indent="0" lvl="0" marL="0" rtl="0" algn="l">
              <a:spcBef>
                <a:spcPts val="1200"/>
              </a:spcBef>
              <a:spcAft>
                <a:spcPts val="0"/>
              </a:spcAft>
              <a:buNone/>
            </a:pPr>
            <a:r>
              <a:rPr lang="en" sz="1400"/>
              <a:t>Security[</a:t>
            </a:r>
            <a:r>
              <a:rPr lang="en" sz="1400" u="sng">
                <a:solidFill>
                  <a:schemeClr val="hlink"/>
                </a:solidFill>
                <a:hlinkClick r:id="rId4"/>
              </a:rPr>
              <a:t>Link</a:t>
            </a:r>
            <a:r>
              <a:rPr lang="en" sz="1400"/>
              <a:t>]: Communication with a IOT device occurs through a gateway and not always through the endpoint. With multiple gateways, the security of the data present in the IOT device may get </a:t>
            </a:r>
            <a:r>
              <a:rPr lang="en" sz="1400"/>
              <a:t>compromised</a:t>
            </a:r>
            <a:r>
              <a:rPr lang="en" sz="1400"/>
              <a:t>. Hence an application layer end-to-end security component is required in addition to the </a:t>
            </a:r>
            <a:r>
              <a:rPr lang="en" sz="1400"/>
              <a:t>existing</a:t>
            </a:r>
            <a:r>
              <a:rPr lang="en" sz="1400"/>
              <a:t> Transport Layer </a:t>
            </a:r>
            <a:r>
              <a:rPr lang="en" sz="1400"/>
              <a:t>Security</a:t>
            </a:r>
            <a:r>
              <a:rPr lang="en" sz="1400"/>
              <a:t>(TLS).</a:t>
            </a:r>
            <a:endParaRPr sz="1400"/>
          </a:p>
          <a:p>
            <a:pPr indent="0" lvl="0" marL="0" rtl="0" algn="l">
              <a:spcBef>
                <a:spcPts val="1200"/>
              </a:spcBef>
              <a:spcAft>
                <a:spcPts val="1200"/>
              </a:spcAft>
              <a:buNone/>
            </a:pPr>
            <a:r>
              <a:rPr lang="en" sz="1400"/>
              <a:t>OSCORE (Object Security For Constrained RESTFUL Environments) is used on top of the transport layer which encrypts the important CoAP options and the message body to maintain security. It utilizes COSE( CBOR Object Signing and Encryption) to encrypt the data and the use of CBOR based encryption allows for smaller overhead.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052550" y="123675"/>
            <a:ext cx="7440000" cy="79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LwM2M (LightWeight Machine-to-Machine)</a:t>
            </a:r>
            <a:r>
              <a:rPr lang="en"/>
              <a:t> [</a:t>
            </a:r>
            <a:r>
              <a:rPr lang="en" u="sng">
                <a:solidFill>
                  <a:schemeClr val="hlink"/>
                </a:solidFill>
                <a:hlinkClick r:id="rId3"/>
              </a:rPr>
              <a:t>Link</a:t>
            </a:r>
            <a:r>
              <a:rPr lang="en"/>
              <a:t>]</a:t>
            </a:r>
            <a:endParaRPr/>
          </a:p>
        </p:txBody>
      </p:sp>
      <p:sp>
        <p:nvSpPr>
          <p:cNvPr id="171" name="Google Shape;171;p18"/>
          <p:cNvSpPr txBox="1"/>
          <p:nvPr>
            <p:ph idx="1" type="body"/>
          </p:nvPr>
        </p:nvSpPr>
        <p:spPr>
          <a:xfrm>
            <a:off x="1052550" y="686750"/>
            <a:ext cx="7922100" cy="43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It is a device management protocol that </a:t>
            </a:r>
            <a:r>
              <a:rPr lang="en" sz="1400"/>
              <a:t>communicates</a:t>
            </a:r>
            <a:r>
              <a:rPr lang="en" sz="1400"/>
              <a:t> with the IOT devices through a remote LwM2M server that performs </a:t>
            </a:r>
            <a:r>
              <a:rPr lang="en" sz="1400"/>
              <a:t>functionalities</a:t>
            </a:r>
            <a:r>
              <a:rPr lang="en" sz="1400"/>
              <a:t> like BootStrapping, Diagnostics, Device Config, Extracting Data from devices, etc.</a:t>
            </a:r>
            <a:endParaRPr sz="1400"/>
          </a:p>
          <a:p>
            <a:pPr indent="0" lvl="0" marL="0" rtl="0" algn="l">
              <a:spcBef>
                <a:spcPts val="1200"/>
              </a:spcBef>
              <a:spcAft>
                <a:spcPts val="0"/>
              </a:spcAft>
              <a:buNone/>
            </a:pPr>
            <a:r>
              <a:rPr lang="en" sz="1400"/>
              <a:t>The protocol is designed for constrained devices and utilizes CoAP. To communicate with a LwM2M server a client must be authenticated. This is done by the BootStrap Server that verifies the key sent by the client.</a:t>
            </a:r>
            <a:endParaRPr sz="1400"/>
          </a:p>
          <a:p>
            <a:pPr indent="0" lvl="0" marL="0" rtl="0" algn="l">
              <a:spcBef>
                <a:spcPts val="1200"/>
              </a:spcBef>
              <a:spcAft>
                <a:spcPts val="0"/>
              </a:spcAft>
              <a:buNone/>
            </a:pPr>
            <a:r>
              <a:rPr lang="en" sz="1400"/>
              <a:t>It also handles the registering of IOT devices to the server and provides discovery routes to allow for navigating and extracting the required </a:t>
            </a:r>
            <a:r>
              <a:rPr lang="en" sz="1400"/>
              <a:t>information</a:t>
            </a:r>
            <a:r>
              <a:rPr lang="en" sz="1400"/>
              <a:t> from the sensors. Has support for JSON objects by using SenML with CBOR serialization for efficient transmission of sensor data.</a:t>
            </a:r>
            <a:endParaRPr sz="1400"/>
          </a:p>
          <a:p>
            <a:pPr indent="0" lvl="0" marL="0" rtl="0" algn="l">
              <a:spcBef>
                <a:spcPts val="1200"/>
              </a:spcBef>
              <a:spcAft>
                <a:spcPts val="1200"/>
              </a:spcAft>
              <a:buNone/>
            </a:pPr>
            <a:r>
              <a:t/>
            </a:r>
            <a:endParaRPr/>
          </a:p>
        </p:txBody>
      </p:sp>
      <p:pic>
        <p:nvPicPr>
          <p:cNvPr id="172" name="Google Shape;172;p18"/>
          <p:cNvPicPr preferRelativeResize="0"/>
          <p:nvPr/>
        </p:nvPicPr>
        <p:blipFill>
          <a:blip r:embed="rId4">
            <a:alphaModFix/>
          </a:blip>
          <a:stretch>
            <a:fillRect/>
          </a:stretch>
        </p:blipFill>
        <p:spPr>
          <a:xfrm>
            <a:off x="1521650" y="3381950"/>
            <a:ext cx="6618099" cy="132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1084200" y="392750"/>
            <a:ext cx="7784700" cy="451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LwM2M object and registry consists of the various object and discovery ids to extract information by specifying the id in the route. </a:t>
            </a:r>
            <a:r>
              <a:rPr lang="en" sz="1400" u="sng">
                <a:solidFill>
                  <a:schemeClr val="hlink"/>
                </a:solidFill>
                <a:hlinkClick r:id="rId3"/>
              </a:rPr>
              <a:t>LwM2M Registry</a:t>
            </a:r>
            <a:r>
              <a:rPr lang="en" sz="1400"/>
              <a:t> , </a:t>
            </a:r>
            <a:r>
              <a:rPr lang="en" sz="1400" u="sng">
                <a:solidFill>
                  <a:schemeClr val="hlink"/>
                </a:solidFill>
                <a:hlinkClick r:id="rId4"/>
              </a:rPr>
              <a:t>Registry + API</a:t>
            </a:r>
            <a:r>
              <a:rPr lang="en" sz="1400"/>
              <a:t>  </a:t>
            </a:r>
            <a:endParaRPr sz="1400"/>
          </a:p>
        </p:txBody>
      </p:sp>
      <p:pic>
        <p:nvPicPr>
          <p:cNvPr id="178" name="Google Shape;178;p19"/>
          <p:cNvPicPr preferRelativeResize="0"/>
          <p:nvPr/>
        </p:nvPicPr>
        <p:blipFill>
          <a:blip r:embed="rId5">
            <a:alphaModFix/>
          </a:blip>
          <a:stretch>
            <a:fillRect/>
          </a:stretch>
        </p:blipFill>
        <p:spPr>
          <a:xfrm>
            <a:off x="833262" y="1410100"/>
            <a:ext cx="8192476" cy="308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052550" y="123675"/>
            <a:ext cx="74400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JSON-LD (LD = Linked Data)</a:t>
            </a:r>
            <a:r>
              <a:rPr lang="en"/>
              <a:t>[</a:t>
            </a:r>
            <a:r>
              <a:rPr lang="en" u="sng">
                <a:solidFill>
                  <a:schemeClr val="hlink"/>
                </a:solidFill>
                <a:hlinkClick r:id="rId3"/>
              </a:rPr>
              <a:t>Link</a:t>
            </a:r>
            <a:r>
              <a:rPr lang="en"/>
              <a:t>]</a:t>
            </a:r>
            <a:endParaRPr/>
          </a:p>
        </p:txBody>
      </p:sp>
      <p:sp>
        <p:nvSpPr>
          <p:cNvPr id="184" name="Google Shape;184;p20"/>
          <p:cNvSpPr txBox="1"/>
          <p:nvPr>
            <p:ph idx="1" type="body"/>
          </p:nvPr>
        </p:nvSpPr>
        <p:spPr>
          <a:xfrm>
            <a:off x="4659025" y="722025"/>
            <a:ext cx="4280400" cy="42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JSON-LD is a lightweight Linked Data format and is based on the JSON format. It provides a way to help json data interoperate at the Web-Scale. Allows an application to start at a piece of linked data and follow the embedded links to other pieces of Linked Data. </a:t>
            </a:r>
            <a:endParaRPr sz="1400"/>
          </a:p>
          <a:p>
            <a:pPr indent="0" lvl="0" marL="0" rtl="0" algn="l">
              <a:spcBef>
                <a:spcPts val="1200"/>
              </a:spcBef>
              <a:spcAft>
                <a:spcPts val="0"/>
              </a:spcAft>
              <a:buNone/>
            </a:pPr>
            <a:r>
              <a:rPr lang="en" sz="1400"/>
              <a:t>It enables interoperability </a:t>
            </a:r>
            <a:r>
              <a:rPr lang="en" sz="1400"/>
              <a:t>between</a:t>
            </a:r>
            <a:r>
              <a:rPr lang="en" sz="1400"/>
              <a:t> different systems/devices as it provides links that allow to navigate and extract data from various sources. It is used by a WOT client to process the metadata, interaction affordances (actions, properties, events) sent by a WOT server.</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85" name="Google Shape;185;p20"/>
          <p:cNvPicPr preferRelativeResize="0"/>
          <p:nvPr/>
        </p:nvPicPr>
        <p:blipFill>
          <a:blip r:embed="rId4">
            <a:alphaModFix/>
          </a:blip>
          <a:stretch>
            <a:fillRect/>
          </a:stretch>
        </p:blipFill>
        <p:spPr>
          <a:xfrm>
            <a:off x="939050" y="722025"/>
            <a:ext cx="3632946" cy="432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52550" y="123675"/>
            <a:ext cx="74400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WOT</a:t>
            </a:r>
            <a:r>
              <a:rPr lang="en"/>
              <a:t> Abstract Architect(Web of Things)[</a:t>
            </a:r>
            <a:r>
              <a:rPr lang="en" u="sng">
                <a:solidFill>
                  <a:schemeClr val="hlink"/>
                </a:solidFill>
                <a:hlinkClick r:id="rId3"/>
              </a:rPr>
              <a:t>Link</a:t>
            </a:r>
            <a:r>
              <a:rPr lang="en"/>
              <a:t>]</a:t>
            </a:r>
            <a:endParaRPr/>
          </a:p>
        </p:txBody>
      </p:sp>
      <p:sp>
        <p:nvSpPr>
          <p:cNvPr id="191" name="Google Shape;191;p21"/>
          <p:cNvSpPr txBox="1"/>
          <p:nvPr>
            <p:ph idx="1" type="body"/>
          </p:nvPr>
        </p:nvSpPr>
        <p:spPr>
          <a:xfrm>
            <a:off x="1052550" y="710250"/>
            <a:ext cx="7440000" cy="408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WOT enables interoperability across IOT devices and application domains and aims to preserve and complement existing IOT standards.</a:t>
            </a:r>
            <a:endParaRPr sz="1400"/>
          </a:p>
          <a:p>
            <a:pPr indent="0" lvl="0" marL="0" rtl="0" algn="l">
              <a:spcBef>
                <a:spcPts val="1200"/>
              </a:spcBef>
              <a:spcAft>
                <a:spcPts val="0"/>
              </a:spcAft>
              <a:buNone/>
            </a:pPr>
            <a:r>
              <a:rPr lang="en" sz="1400"/>
              <a:t>The Link above provides an abstract WOT Architecture based on 30+ </a:t>
            </a:r>
            <a:r>
              <a:rPr lang="en" sz="1400"/>
              <a:t>use Cases</a:t>
            </a:r>
            <a:r>
              <a:rPr lang="en" sz="1400"/>
              <a:t> identified like Smart Homes, Smart Cities, Agriculture, HealthCare , etc along with various deployment patterns to allow for cross domain(different usecases) communication (interoperability) .</a:t>
            </a:r>
            <a:endParaRPr sz="1400"/>
          </a:p>
          <a:p>
            <a:pPr indent="0" lvl="0" marL="0" rtl="0" algn="l">
              <a:spcBef>
                <a:spcPts val="1200"/>
              </a:spcBef>
              <a:spcAft>
                <a:spcPts val="0"/>
              </a:spcAft>
              <a:buNone/>
            </a:pPr>
            <a:r>
              <a:rPr lang="en" sz="1400"/>
              <a:t>The Architecture provides various building blocks like WOT Thing Description, Binding Templates , Discovery and more.</a:t>
            </a:r>
            <a:endParaRPr sz="1400"/>
          </a:p>
          <a:p>
            <a:pPr indent="0" lvl="0" marL="0" rtl="0" algn="l">
              <a:spcBef>
                <a:spcPts val="1200"/>
              </a:spcBef>
              <a:spcAft>
                <a:spcPts val="0"/>
              </a:spcAft>
              <a:buNone/>
            </a:pPr>
            <a:r>
              <a:rPr lang="en" sz="1400"/>
              <a:t>A Thing is an abstraction of a physical entity whose metadata and interfaces are described by a Web of Things Description.</a:t>
            </a:r>
            <a:endParaRPr sz="1400"/>
          </a:p>
          <a:p>
            <a:pPr indent="0" lvl="0" marL="0" rtl="0" algn="l">
              <a:spcBef>
                <a:spcPts val="1200"/>
              </a:spcBef>
              <a:spcAft>
                <a:spcPts val="0"/>
              </a:spcAft>
              <a:buNone/>
            </a:pPr>
            <a:r>
              <a:rPr lang="en" sz="1400"/>
              <a:t>The WOT Thing Description comprises of the general meta data, domain-specific metadata, Interaction Affordances (capabilities described as properties, events, actions)</a:t>
            </a:r>
            <a:endParaRPr sz="1400"/>
          </a:p>
          <a:p>
            <a:pPr indent="0" lvl="0" marL="0" rtl="0" algn="l">
              <a:spcBef>
                <a:spcPts val="1200"/>
              </a:spcBef>
              <a:spcAft>
                <a:spcPts val="1200"/>
              </a:spcAft>
              <a:buNone/>
            </a:pPr>
            <a:r>
              <a:rPr lang="en" sz="1400"/>
              <a:t>Web Thing Model : </a:t>
            </a:r>
            <a:r>
              <a:rPr lang="en" sz="1400" u="sng">
                <a:solidFill>
                  <a:schemeClr val="hlink"/>
                </a:solidFill>
                <a:hlinkClick r:id="rId4"/>
              </a:rPr>
              <a:t>https://www.w3.org/submissions/wot-model/</a:t>
            </a:r>
            <a:r>
              <a:rPr lang="en" sz="1400"/>
              <a:t>  . It is used to describe common </a:t>
            </a:r>
            <a:r>
              <a:rPr lang="en" sz="1400"/>
              <a:t>capabilities</a:t>
            </a:r>
            <a:r>
              <a:rPr lang="en" sz="1400"/>
              <a:t> of a set of Things. Also used to provide basic metadata during discovery.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