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6db8727e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6db8727e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019ecdf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019ecdf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019ecdf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019ecdf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019ecdf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019ecdf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019ecdf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019ecdf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019ecdf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019ecdf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nedm.org/sdflanguage/"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tracker.ietf.org/doc/draft-ietf-asdf-sdf/"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tracker.ietf.org/doc/draft-ietf-asdf-sdf/"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one-data-model/playground/tree/master" TargetMode="External"/><Relationship Id="rId4" Type="http://schemas.openxmlformats.org/officeDocument/2006/relationships/hyperlink" Target="https://github.com/EricssonResearch/ipso-odm/tree/master"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nfoq.com/articles/web-of-things-iot-apps/" TargetMode="External"/><Relationship Id="rId4" Type="http://schemas.openxmlformats.org/officeDocument/2006/relationships/hyperlink" Target="https://projects.eclipse.org/projects/iot.thingweb" TargetMode="External"/><Relationship Id="rId5" Type="http://schemas.openxmlformats.org/officeDocument/2006/relationships/hyperlink" Target="https://github.com/eclipse-thingweb/node-wot" TargetMode="External"/><Relationship Id="rId6" Type="http://schemas.openxmlformats.org/officeDocument/2006/relationships/hyperlink" Target="https://playground.thingweb.io/" TargetMode="External"/><Relationship Id="rId7" Type="http://schemas.openxmlformats.org/officeDocument/2006/relationships/hyperlink" Target="https://www.thingweb.io/servic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plugfest.thingweb.io/webui/" TargetMode="External"/><Relationship Id="rId4" Type="http://schemas.openxmlformats.org/officeDocument/2006/relationships/hyperlink" Target="https://www.thingweb.io/smart-coffee-machine.html" TargetMode="External"/><Relationship Id="rId9" Type="http://schemas.openxmlformats.org/officeDocument/2006/relationships/hyperlink" Target="https://github.com/eclipse-leshan/leshan/tree/f23254c85928bf0eba54c10b515b36ef050a6959" TargetMode="External"/><Relationship Id="rId5" Type="http://schemas.openxmlformats.org/officeDocument/2006/relationships/hyperlink" Target="http://plugfest.thingweb.io:8083/testthing" TargetMode="External"/><Relationship Id="rId6" Type="http://schemas.openxmlformats.org/officeDocument/2006/relationships/hyperlink" Target="https://www.youtube.com/watch?v=-DlmF70aKLQ&amp;t=965s" TargetMode="External"/><Relationship Id="rId7" Type="http://schemas.openxmlformats.org/officeDocument/2006/relationships/hyperlink" Target="https://liveobjects.orange-business.com/#/liveobjects" TargetMode="External"/><Relationship Id="rId8" Type="http://schemas.openxmlformats.org/officeDocument/2006/relationships/hyperlink" Target="https://leshan.eclipseprojects.io/#/clie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Reading Elective Presentation - III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 Munagala Kalyan 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46700" y="183325"/>
            <a:ext cx="7610100" cy="6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OneDM SDF (Semantic Definition Format)[</a:t>
            </a:r>
            <a:r>
              <a:rPr lang="en" u="sng">
                <a:solidFill>
                  <a:schemeClr val="hlink"/>
                </a:solidFill>
                <a:hlinkClick r:id="rId3"/>
              </a:rPr>
              <a:t>Link</a:t>
            </a:r>
            <a:r>
              <a:rPr lang="en"/>
              <a:t>]</a:t>
            </a:r>
            <a:endParaRPr/>
          </a:p>
        </p:txBody>
      </p:sp>
      <p:sp>
        <p:nvSpPr>
          <p:cNvPr id="141" name="Google Shape;141;p14"/>
          <p:cNvSpPr txBox="1"/>
          <p:nvPr>
            <p:ph idx="1" type="body"/>
          </p:nvPr>
        </p:nvSpPr>
        <p:spPr>
          <a:xfrm>
            <a:off x="3695075" y="902875"/>
            <a:ext cx="4909500" cy="37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objective of OneDm is to create a common data model for IOT devices called SDF.</a:t>
            </a:r>
            <a:endParaRPr sz="1400"/>
          </a:p>
          <a:p>
            <a:pPr indent="0" lvl="0" marL="0" rtl="0" algn="l">
              <a:spcBef>
                <a:spcPts val="1200"/>
              </a:spcBef>
              <a:spcAft>
                <a:spcPts val="0"/>
              </a:spcAft>
              <a:buNone/>
            </a:pPr>
            <a:r>
              <a:rPr lang="en" sz="1400"/>
              <a:t>SDF makes use of the existing JSON features and adds upon it. They define a set of standard semantics in their format like sdfObject, sdfThing, namespaces, etc.</a:t>
            </a:r>
            <a:endParaRPr sz="1400"/>
          </a:p>
          <a:p>
            <a:pPr indent="0" lvl="0" marL="0" rtl="0" algn="l">
              <a:spcBef>
                <a:spcPts val="1200"/>
              </a:spcBef>
              <a:spcAft>
                <a:spcPts val="0"/>
              </a:spcAft>
              <a:buNone/>
            </a:pPr>
            <a:r>
              <a:rPr lang="en" sz="1400"/>
              <a:t>It provides a method for Things to describe their affordances, i.e properties, actions and events. This is done by using the key’s sdfProperty, sdfAction and sdfEvent.</a:t>
            </a:r>
            <a:endParaRPr sz="1400"/>
          </a:p>
          <a:p>
            <a:pPr indent="0" lvl="0" marL="0" rtl="0" algn="l">
              <a:spcBef>
                <a:spcPts val="1200"/>
              </a:spcBef>
              <a:spcAft>
                <a:spcPts val="0"/>
              </a:spcAft>
              <a:buNone/>
            </a:pPr>
            <a:r>
              <a:rPr lang="en" sz="1400"/>
              <a:t>The image shows the hierarchy that is followed to describe the Thing. It allows to describe a collection of Things and the objects it contains</a:t>
            </a:r>
            <a:endParaRPr sz="1400"/>
          </a:p>
          <a:p>
            <a:pPr indent="0" lvl="0" marL="0" rtl="0" algn="l">
              <a:spcBef>
                <a:spcPts val="1200"/>
              </a:spcBef>
              <a:spcAft>
                <a:spcPts val="1200"/>
              </a:spcAft>
              <a:buNone/>
            </a:pPr>
            <a:r>
              <a:t/>
            </a:r>
            <a:endParaRPr sz="1400"/>
          </a:p>
        </p:txBody>
      </p:sp>
      <p:pic>
        <p:nvPicPr>
          <p:cNvPr id="142" name="Google Shape;142;p14"/>
          <p:cNvPicPr preferRelativeResize="0"/>
          <p:nvPr/>
        </p:nvPicPr>
        <p:blipFill>
          <a:blip r:embed="rId4">
            <a:alphaModFix/>
          </a:blip>
          <a:stretch>
            <a:fillRect/>
          </a:stretch>
        </p:blipFill>
        <p:spPr>
          <a:xfrm>
            <a:off x="632325" y="902875"/>
            <a:ext cx="2583451" cy="2573025"/>
          </a:xfrm>
          <a:prstGeom prst="rect">
            <a:avLst/>
          </a:prstGeom>
          <a:noFill/>
          <a:ln>
            <a:noFill/>
          </a:ln>
        </p:spPr>
      </p:pic>
      <p:pic>
        <p:nvPicPr>
          <p:cNvPr id="143" name="Google Shape;143;p14"/>
          <p:cNvPicPr preferRelativeResize="0"/>
          <p:nvPr/>
        </p:nvPicPr>
        <p:blipFill>
          <a:blip r:embed="rId5">
            <a:alphaModFix/>
          </a:blip>
          <a:stretch>
            <a:fillRect/>
          </a:stretch>
        </p:blipFill>
        <p:spPr>
          <a:xfrm>
            <a:off x="771525" y="3628075"/>
            <a:ext cx="2305050" cy="11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053175" y="148275"/>
            <a:ext cx="7598400" cy="6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SDF [</a:t>
            </a:r>
            <a:r>
              <a:rPr lang="en" u="sng">
                <a:solidFill>
                  <a:schemeClr val="hlink"/>
                </a:solidFill>
                <a:hlinkClick r:id="rId3"/>
              </a:rPr>
              <a:t>Link2</a:t>
            </a:r>
            <a:r>
              <a:rPr lang="en"/>
              <a:t>]</a:t>
            </a:r>
            <a:endParaRPr/>
          </a:p>
        </p:txBody>
      </p:sp>
      <p:sp>
        <p:nvSpPr>
          <p:cNvPr id="149" name="Google Shape;149;p15"/>
          <p:cNvSpPr txBox="1"/>
          <p:nvPr>
            <p:ph idx="1" type="body"/>
          </p:nvPr>
        </p:nvSpPr>
        <p:spPr>
          <a:xfrm>
            <a:off x="4174350" y="610300"/>
            <a:ext cx="4664100" cy="43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This is the description of a toggle button with a description of its affordances using the SDF data model.</a:t>
            </a:r>
            <a:endParaRPr sz="1400"/>
          </a:p>
          <a:p>
            <a:pPr indent="0" lvl="0" marL="0" rtl="0" algn="l">
              <a:spcBef>
                <a:spcPts val="1200"/>
              </a:spcBef>
              <a:spcAft>
                <a:spcPts val="0"/>
              </a:spcAft>
              <a:buNone/>
            </a:pPr>
            <a:r>
              <a:rPr lang="en" sz="1400"/>
              <a:t>In this example, the info key has some generic meta data  like title, description, version, license, etc.</a:t>
            </a:r>
            <a:endParaRPr sz="1400"/>
          </a:p>
          <a:p>
            <a:pPr indent="0" lvl="0" marL="0" rtl="0" algn="l">
              <a:spcBef>
                <a:spcPts val="1200"/>
              </a:spcBef>
              <a:spcAft>
                <a:spcPts val="0"/>
              </a:spcAft>
              <a:buNone/>
            </a:pPr>
            <a:r>
              <a:rPr lang="en" sz="1400"/>
              <a:t>The namespace key is a map from short names to the URI of the thing.</a:t>
            </a:r>
            <a:endParaRPr sz="1400"/>
          </a:p>
          <a:p>
            <a:pPr indent="0" lvl="0" marL="0" rtl="0" algn="l">
              <a:spcBef>
                <a:spcPts val="1200"/>
              </a:spcBef>
              <a:spcAft>
                <a:spcPts val="0"/>
              </a:spcAft>
              <a:buNone/>
            </a:pPr>
            <a:r>
              <a:rPr lang="en" sz="1400"/>
              <a:t>Inside the sdfObject key, we define a map of objects present on the Thing and inside each object description we specify the properties in sdfProperty and actions in sdfAction.</a:t>
            </a:r>
            <a:endParaRPr sz="1400"/>
          </a:p>
          <a:p>
            <a:pPr indent="0" lvl="0" marL="0" rtl="0" algn="l">
              <a:spcBef>
                <a:spcPts val="1200"/>
              </a:spcBef>
              <a:spcAft>
                <a:spcPts val="1200"/>
              </a:spcAft>
              <a:buNone/>
            </a:pPr>
            <a:r>
              <a:t/>
            </a:r>
            <a:endParaRPr sz="1400"/>
          </a:p>
        </p:txBody>
      </p:sp>
      <p:pic>
        <p:nvPicPr>
          <p:cNvPr id="150" name="Google Shape;150;p15"/>
          <p:cNvPicPr preferRelativeResize="0"/>
          <p:nvPr/>
        </p:nvPicPr>
        <p:blipFill>
          <a:blip r:embed="rId4">
            <a:alphaModFix/>
          </a:blip>
          <a:stretch>
            <a:fillRect/>
          </a:stretch>
        </p:blipFill>
        <p:spPr>
          <a:xfrm>
            <a:off x="116640" y="777750"/>
            <a:ext cx="3940809" cy="384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50725" y="183350"/>
            <a:ext cx="7389000" cy="50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SDF [</a:t>
            </a:r>
            <a:r>
              <a:rPr lang="en" u="sng">
                <a:solidFill>
                  <a:schemeClr val="accent5"/>
                </a:solidFill>
                <a:hlinkClick r:id="rId3">
                  <a:extLst>
                    <a:ext uri="{A12FA001-AC4F-418D-AE19-62706E023703}">
                      <ahyp:hlinkClr val="tx"/>
                    </a:ext>
                  </a:extLst>
                </a:hlinkClick>
              </a:rPr>
              <a:t>Link2</a:t>
            </a:r>
            <a:r>
              <a:rPr lang="en"/>
              <a:t>]</a:t>
            </a:r>
            <a:endParaRPr/>
          </a:p>
          <a:p>
            <a:pPr indent="0" lvl="0" marL="0" rtl="0" algn="l">
              <a:spcBef>
                <a:spcPts val="0"/>
              </a:spcBef>
              <a:spcAft>
                <a:spcPts val="0"/>
              </a:spcAft>
              <a:buNone/>
            </a:pPr>
            <a:r>
              <a:t/>
            </a:r>
            <a:endParaRPr/>
          </a:p>
        </p:txBody>
      </p:sp>
      <p:sp>
        <p:nvSpPr>
          <p:cNvPr id="156" name="Google Shape;156;p16"/>
          <p:cNvSpPr txBox="1"/>
          <p:nvPr>
            <p:ph idx="1" type="body"/>
          </p:nvPr>
        </p:nvSpPr>
        <p:spPr>
          <a:xfrm>
            <a:off x="3963925" y="902525"/>
            <a:ext cx="46758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Another key feature of SDF is the ability to </a:t>
            </a:r>
            <a:r>
              <a:rPr lang="en" sz="1400"/>
              <a:t>reuse the object definitions by using the sdfRef key.</a:t>
            </a:r>
            <a:endParaRPr sz="1400"/>
          </a:p>
          <a:p>
            <a:pPr indent="0" lvl="0" marL="0" rtl="0" algn="l">
              <a:spcBef>
                <a:spcPts val="1200"/>
              </a:spcBef>
              <a:spcAft>
                <a:spcPts val="0"/>
              </a:spcAft>
              <a:buNone/>
            </a:pPr>
            <a:r>
              <a:rPr lang="en" sz="1400"/>
              <a:t>In this example we can see that the value of the sdfRef key is pointing to the Switch object from the previous example.</a:t>
            </a:r>
            <a:endParaRPr sz="1400"/>
          </a:p>
          <a:p>
            <a:pPr indent="0" lvl="0" marL="0" rtl="0" algn="l">
              <a:spcBef>
                <a:spcPts val="1200"/>
              </a:spcBef>
              <a:spcAft>
                <a:spcPts val="0"/>
              </a:spcAft>
              <a:buNone/>
            </a:pPr>
            <a:r>
              <a:rPr lang="en" sz="1400"/>
              <a:t>So now the BasicSwitch object has all the affordances of the Switch object. We can then add more affordances or remove them by setting the property or action to null.</a:t>
            </a:r>
            <a:endParaRPr sz="1400"/>
          </a:p>
          <a:p>
            <a:pPr indent="0" lvl="0" marL="0" rtl="0" algn="l">
              <a:spcBef>
                <a:spcPts val="1200"/>
              </a:spcBef>
              <a:spcAft>
                <a:spcPts val="0"/>
              </a:spcAft>
              <a:buNone/>
            </a:pPr>
            <a:r>
              <a:rPr lang="en" sz="1400"/>
              <a:t>It is similar to the inheritance concept in OOPS.</a:t>
            </a:r>
            <a:endParaRPr sz="1400"/>
          </a:p>
          <a:p>
            <a:pPr indent="0" lvl="0" marL="0" rtl="0" algn="l">
              <a:spcBef>
                <a:spcPts val="1200"/>
              </a:spcBef>
              <a:spcAft>
                <a:spcPts val="1200"/>
              </a:spcAft>
              <a:buNone/>
            </a:pPr>
            <a:r>
              <a:rPr lang="en" sz="1400"/>
              <a:t> </a:t>
            </a:r>
            <a:endParaRPr sz="1400"/>
          </a:p>
        </p:txBody>
      </p:sp>
      <p:pic>
        <p:nvPicPr>
          <p:cNvPr id="157" name="Google Shape;157;p16"/>
          <p:cNvPicPr preferRelativeResize="0"/>
          <p:nvPr/>
        </p:nvPicPr>
        <p:blipFill>
          <a:blip r:embed="rId4">
            <a:alphaModFix/>
          </a:blip>
          <a:stretch>
            <a:fillRect/>
          </a:stretch>
        </p:blipFill>
        <p:spPr>
          <a:xfrm>
            <a:off x="175800" y="1160963"/>
            <a:ext cx="3659125" cy="28215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idx="1" type="body"/>
          </p:nvPr>
        </p:nvSpPr>
        <p:spPr>
          <a:xfrm>
            <a:off x="3975625" y="329750"/>
            <a:ext cx="4769400" cy="447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The official website provides a github repo to a bunch of examples of various objects like barometer, blood pressure, clock, gyrometer, etc in the SDF format : </a:t>
            </a:r>
            <a:r>
              <a:rPr lang="en" sz="1400" u="sng">
                <a:solidFill>
                  <a:schemeClr val="hlink"/>
                </a:solidFill>
                <a:hlinkClick r:id="rId3"/>
              </a:rPr>
              <a:t>https://github.com/one-data-model/playground/tree/master</a:t>
            </a:r>
            <a:endParaRPr sz="1400"/>
          </a:p>
          <a:p>
            <a:pPr indent="0" lvl="0" marL="0" rtl="0" algn="l">
              <a:spcBef>
                <a:spcPts val="1200"/>
              </a:spcBef>
              <a:spcAft>
                <a:spcPts val="0"/>
              </a:spcAft>
              <a:buNone/>
            </a:pPr>
            <a:r>
              <a:rPr lang="en" sz="1400"/>
              <a:t>This data model came after JSON-LD and was created by the </a:t>
            </a:r>
            <a:r>
              <a:rPr lang="en" sz="1400"/>
              <a:t>participation of various organizations like WOT, IPSO, OCF, etc.</a:t>
            </a:r>
            <a:endParaRPr sz="1400"/>
          </a:p>
          <a:p>
            <a:pPr indent="0" lvl="0" marL="0" rtl="0" algn="l">
              <a:spcBef>
                <a:spcPts val="1200"/>
              </a:spcBef>
              <a:spcAft>
                <a:spcPts val="0"/>
              </a:spcAft>
              <a:buNone/>
            </a:pPr>
            <a:r>
              <a:rPr lang="en" sz="1400"/>
              <a:t>The website also provides toolkits to convert from IPSO to SDF and vice versa. Also available for OCF (a format to provide a rest full description of resources) </a:t>
            </a:r>
            <a:r>
              <a:rPr lang="en" sz="1400" u="sng">
                <a:solidFill>
                  <a:schemeClr val="hlink"/>
                </a:solidFill>
                <a:hlinkClick r:id="rId4"/>
              </a:rPr>
              <a:t>https://github.com/EricssonResearch/ipso-odm/tree/master</a:t>
            </a:r>
            <a:endParaRPr sz="1400"/>
          </a:p>
          <a:p>
            <a:pPr indent="0" lvl="0" marL="0" rtl="0" algn="l">
              <a:spcBef>
                <a:spcPts val="1200"/>
              </a:spcBef>
              <a:spcAft>
                <a:spcPts val="0"/>
              </a:spcAft>
              <a:buNone/>
            </a:pPr>
            <a:r>
              <a:rPr lang="en" sz="1400"/>
              <a:t>This format is well suited for IOT device descriptions particularly in constrained environments.</a:t>
            </a:r>
            <a:endParaRPr sz="1400"/>
          </a:p>
          <a:p>
            <a:pPr indent="0" lvl="0" marL="0" rtl="0" algn="l">
              <a:spcBef>
                <a:spcPts val="1200"/>
              </a:spcBef>
              <a:spcAft>
                <a:spcPts val="1200"/>
              </a:spcAft>
              <a:buNone/>
            </a:pPr>
            <a:r>
              <a:t/>
            </a:r>
            <a:endParaRPr sz="1400"/>
          </a:p>
        </p:txBody>
      </p:sp>
      <p:pic>
        <p:nvPicPr>
          <p:cNvPr id="163" name="Google Shape;163;p17"/>
          <p:cNvPicPr preferRelativeResize="0"/>
          <p:nvPr/>
        </p:nvPicPr>
        <p:blipFill>
          <a:blip r:embed="rId5">
            <a:alphaModFix/>
          </a:blip>
          <a:stretch>
            <a:fillRect/>
          </a:stretch>
        </p:blipFill>
        <p:spPr>
          <a:xfrm>
            <a:off x="152400" y="247900"/>
            <a:ext cx="3640625" cy="4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27375" y="0"/>
            <a:ext cx="74124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Experimenting and Implementations </a:t>
            </a:r>
            <a:endParaRPr/>
          </a:p>
        </p:txBody>
      </p:sp>
      <p:sp>
        <p:nvSpPr>
          <p:cNvPr id="169" name="Google Shape;169;p18"/>
          <p:cNvSpPr txBox="1"/>
          <p:nvPr>
            <p:ph idx="1" type="body"/>
          </p:nvPr>
        </p:nvSpPr>
        <p:spPr>
          <a:xfrm>
            <a:off x="1227375" y="663450"/>
            <a:ext cx="7566900" cy="429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For real world WOT applications, there have been 2 projects that have made some progress in implementing the abstract ideas of WOT , i.e Mozilla WebThings and Eclipse.</a:t>
            </a:r>
            <a:endParaRPr sz="1400"/>
          </a:p>
          <a:p>
            <a:pPr indent="0" lvl="0" marL="0" rtl="0" algn="l">
              <a:spcBef>
                <a:spcPts val="1200"/>
              </a:spcBef>
              <a:spcAft>
                <a:spcPts val="0"/>
              </a:spcAft>
              <a:buNone/>
            </a:pPr>
            <a:r>
              <a:rPr lang="en" sz="1400"/>
              <a:t>This article </a:t>
            </a:r>
            <a:r>
              <a:rPr lang="en" sz="1400" u="sng">
                <a:solidFill>
                  <a:schemeClr val="hlink"/>
                </a:solidFill>
                <a:hlinkClick r:id="rId3"/>
              </a:rPr>
              <a:t>https://www.infoq.com/articles/web-of-things-iot-apps/</a:t>
            </a:r>
            <a:r>
              <a:rPr lang="en" sz="1400"/>
              <a:t> describes how to use Mozilla’s WebThing gateway to connect to a Thing (Raspberry Pi) and use an web interface to interact with the Thing.</a:t>
            </a:r>
            <a:endParaRPr sz="1400"/>
          </a:p>
          <a:p>
            <a:pPr indent="0" lvl="0" marL="0" rtl="0" algn="l">
              <a:spcBef>
                <a:spcPts val="1200"/>
              </a:spcBef>
              <a:spcAft>
                <a:spcPts val="0"/>
              </a:spcAft>
              <a:buNone/>
            </a:pPr>
            <a:r>
              <a:rPr lang="en" sz="1400"/>
              <a:t>However the links provided in the article to setup and run this gateway aren’t working anymore.</a:t>
            </a:r>
            <a:endParaRPr sz="1400"/>
          </a:p>
          <a:p>
            <a:pPr indent="0" lvl="0" marL="0" rtl="0" algn="l">
              <a:spcBef>
                <a:spcPts val="1200"/>
              </a:spcBef>
              <a:spcAft>
                <a:spcPts val="0"/>
              </a:spcAft>
              <a:buNone/>
            </a:pPr>
            <a:r>
              <a:rPr lang="en" sz="1400"/>
              <a:t>The other project which has made great </a:t>
            </a:r>
            <a:r>
              <a:rPr lang="en" sz="1400"/>
              <a:t>progress is Eclipse ThingWeb </a:t>
            </a:r>
            <a:r>
              <a:rPr lang="en" sz="1400" u="sng">
                <a:solidFill>
                  <a:schemeClr val="hlink"/>
                </a:solidFill>
                <a:hlinkClick r:id="rId4"/>
              </a:rPr>
              <a:t>https://projects.eclipse.org/projects/iot.thingweb</a:t>
            </a:r>
            <a:r>
              <a:rPr lang="en" sz="1400"/>
              <a:t> </a:t>
            </a:r>
            <a:endParaRPr sz="1400"/>
          </a:p>
          <a:p>
            <a:pPr indent="0" lvl="0" marL="0" rtl="0" algn="l">
              <a:spcBef>
                <a:spcPts val="1200"/>
              </a:spcBef>
              <a:spcAft>
                <a:spcPts val="0"/>
              </a:spcAft>
              <a:buNone/>
            </a:pPr>
            <a:r>
              <a:rPr lang="en" sz="1400"/>
              <a:t>This project provides github codes for the following : </a:t>
            </a:r>
            <a:endParaRPr sz="1400"/>
          </a:p>
          <a:p>
            <a:pPr indent="0" lvl="0" marL="0" rtl="0" algn="l">
              <a:spcBef>
                <a:spcPts val="1200"/>
              </a:spcBef>
              <a:spcAft>
                <a:spcPts val="0"/>
              </a:spcAft>
              <a:buNone/>
            </a:pPr>
            <a:r>
              <a:rPr lang="en" sz="1400" u="sng">
                <a:solidFill>
                  <a:schemeClr val="hlink"/>
                </a:solidFill>
                <a:hlinkClick r:id="rId5"/>
              </a:rPr>
              <a:t>node-wot:</a:t>
            </a:r>
            <a:r>
              <a:rPr lang="en" sz="1400"/>
              <a:t> Components for building IoT devices or for interacting with them over various IoT protocols </a:t>
            </a:r>
            <a:endParaRPr sz="1400"/>
          </a:p>
          <a:p>
            <a:pPr indent="0" lvl="0" marL="0" rtl="0" algn="l">
              <a:spcBef>
                <a:spcPts val="1200"/>
              </a:spcBef>
              <a:spcAft>
                <a:spcPts val="0"/>
              </a:spcAft>
              <a:buNone/>
            </a:pPr>
            <a:r>
              <a:rPr lang="en" sz="1400" u="sng">
                <a:solidFill>
                  <a:schemeClr val="hlink"/>
                </a:solidFill>
                <a:hlinkClick r:id="rId6"/>
              </a:rPr>
              <a:t>playground</a:t>
            </a:r>
            <a:r>
              <a:rPr lang="en" sz="1400"/>
              <a:t>: Thing Description (TD) and Thing Model (TM) validation and manipulation</a:t>
            </a:r>
            <a:endParaRPr sz="1400"/>
          </a:p>
          <a:p>
            <a:pPr indent="0" lvl="0" marL="0" rtl="0" algn="l">
              <a:spcBef>
                <a:spcPts val="1200"/>
              </a:spcBef>
              <a:spcAft>
                <a:spcPts val="0"/>
              </a:spcAft>
              <a:buNone/>
            </a:pPr>
            <a:r>
              <a:rPr lang="en" sz="1400" u="sng">
                <a:solidFill>
                  <a:schemeClr val="hlink"/>
                </a:solidFill>
                <a:hlinkClick r:id="rId7"/>
              </a:rPr>
              <a:t>Online Things</a:t>
            </a:r>
            <a:r>
              <a:rPr lang="en" sz="1400"/>
              <a:t>: Simulated IoT devices to test different IoT protocols</a:t>
            </a:r>
            <a:endParaRPr sz="14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116250" y="265350"/>
            <a:ext cx="7770900" cy="464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Trying out the simulated IOT devices : </a:t>
            </a:r>
            <a:r>
              <a:rPr lang="en" sz="1400" u="sng">
                <a:solidFill>
                  <a:schemeClr val="hlink"/>
                </a:solidFill>
                <a:hlinkClick r:id="rId3"/>
              </a:rPr>
              <a:t>http://plugfest.thingweb.io/webui/</a:t>
            </a:r>
            <a:endParaRPr sz="1400"/>
          </a:p>
          <a:p>
            <a:pPr indent="0" lvl="0" marL="0" rtl="0" algn="l">
              <a:spcBef>
                <a:spcPts val="1200"/>
              </a:spcBef>
              <a:spcAft>
                <a:spcPts val="0"/>
              </a:spcAft>
              <a:buNone/>
            </a:pPr>
            <a:r>
              <a:rPr lang="en" sz="1400"/>
              <a:t>We can use the node-wot github code to create our own simulated IOT devices which we can interact with using the WOT TD.</a:t>
            </a:r>
            <a:endParaRPr sz="1400"/>
          </a:p>
          <a:p>
            <a:pPr indent="0" lvl="0" marL="0" rtl="0" algn="l">
              <a:spcBef>
                <a:spcPts val="1200"/>
              </a:spcBef>
              <a:spcAft>
                <a:spcPts val="0"/>
              </a:spcAft>
              <a:buNone/>
            </a:pPr>
            <a:r>
              <a:rPr lang="en" sz="1400"/>
              <a:t>Example of Smart Coffee Machine using the Node-wot API : </a:t>
            </a:r>
            <a:r>
              <a:rPr lang="en" sz="1400" u="sng">
                <a:solidFill>
                  <a:schemeClr val="hlink"/>
                </a:solidFill>
                <a:hlinkClick r:id="rId4"/>
              </a:rPr>
              <a:t>https://www.thingweb.io/smart-coffee-machine.html</a:t>
            </a:r>
            <a:endParaRPr sz="1400"/>
          </a:p>
          <a:p>
            <a:pPr indent="0" lvl="0" marL="0" rtl="0" algn="l">
              <a:spcBef>
                <a:spcPts val="1200"/>
              </a:spcBef>
              <a:spcAft>
                <a:spcPts val="0"/>
              </a:spcAft>
              <a:buNone/>
            </a:pPr>
            <a:r>
              <a:rPr lang="en" sz="1400"/>
              <a:t>If we look at the data returned by the simulated thing, it is in the JSON-LD format. </a:t>
            </a:r>
            <a:r>
              <a:rPr lang="en" sz="1400" u="sng">
                <a:solidFill>
                  <a:schemeClr val="hlink"/>
                </a:solidFill>
                <a:hlinkClick r:id="rId5"/>
              </a:rPr>
              <a:t>http://plugfest.thingweb.io:8083/testthing</a:t>
            </a:r>
            <a:endParaRPr sz="1400"/>
          </a:p>
          <a:p>
            <a:pPr indent="0" lvl="0" marL="0" rtl="0" algn="l">
              <a:spcBef>
                <a:spcPts val="1200"/>
              </a:spcBef>
              <a:spcAft>
                <a:spcPts val="0"/>
              </a:spcAft>
              <a:buNone/>
            </a:pPr>
            <a:r>
              <a:rPr lang="en" sz="1400"/>
              <a:t>The Eclipse organisation is also working on various other projects that use the concepts we have come across like using COAP as the application layer protocol, simulating an LwM2M server, etc.</a:t>
            </a:r>
            <a:endParaRPr sz="1400"/>
          </a:p>
          <a:p>
            <a:pPr indent="0" lvl="0" marL="0" rtl="0" algn="l">
              <a:spcBef>
                <a:spcPts val="1200"/>
              </a:spcBef>
              <a:spcAft>
                <a:spcPts val="0"/>
              </a:spcAft>
              <a:buNone/>
            </a:pPr>
            <a:r>
              <a:rPr lang="en" sz="1400"/>
              <a:t>Youtube Link of connecting to a microcontroller running as a LwM2M server : </a:t>
            </a:r>
            <a:r>
              <a:rPr lang="en" sz="1400" u="sng">
                <a:solidFill>
                  <a:schemeClr val="hlink"/>
                </a:solidFill>
                <a:hlinkClick r:id="rId6"/>
              </a:rPr>
              <a:t>LwM2M Tutorial</a:t>
            </a:r>
            <a:endParaRPr sz="1400"/>
          </a:p>
          <a:p>
            <a:pPr indent="0" lvl="0" marL="0" rtl="0" algn="l">
              <a:spcBef>
                <a:spcPts val="1200"/>
              </a:spcBef>
              <a:spcAft>
                <a:spcPts val="0"/>
              </a:spcAft>
              <a:buNone/>
            </a:pPr>
            <a:r>
              <a:rPr lang="en" sz="1400"/>
              <a:t>Official website : </a:t>
            </a:r>
            <a:r>
              <a:rPr lang="en" sz="1400" u="sng">
                <a:solidFill>
                  <a:schemeClr val="hlink"/>
                </a:solidFill>
                <a:hlinkClick r:id="rId7"/>
              </a:rPr>
              <a:t>Live Objects</a:t>
            </a:r>
            <a:endParaRPr sz="1400"/>
          </a:p>
          <a:p>
            <a:pPr indent="0" lvl="0" marL="0" rtl="0" algn="l">
              <a:spcBef>
                <a:spcPts val="1200"/>
              </a:spcBef>
              <a:spcAft>
                <a:spcPts val="0"/>
              </a:spcAft>
              <a:buNone/>
            </a:pPr>
            <a:r>
              <a:rPr lang="en" sz="1400"/>
              <a:t>Deployed Github Repo : </a:t>
            </a:r>
            <a:r>
              <a:rPr lang="en" sz="1400" u="sng">
                <a:solidFill>
                  <a:schemeClr val="hlink"/>
                </a:solidFill>
                <a:hlinkClick r:id="rId8"/>
              </a:rPr>
              <a:t>https://leshan.eclipseprojects.io/#/clients</a:t>
            </a:r>
            <a:endParaRPr sz="1400"/>
          </a:p>
          <a:p>
            <a:pPr indent="0" lvl="0" marL="0" rtl="0" algn="l">
              <a:spcBef>
                <a:spcPts val="1200"/>
              </a:spcBef>
              <a:spcAft>
                <a:spcPts val="1200"/>
              </a:spcAft>
              <a:buNone/>
            </a:pPr>
            <a:r>
              <a:rPr lang="en" sz="1400"/>
              <a:t>Code to the simulated LwM2M servers : </a:t>
            </a:r>
            <a:r>
              <a:rPr lang="en" sz="1400" u="sng">
                <a:solidFill>
                  <a:schemeClr val="hlink"/>
                </a:solidFill>
                <a:hlinkClick r:id="rId9"/>
              </a:rPr>
              <a:t>https://github.com/eclipse-leshan/leshan/tree/f23254c85928bf0eba54c10b515b36ef050a6959</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