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oboto Serif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h5bORcIDPU+L1k6zP6YqiDcNs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DD0E6A-8DD2-4E56-A582-F76AF5D25282}">
  <a:tblStyle styleId="{62DD0E6A-8DD2-4E56-A582-F76AF5D252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erif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erif-italic.fntdata"/><Relationship Id="rId10" Type="http://schemas.openxmlformats.org/officeDocument/2006/relationships/slide" Target="slides/slide5.xml"/><Relationship Id="rId32" Type="http://schemas.openxmlformats.org/officeDocument/2006/relationships/font" Target="fonts/RobotoSerif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erif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518836" y="4281009"/>
            <a:ext cx="6094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4294967295" type="title"/>
          </p:nvPr>
        </p:nvSpPr>
        <p:spPr>
          <a:xfrm>
            <a:off x="1357053" y="830785"/>
            <a:ext cx="8407200" cy="1304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LSS Green Belt Certification Proposal:</a:t>
            </a:r>
            <a:endParaRPr b="1" sz="280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solidFill>
                  <a:schemeClr val="accent6"/>
                </a:solidFill>
                <a:latin typeface="Verdana"/>
                <a:ea typeface="Verdana"/>
                <a:cs typeface="Verdana"/>
                <a:sym typeface="Verdana"/>
              </a:rPr>
              <a:t>Inventory Management Reengineering</a:t>
            </a:r>
            <a:endParaRPr b="1" sz="2800">
              <a:solidFill>
                <a:schemeClr val="accent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826777" y="3171350"/>
            <a:ext cx="30300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  <a:endParaRPr b="0" i="1" sz="18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Yushan Su</a:t>
            </a:r>
            <a:endParaRPr b="0" i="0" sz="18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Kalyan Chilakamarri</a:t>
            </a:r>
            <a:endParaRPr b="0" i="0" sz="18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Raj Vyas</a:t>
            </a:r>
            <a:endParaRPr b="0" i="0" sz="18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Henna Shah</a:t>
            </a:r>
            <a:endParaRPr b="0" i="0" sz="18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Li Wei Cheng</a:t>
            </a:r>
            <a:endParaRPr b="0" i="0" sz="18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5100" y="2850325"/>
            <a:ext cx="3230700" cy="323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57188" y="-9507"/>
            <a:ext cx="2434812" cy="48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280470" y="24025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6000"/>
              <a:t>MEASURE</a:t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188" y="-9507"/>
            <a:ext cx="2434812" cy="48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188" y="-9507"/>
            <a:ext cx="2434812" cy="48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385092" y="217690"/>
            <a:ext cx="60970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Basic Metric and KPI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9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id="226" name="Google Shape;22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3845" y="1933717"/>
            <a:ext cx="2537324" cy="249099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2705007" y="4234005"/>
            <a:ext cx="60970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Lead Time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1889" y="2284455"/>
            <a:ext cx="1981302" cy="19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6889644" y="4163104"/>
            <a:ext cx="60970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Inventory Process Time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9"/>
          <p:cNvCxnSpPr/>
          <p:nvPr/>
        </p:nvCxnSpPr>
        <p:spPr>
          <a:xfrm>
            <a:off x="4791169" y="2284455"/>
            <a:ext cx="2523900" cy="109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type="title"/>
          </p:nvPr>
        </p:nvSpPr>
        <p:spPr>
          <a:xfrm>
            <a:off x="33085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DPMO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8"/>
          <p:cNvSpPr txBox="1"/>
          <p:nvPr>
            <p:ph idx="1" type="body"/>
          </p:nvPr>
        </p:nvSpPr>
        <p:spPr>
          <a:xfrm>
            <a:off x="600797" y="1205085"/>
            <a:ext cx="10899157" cy="315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8452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Bev International Food Corporation approximately receives 1000 sales orders across 20 products in each quarter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8452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8452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On average, 20 orders are not delivered within the lead time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None/>
            </a:pPr>
            <a:r>
              <a:t/>
            </a:r>
            <a:endParaRPr sz="22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None/>
            </a:pPr>
            <a:r>
              <a:rPr lang="en-US" sz="22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365" y="3148459"/>
            <a:ext cx="1159916" cy="1139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9240" y="3059296"/>
            <a:ext cx="1111544" cy="121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4521" y="2991242"/>
            <a:ext cx="1220778" cy="129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09036" y="3148459"/>
            <a:ext cx="1190918" cy="9404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8"/>
          <p:cNvCxnSpPr/>
          <p:nvPr/>
        </p:nvCxnSpPr>
        <p:spPr>
          <a:xfrm>
            <a:off x="380720" y="940317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44" name="Google Shape;244;p8"/>
          <p:cNvSpPr txBox="1"/>
          <p:nvPr/>
        </p:nvSpPr>
        <p:spPr>
          <a:xfrm flipH="1">
            <a:off x="4301858" y="4442547"/>
            <a:ext cx="3588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Average Order = 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 txBox="1"/>
          <p:nvPr/>
        </p:nvSpPr>
        <p:spPr>
          <a:xfrm>
            <a:off x="928412" y="4442547"/>
            <a:ext cx="19976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Average Defects =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 flipH="1">
            <a:off x="7832594" y="4442547"/>
            <a:ext cx="9352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20000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 txBox="1"/>
          <p:nvPr/>
        </p:nvSpPr>
        <p:spPr>
          <a:xfrm flipH="1">
            <a:off x="10041194" y="4442547"/>
            <a:ext cx="19976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Currently functioning at 3-4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4280470" y="24025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6000"/>
              <a:t>ANALYZE</a:t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188" y="-9507"/>
            <a:ext cx="2434812" cy="48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title"/>
          </p:nvPr>
        </p:nvSpPr>
        <p:spPr>
          <a:xfrm>
            <a:off x="553017" y="215442"/>
            <a:ext cx="8183479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Product Analysis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1" name="Google Shape;2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9"/>
          <p:cNvSpPr/>
          <p:nvPr/>
        </p:nvSpPr>
        <p:spPr>
          <a:xfrm rot="5400000">
            <a:off x="-3263576" y="3263573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9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id="265" name="Google Shape;26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156" y="1591759"/>
            <a:ext cx="9332427" cy="423214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9"/>
          <p:cNvSpPr txBox="1"/>
          <p:nvPr/>
        </p:nvSpPr>
        <p:spPr>
          <a:xfrm>
            <a:off x="619828" y="1123055"/>
            <a:ext cx="46088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Product Sales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553017" y="215442"/>
            <a:ext cx="8183479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Product Analysis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/>
          <p:nvPr/>
        </p:nvSpPr>
        <p:spPr>
          <a:xfrm rot="5400000">
            <a:off x="-3263576" y="3263573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1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id="276" name="Google Shape;27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9129" y="1003833"/>
            <a:ext cx="7729908" cy="552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553017" y="215442"/>
            <a:ext cx="8183479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Failure Mode &amp; Effects Analysis (FMEA)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/>
          <p:nvPr/>
        </p:nvSpPr>
        <p:spPr>
          <a:xfrm rot="5400000">
            <a:off x="-3263576" y="3263573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728" y="1858996"/>
            <a:ext cx="11556346" cy="3281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2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4280470" y="24025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6000"/>
              <a:t>IMPROVE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188" y="-9507"/>
            <a:ext cx="2434812" cy="48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553017" y="215442"/>
            <a:ext cx="8183479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Recommendations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/>
        </p:nvSpPr>
        <p:spPr>
          <a:xfrm>
            <a:off x="661728" y="484837"/>
            <a:ext cx="10056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Ensure that a company's supply of products meets the customers' demand on time</a:t>
            </a:r>
            <a:endParaRPr b="0" i="0" sz="20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4000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4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id="305" name="Google Shape;30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3207" y="2102399"/>
            <a:ext cx="6350326" cy="4292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 txBox="1"/>
          <p:nvPr/>
        </p:nvSpPr>
        <p:spPr>
          <a:xfrm>
            <a:off x="1080097" y="2741513"/>
            <a:ext cx="237517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ARIMA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ARIMA (Autoregressive Integrated Moving Average) model is a popular time series forecasting method used to model and predict future values based on historical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It is a statistical model that combines autoregression, integration, and moving average processes.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"/>
          <p:cNvSpPr txBox="1"/>
          <p:nvPr>
            <p:ph type="title"/>
          </p:nvPr>
        </p:nvSpPr>
        <p:spPr>
          <a:xfrm>
            <a:off x="553017" y="215442"/>
            <a:ext cx="8183479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Recommendations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2" name="Google Shape;3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1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11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16" name="Google Shape;316;p11"/>
          <p:cNvSpPr txBox="1"/>
          <p:nvPr>
            <p:ph idx="1" type="body"/>
          </p:nvPr>
        </p:nvSpPr>
        <p:spPr>
          <a:xfrm>
            <a:off x="909441" y="1130220"/>
            <a:ext cx="10899300" cy="5128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SzPts val="1516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Use SCFI index (Shanghai Containerized Freight Index) and relevant information to predict future shipping costs</a:t>
            </a:r>
            <a:endParaRPr/>
          </a:p>
          <a:p>
            <a:pPr indent="-342900" lvl="0" marL="45720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SzPts val="1516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Place the shipment booking during the off-season as peak seasons usually fall in the 2nd half of the year</a:t>
            </a:r>
            <a:endParaRPr/>
          </a:p>
          <a:p>
            <a:pPr indent="-342900" lvl="0" marL="45720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SzPts val="1516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Choose the most economical route and check if the shipping schedule can fit the estimated delivery date</a:t>
            </a:r>
            <a:endParaRPr/>
          </a:p>
          <a:p>
            <a:pPr indent="-342900" lvl="0" marL="45720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SzPts val="1516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Prices between forwarders might be charged very differently. Carefully selecting an authentic partner can save up a big amount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95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/>
        </p:nvSpPr>
        <p:spPr>
          <a:xfrm>
            <a:off x="5518836" y="4281009"/>
            <a:ext cx="6094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/>
          <p:nvPr>
            <p:ph idx="4294967295" type="title"/>
          </p:nvPr>
        </p:nvSpPr>
        <p:spPr>
          <a:xfrm>
            <a:off x="-1820648" y="0"/>
            <a:ext cx="8407200" cy="65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Executive Summary</a:t>
            </a:r>
            <a:endParaRPr b="1"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0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7188" y="-9507"/>
            <a:ext cx="2434812" cy="4888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0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descr="Target with solid fill" id="105" name="Google Shape;1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6843" y="1155409"/>
            <a:ext cx="985821" cy="9858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/>
        </p:nvSpPr>
        <p:spPr>
          <a:xfrm>
            <a:off x="1877895" y="1278987"/>
            <a:ext cx="700835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The objective of this project was to enhance inventory planning process by utilizing advanced techniques, standardizing sales cycles, and providing recommendations to improve brand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2014659" y="2773067"/>
            <a:ext cx="70083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project utilized the ARIMA (AutoRegressive Integrated Moving Average) model to forecast future demand and optimize inventory levels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llseye with solid fill" id="108" name="Google Shape;10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6644" y="2566667"/>
            <a:ext cx="936020" cy="936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 Audience with solid fill" id="109" name="Google Shape;10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1875" y="3978674"/>
            <a:ext cx="936018" cy="93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 txBox="1"/>
          <p:nvPr/>
        </p:nvSpPr>
        <p:spPr>
          <a:xfrm>
            <a:off x="2014659" y="4219229"/>
            <a:ext cx="70083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Built a dashboard to visualize the forecasted demand and inventory levels, making it easier for stakeholders to make data-driven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llseye with solid fill" id="111" name="Google Shape;11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1875" y="5357830"/>
            <a:ext cx="936020" cy="93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/>
          <p:nvPr/>
        </p:nvSpPr>
        <p:spPr>
          <a:xfrm>
            <a:off x="2014659" y="5557750"/>
            <a:ext cx="70083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Resulted in 85% reduction in process time, a quarterly cost savings of $2,000, and effective reduction of wastage and holding costs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553017" y="215442"/>
            <a:ext cx="8183479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Recommendations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5"/>
          <p:cNvSpPr txBox="1"/>
          <p:nvPr/>
        </p:nvSpPr>
        <p:spPr>
          <a:xfrm>
            <a:off x="661728" y="484837"/>
            <a:ext cx="100563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Establish Standardized Selling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000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35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27" name="Google Shape;327;p35"/>
          <p:cNvSpPr txBox="1"/>
          <p:nvPr>
            <p:ph idx="1" type="body"/>
          </p:nvPr>
        </p:nvSpPr>
        <p:spPr>
          <a:xfrm>
            <a:off x="1056925" y="1593124"/>
            <a:ext cx="10899300" cy="5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Roboto Serif"/>
                <a:ea typeface="Roboto Serif"/>
                <a:cs typeface="Roboto Serif"/>
                <a:sym typeface="Roboto Serif"/>
              </a:rPr>
              <a:t>1.	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Provide sales training program to new salesperson.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2.	Establish Standardized Sales Process, compiling into brochures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3.	New salesperson will be assigned a mentor in the first 3 months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4.	Require salesperson to develop at least 2 customers each quarter and revisit at least 5 existing or  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       former customers every month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5.	Salesperson should attend relevant exhibitions to explore potential customers.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6.	After receiving new potential customers inquiry from official website or phone call, salesperson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      must reply with 24 hours.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7.	Salesperson should meet the new potential customer in person within 2 weeks after receiving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      potential customers’ inquiry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4736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8.	Internal sales meeting should be held every 2 weeks to update the new product info and sales talk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553017" y="215442"/>
            <a:ext cx="8183479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Recommendations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6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6"/>
          <p:cNvGrpSpPr/>
          <p:nvPr/>
        </p:nvGrpSpPr>
        <p:grpSpPr>
          <a:xfrm>
            <a:off x="1069077" y="2346278"/>
            <a:ext cx="1546745" cy="2165443"/>
            <a:chOff x="1227" y="1117860"/>
            <a:chExt cx="1546745" cy="2165443"/>
          </a:xfrm>
        </p:grpSpPr>
        <p:sp>
          <p:nvSpPr>
            <p:cNvPr id="337" name="Google Shape;337;p36"/>
            <p:cNvSpPr/>
            <p:nvPr/>
          </p:nvSpPr>
          <p:spPr>
            <a:xfrm>
              <a:off x="1227" y="1117860"/>
              <a:ext cx="1546745" cy="2165443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2">
                  <a:alpha val="8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6"/>
            <p:cNvSpPr txBox="1"/>
            <p:nvPr/>
          </p:nvSpPr>
          <p:spPr>
            <a:xfrm>
              <a:off x="1227" y="1940728"/>
              <a:ext cx="1546745" cy="1299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20575" spcFirstLastPara="1" rIns="12057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Partner with businesses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36"/>
          <p:cNvGrpSpPr/>
          <p:nvPr/>
        </p:nvGrpSpPr>
        <p:grpSpPr>
          <a:xfrm>
            <a:off x="1517633" y="2562822"/>
            <a:ext cx="649633" cy="649633"/>
            <a:chOff x="449783" y="1334404"/>
            <a:chExt cx="649633" cy="649633"/>
          </a:xfrm>
        </p:grpSpPr>
        <p:sp>
          <p:nvSpPr>
            <p:cNvPr id="340" name="Google Shape;340;p36"/>
            <p:cNvSpPr/>
            <p:nvPr/>
          </p:nvSpPr>
          <p:spPr>
            <a:xfrm>
              <a:off x="449783" y="1334404"/>
              <a:ext cx="649633" cy="64963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6"/>
            <p:cNvSpPr txBox="1"/>
            <p:nvPr/>
          </p:nvSpPr>
          <p:spPr>
            <a:xfrm>
              <a:off x="544920" y="1429541"/>
              <a:ext cx="459359" cy="459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0625" spcFirstLastPara="1" rIns="506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2770497" y="2346278"/>
            <a:ext cx="1546745" cy="2165443"/>
            <a:chOff x="1702647" y="1117860"/>
            <a:chExt cx="1546745" cy="2165443"/>
          </a:xfrm>
        </p:grpSpPr>
        <p:sp>
          <p:nvSpPr>
            <p:cNvPr id="343" name="Google Shape;343;p36"/>
            <p:cNvSpPr/>
            <p:nvPr/>
          </p:nvSpPr>
          <p:spPr>
            <a:xfrm>
              <a:off x="1702647" y="1117860"/>
              <a:ext cx="1546745" cy="2165443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2">
                  <a:alpha val="8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6"/>
            <p:cNvSpPr txBox="1"/>
            <p:nvPr/>
          </p:nvSpPr>
          <p:spPr>
            <a:xfrm>
              <a:off x="1702647" y="1940728"/>
              <a:ext cx="1546745" cy="1299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20575" spcFirstLastPara="1" rIns="12057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Attend trade shows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36"/>
          <p:cNvGrpSpPr/>
          <p:nvPr/>
        </p:nvGrpSpPr>
        <p:grpSpPr>
          <a:xfrm>
            <a:off x="3219053" y="2562822"/>
            <a:ext cx="649633" cy="649633"/>
            <a:chOff x="2151203" y="1334404"/>
            <a:chExt cx="649633" cy="649633"/>
          </a:xfrm>
        </p:grpSpPr>
        <p:sp>
          <p:nvSpPr>
            <p:cNvPr id="346" name="Google Shape;346;p36"/>
            <p:cNvSpPr/>
            <p:nvPr/>
          </p:nvSpPr>
          <p:spPr>
            <a:xfrm>
              <a:off x="2151203" y="1334404"/>
              <a:ext cx="649633" cy="64963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6"/>
            <p:cNvSpPr txBox="1"/>
            <p:nvPr/>
          </p:nvSpPr>
          <p:spPr>
            <a:xfrm>
              <a:off x="2246340" y="1429541"/>
              <a:ext cx="459359" cy="459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0625" spcFirstLastPara="1" rIns="506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36"/>
          <p:cNvGrpSpPr/>
          <p:nvPr/>
        </p:nvGrpSpPr>
        <p:grpSpPr>
          <a:xfrm>
            <a:off x="4471917" y="2346278"/>
            <a:ext cx="1546745" cy="2165443"/>
            <a:chOff x="3404067" y="1117860"/>
            <a:chExt cx="1546745" cy="2165443"/>
          </a:xfrm>
        </p:grpSpPr>
        <p:sp>
          <p:nvSpPr>
            <p:cNvPr id="349" name="Google Shape;349;p36"/>
            <p:cNvSpPr/>
            <p:nvPr/>
          </p:nvSpPr>
          <p:spPr>
            <a:xfrm>
              <a:off x="3404067" y="1117860"/>
              <a:ext cx="1546745" cy="2165443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2">
                  <a:alpha val="8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6"/>
            <p:cNvSpPr txBox="1"/>
            <p:nvPr/>
          </p:nvSpPr>
          <p:spPr>
            <a:xfrm>
              <a:off x="3404067" y="1940728"/>
              <a:ext cx="1546745" cy="1299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20575" spcFirstLastPara="1" rIns="12057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 Social Media Campaigns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6"/>
          <p:cNvGrpSpPr/>
          <p:nvPr/>
        </p:nvGrpSpPr>
        <p:grpSpPr>
          <a:xfrm>
            <a:off x="4920473" y="2562822"/>
            <a:ext cx="649633" cy="649633"/>
            <a:chOff x="3852623" y="1334404"/>
            <a:chExt cx="649633" cy="649633"/>
          </a:xfrm>
        </p:grpSpPr>
        <p:sp>
          <p:nvSpPr>
            <p:cNvPr id="352" name="Google Shape;352;p36"/>
            <p:cNvSpPr/>
            <p:nvPr/>
          </p:nvSpPr>
          <p:spPr>
            <a:xfrm>
              <a:off x="3852623" y="1334404"/>
              <a:ext cx="649633" cy="64963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6"/>
            <p:cNvSpPr txBox="1"/>
            <p:nvPr/>
          </p:nvSpPr>
          <p:spPr>
            <a:xfrm>
              <a:off x="3947760" y="1429541"/>
              <a:ext cx="459359" cy="459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0625" spcFirstLastPara="1" rIns="506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36"/>
          <p:cNvGrpSpPr/>
          <p:nvPr/>
        </p:nvGrpSpPr>
        <p:grpSpPr>
          <a:xfrm>
            <a:off x="6173337" y="2346278"/>
            <a:ext cx="1546745" cy="2165443"/>
            <a:chOff x="5105487" y="1117860"/>
            <a:chExt cx="1546745" cy="2165443"/>
          </a:xfrm>
        </p:grpSpPr>
        <p:sp>
          <p:nvSpPr>
            <p:cNvPr id="355" name="Google Shape;355;p36"/>
            <p:cNvSpPr/>
            <p:nvPr/>
          </p:nvSpPr>
          <p:spPr>
            <a:xfrm>
              <a:off x="5105487" y="1117860"/>
              <a:ext cx="1546745" cy="2165443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2">
                  <a:alpha val="8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6"/>
            <p:cNvSpPr txBox="1"/>
            <p:nvPr/>
          </p:nvSpPr>
          <p:spPr>
            <a:xfrm>
              <a:off x="5105487" y="1940728"/>
              <a:ext cx="1546745" cy="1299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20575" spcFirstLastPara="1" rIns="12057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Offer Customization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36"/>
          <p:cNvGrpSpPr/>
          <p:nvPr/>
        </p:nvGrpSpPr>
        <p:grpSpPr>
          <a:xfrm>
            <a:off x="6621893" y="2562822"/>
            <a:ext cx="649633" cy="649633"/>
            <a:chOff x="5554043" y="1334404"/>
            <a:chExt cx="649633" cy="649633"/>
          </a:xfrm>
        </p:grpSpPr>
        <p:sp>
          <p:nvSpPr>
            <p:cNvPr id="358" name="Google Shape;358;p36"/>
            <p:cNvSpPr/>
            <p:nvPr/>
          </p:nvSpPr>
          <p:spPr>
            <a:xfrm>
              <a:off x="5554043" y="1334404"/>
              <a:ext cx="649633" cy="64963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6"/>
            <p:cNvSpPr txBox="1"/>
            <p:nvPr/>
          </p:nvSpPr>
          <p:spPr>
            <a:xfrm>
              <a:off x="5649180" y="1429541"/>
              <a:ext cx="459359" cy="459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0625" spcFirstLastPara="1" rIns="506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36"/>
          <p:cNvGrpSpPr/>
          <p:nvPr/>
        </p:nvGrpSpPr>
        <p:grpSpPr>
          <a:xfrm>
            <a:off x="7874757" y="2346278"/>
            <a:ext cx="1546745" cy="2165443"/>
            <a:chOff x="6806907" y="1117860"/>
            <a:chExt cx="1546745" cy="2165443"/>
          </a:xfrm>
        </p:grpSpPr>
        <p:sp>
          <p:nvSpPr>
            <p:cNvPr id="361" name="Google Shape;361;p36"/>
            <p:cNvSpPr/>
            <p:nvPr/>
          </p:nvSpPr>
          <p:spPr>
            <a:xfrm>
              <a:off x="6806907" y="1117860"/>
              <a:ext cx="1546745" cy="2165443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2">
                  <a:alpha val="8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6"/>
            <p:cNvSpPr txBox="1"/>
            <p:nvPr/>
          </p:nvSpPr>
          <p:spPr>
            <a:xfrm>
              <a:off x="6806907" y="1940728"/>
              <a:ext cx="1546745" cy="1299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20575" spcFirstLastPara="1" rIns="12057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Focus on packaging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36"/>
          <p:cNvGrpSpPr/>
          <p:nvPr/>
        </p:nvGrpSpPr>
        <p:grpSpPr>
          <a:xfrm>
            <a:off x="8323313" y="2562822"/>
            <a:ext cx="649633" cy="649633"/>
            <a:chOff x="7255463" y="1334404"/>
            <a:chExt cx="649633" cy="649633"/>
          </a:xfrm>
        </p:grpSpPr>
        <p:sp>
          <p:nvSpPr>
            <p:cNvPr id="364" name="Google Shape;364;p36"/>
            <p:cNvSpPr/>
            <p:nvPr/>
          </p:nvSpPr>
          <p:spPr>
            <a:xfrm>
              <a:off x="7255463" y="1334404"/>
              <a:ext cx="649633" cy="64963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6"/>
            <p:cNvSpPr txBox="1"/>
            <p:nvPr/>
          </p:nvSpPr>
          <p:spPr>
            <a:xfrm>
              <a:off x="7350600" y="1429541"/>
              <a:ext cx="459359" cy="459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0625" spcFirstLastPara="1" rIns="506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36"/>
          <p:cNvGrpSpPr/>
          <p:nvPr/>
        </p:nvGrpSpPr>
        <p:grpSpPr>
          <a:xfrm>
            <a:off x="9576177" y="2346278"/>
            <a:ext cx="1546800" cy="2165443"/>
            <a:chOff x="8508327" y="1117860"/>
            <a:chExt cx="1546800" cy="2165443"/>
          </a:xfrm>
        </p:grpSpPr>
        <p:sp>
          <p:nvSpPr>
            <p:cNvPr id="367" name="Google Shape;367;p36"/>
            <p:cNvSpPr/>
            <p:nvPr/>
          </p:nvSpPr>
          <p:spPr>
            <a:xfrm>
              <a:off x="8508327" y="1117860"/>
              <a:ext cx="1546745" cy="2165443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2">
                  <a:alpha val="8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6"/>
            <p:cNvSpPr txBox="1"/>
            <p:nvPr/>
          </p:nvSpPr>
          <p:spPr>
            <a:xfrm>
              <a:off x="8508327" y="1940728"/>
              <a:ext cx="1546800" cy="12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120575" spcFirstLastPara="1" rIns="120575" wrap="square" tIns="330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 Green Supply Chain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36"/>
          <p:cNvGrpSpPr/>
          <p:nvPr/>
        </p:nvGrpSpPr>
        <p:grpSpPr>
          <a:xfrm>
            <a:off x="10024733" y="2562822"/>
            <a:ext cx="649633" cy="649633"/>
            <a:chOff x="8956883" y="1334404"/>
            <a:chExt cx="649633" cy="649633"/>
          </a:xfrm>
        </p:grpSpPr>
        <p:sp>
          <p:nvSpPr>
            <p:cNvPr id="370" name="Google Shape;370;p36"/>
            <p:cNvSpPr/>
            <p:nvPr/>
          </p:nvSpPr>
          <p:spPr>
            <a:xfrm>
              <a:off x="8956883" y="1334404"/>
              <a:ext cx="649633" cy="64963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D66E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9052020" y="1429541"/>
              <a:ext cx="459359" cy="459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0625" spcFirstLastPara="1" rIns="50625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36"/>
          <p:cNvSpPr txBox="1"/>
          <p:nvPr/>
        </p:nvSpPr>
        <p:spPr>
          <a:xfrm>
            <a:off x="467287" y="960320"/>
            <a:ext cx="759827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Actively increase sales and brand awareness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title"/>
          </p:nvPr>
        </p:nvSpPr>
        <p:spPr>
          <a:xfrm>
            <a:off x="4280470" y="24025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6000"/>
              <a:t>CONTROL</a:t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188" y="-9507"/>
            <a:ext cx="2434812" cy="48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 txBox="1"/>
          <p:nvPr>
            <p:ph type="title"/>
          </p:nvPr>
        </p:nvSpPr>
        <p:spPr>
          <a:xfrm>
            <a:off x="553017" y="215442"/>
            <a:ext cx="8183479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Control Chart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6" name="Google Shape;3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3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3"/>
          <p:cNvSpPr txBox="1"/>
          <p:nvPr/>
        </p:nvSpPr>
        <p:spPr>
          <a:xfrm>
            <a:off x="1354373" y="1067155"/>
            <a:ext cx="10056300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b="1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Process Average </a:t>
            </a: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: In general, 15 days of shipping time can be expected from Asia to Los Angeles port.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b="1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Sample size</a:t>
            </a: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: Assume Bev International Food Corporation plans to ship their ingredients once a month. Given it’s a 2-years span data,  hence sample size = 24</a:t>
            </a:r>
            <a:endParaRPr b="0" i="0" sz="18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oboto"/>
              <a:buChar char="●"/>
            </a:pPr>
            <a:r>
              <a:rPr b="1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Std Error </a:t>
            </a: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: Assume StdDev is 7 days, Std Error = 7/√ 24  = 1.429 days</a:t>
            </a:r>
            <a:endParaRPr b="0" i="0" sz="18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Upper Limit </a:t>
            </a: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: 15 + 3 (1.429) = 19.29 days</a:t>
            </a:r>
            <a:endParaRPr b="0" i="0" sz="18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Lower Limit</a:t>
            </a: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: 15 - 3 (1.429) = 10.71 days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9100" y="4894300"/>
            <a:ext cx="4996075" cy="1847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13"/>
          <p:cNvGraphicFramePr/>
          <p:nvPr/>
        </p:nvGraphicFramePr>
        <p:xfrm>
          <a:off x="6785075" y="489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{62DD0E6A-8DD2-4E56-A582-F76AF5D25282}</a:tableStyleId>
              </a:tblPr>
              <a:tblGrid>
                <a:gridCol w="1781175"/>
                <a:gridCol w="1752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Control limits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AC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AC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UCL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19.29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LCL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10.71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/>
        </p:nvSpPr>
        <p:spPr>
          <a:xfrm>
            <a:off x="503627" y="200390"/>
            <a:ext cx="6102664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2114387" y="3150516"/>
            <a:ext cx="385737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1560810" y="3909688"/>
            <a:ext cx="164592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 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key process inputs, outputs, and variables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602218" y="3309484"/>
            <a:ext cx="1512168" cy="1512168"/>
          </a:xfrm>
          <a:prstGeom prst="diagStripe">
            <a:avLst>
              <a:gd fmla="val 50000" name="adj"/>
            </a:avLst>
          </a:prstGeom>
          <a:solidFill>
            <a:schemeClr val="lt1">
              <a:alpha val="20000"/>
            </a:schemeClr>
          </a:solidFill>
          <a:ln cap="flat" cmpd="sng" w="12700">
            <a:solidFill>
              <a:srgbClr val="CF31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8"/>
          <p:cNvSpPr/>
          <p:nvPr/>
        </p:nvSpPr>
        <p:spPr>
          <a:xfrm flipH="1" rot="10800000">
            <a:off x="602218" y="1729640"/>
            <a:ext cx="1512168" cy="1512168"/>
          </a:xfrm>
          <a:prstGeom prst="diagStripe">
            <a:avLst>
              <a:gd fmla="val 50000" name="adj"/>
            </a:avLst>
          </a:prstGeom>
          <a:solidFill>
            <a:srgbClr val="CF3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4974149" y="3189350"/>
            <a:ext cx="385737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4420572" y="3948522"/>
            <a:ext cx="1645920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Plan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potential process failures or deviations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a clear escalation and notification system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3461980" y="3348318"/>
            <a:ext cx="1512168" cy="1512168"/>
          </a:xfrm>
          <a:prstGeom prst="diagStripe">
            <a:avLst>
              <a:gd fmla="val 50000" name="adj"/>
            </a:avLst>
          </a:prstGeom>
          <a:solidFill>
            <a:schemeClr val="lt1">
              <a:alpha val="20000"/>
            </a:schemeClr>
          </a:solidFill>
          <a:ln cap="flat" cmpd="sng" w="12700">
            <a:solidFill>
              <a:srgbClr val="486D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8"/>
          <p:cNvSpPr/>
          <p:nvPr/>
        </p:nvSpPr>
        <p:spPr>
          <a:xfrm flipH="1" rot="10800000">
            <a:off x="3461980" y="1768474"/>
            <a:ext cx="1512168" cy="1512168"/>
          </a:xfrm>
          <a:prstGeom prst="diagStripe">
            <a:avLst>
              <a:gd fmla="val 50000" name="adj"/>
            </a:avLst>
          </a:prstGeom>
          <a:solidFill>
            <a:srgbClr val="486DB2"/>
          </a:solidFill>
          <a:ln cap="flat" cmpd="sng" w="12700">
            <a:solidFill>
              <a:srgbClr val="486D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7857312" y="3189350"/>
            <a:ext cx="385737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8"/>
          <p:cNvSpPr/>
          <p:nvPr/>
        </p:nvSpPr>
        <p:spPr>
          <a:xfrm>
            <a:off x="7303735" y="3948522"/>
            <a:ext cx="164592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Plan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Knowledge gaps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training materials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6345143" y="3348318"/>
            <a:ext cx="1512168" cy="1512168"/>
          </a:xfrm>
          <a:prstGeom prst="diagStripe">
            <a:avLst>
              <a:gd fmla="val 50000" name="adj"/>
            </a:avLst>
          </a:prstGeom>
          <a:solidFill>
            <a:schemeClr val="lt1">
              <a:alpha val="20000"/>
            </a:schemeClr>
          </a:solidFill>
          <a:ln cap="flat" cmpd="sng" w="12700">
            <a:solidFill>
              <a:srgbClr val="CF31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 flipH="1" rot="10800000">
            <a:off x="6345143" y="1768474"/>
            <a:ext cx="1512168" cy="1512168"/>
          </a:xfrm>
          <a:prstGeom prst="diagStripe">
            <a:avLst>
              <a:gd fmla="val 50000" name="adj"/>
            </a:avLst>
          </a:prstGeom>
          <a:solidFill>
            <a:srgbClr val="CF31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10969060" y="3150516"/>
            <a:ext cx="385737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10415483" y="3909688"/>
            <a:ext cx="164592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Standardization Plan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best practices and standard operating procedures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system for documenting and communicating standards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9456891" y="3309484"/>
            <a:ext cx="1512168" cy="1512168"/>
          </a:xfrm>
          <a:prstGeom prst="diagStripe">
            <a:avLst>
              <a:gd fmla="val 50000" name="adj"/>
            </a:avLst>
          </a:prstGeom>
          <a:solidFill>
            <a:schemeClr val="lt1">
              <a:alpha val="20000"/>
            </a:schemeClr>
          </a:solidFill>
          <a:ln cap="flat" cmpd="sng" w="12700">
            <a:solidFill>
              <a:srgbClr val="486D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 flipH="1" rot="10800000">
            <a:off x="9456891" y="1729640"/>
            <a:ext cx="1512168" cy="1512168"/>
          </a:xfrm>
          <a:prstGeom prst="diagStripe">
            <a:avLst>
              <a:gd fmla="val 50000" name="adj"/>
            </a:avLst>
          </a:prstGeom>
          <a:solidFill>
            <a:srgbClr val="486DB2"/>
          </a:solidFill>
          <a:ln cap="flat" cmpd="sng" w="12700">
            <a:solidFill>
              <a:srgbClr val="486D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8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38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id="416" name="Google Shape;4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"/>
          <p:cNvSpPr txBox="1"/>
          <p:nvPr>
            <p:ph type="title"/>
          </p:nvPr>
        </p:nvSpPr>
        <p:spPr>
          <a:xfrm>
            <a:off x="4995810" y="2864510"/>
            <a:ext cx="3999104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23" name="Google Shape;4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4"/>
          <p:cNvSpPr/>
          <p:nvPr/>
        </p:nvSpPr>
        <p:spPr>
          <a:xfrm rot="5400000">
            <a:off x="-3263576" y="3263573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2"/>
          <p:cNvCxnSpPr/>
          <p:nvPr/>
        </p:nvCxnSpPr>
        <p:spPr>
          <a:xfrm>
            <a:off x="2283590" y="3709137"/>
            <a:ext cx="8065053" cy="0"/>
          </a:xfrm>
          <a:prstGeom prst="straightConnector1">
            <a:avLst/>
          </a:prstGeom>
          <a:noFill/>
          <a:ln cap="flat" cmpd="sng" w="19050">
            <a:solidFill>
              <a:srgbClr val="E318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2"/>
          <p:cNvSpPr txBox="1"/>
          <p:nvPr>
            <p:ph type="title"/>
          </p:nvPr>
        </p:nvSpPr>
        <p:spPr>
          <a:xfrm>
            <a:off x="406317" y="226387"/>
            <a:ext cx="5542983" cy="873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About Bev International Food Corporation</a:t>
            </a:r>
            <a:endParaRPr b="1" sz="3600"/>
          </a:p>
        </p:txBody>
      </p:sp>
      <p:sp>
        <p:nvSpPr>
          <p:cNvPr id="119" name="Google Shape;119;p2"/>
          <p:cNvSpPr/>
          <p:nvPr/>
        </p:nvSpPr>
        <p:spPr>
          <a:xfrm>
            <a:off x="2000173" y="3507137"/>
            <a:ext cx="24130" cy="914400"/>
          </a:xfrm>
          <a:custGeom>
            <a:rect b="b" l="l" r="r" t="t"/>
            <a:pathLst>
              <a:path extrusionOk="0" h="504189" w="24129">
                <a:moveTo>
                  <a:pt x="24007" y="504155"/>
                </a:moveTo>
                <a:lnTo>
                  <a:pt x="0" y="504155"/>
                </a:lnTo>
                <a:lnTo>
                  <a:pt x="0" y="0"/>
                </a:lnTo>
                <a:lnTo>
                  <a:pt x="24007" y="0"/>
                </a:lnTo>
                <a:lnTo>
                  <a:pt x="24007" y="504155"/>
                </a:lnTo>
                <a:close/>
              </a:path>
            </a:pathLst>
          </a:custGeom>
          <a:solidFill>
            <a:srgbClr val="E3183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5D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747828" y="3448152"/>
            <a:ext cx="535762" cy="521970"/>
          </a:xfrm>
          <a:custGeom>
            <a:rect b="b" l="l" r="r" t="t"/>
            <a:pathLst>
              <a:path extrusionOk="0" h="312420" w="320675">
                <a:moveTo>
                  <a:pt x="278974" y="312095"/>
                </a:moveTo>
                <a:lnTo>
                  <a:pt x="41123" y="312095"/>
                </a:lnTo>
                <a:lnTo>
                  <a:pt x="38261" y="311814"/>
                </a:lnTo>
                <a:lnTo>
                  <a:pt x="5812" y="290132"/>
                </a:lnTo>
                <a:lnTo>
                  <a:pt x="0" y="270972"/>
                </a:lnTo>
                <a:lnTo>
                  <a:pt x="0" y="268082"/>
                </a:lnTo>
                <a:lnTo>
                  <a:pt x="0" y="41123"/>
                </a:lnTo>
                <a:lnTo>
                  <a:pt x="21963" y="5812"/>
                </a:lnTo>
                <a:lnTo>
                  <a:pt x="41123" y="0"/>
                </a:lnTo>
                <a:lnTo>
                  <a:pt x="278974" y="0"/>
                </a:lnTo>
                <a:lnTo>
                  <a:pt x="314286" y="21963"/>
                </a:lnTo>
                <a:lnTo>
                  <a:pt x="320098" y="41123"/>
                </a:lnTo>
                <a:lnTo>
                  <a:pt x="320098" y="270972"/>
                </a:lnTo>
                <a:lnTo>
                  <a:pt x="298134" y="306283"/>
                </a:lnTo>
                <a:lnTo>
                  <a:pt x="281837" y="311814"/>
                </a:lnTo>
                <a:lnTo>
                  <a:pt x="278974" y="312095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318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1911664" y="3534949"/>
            <a:ext cx="279978" cy="321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525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043562" y="4518287"/>
            <a:ext cx="2335174" cy="561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Largest Taiwanese Boba tea and food ingredient supplier in Arizona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"/>
          <p:cNvGrpSpPr/>
          <p:nvPr/>
        </p:nvGrpSpPr>
        <p:grpSpPr>
          <a:xfrm>
            <a:off x="2433175" y="1624383"/>
            <a:ext cx="2931390" cy="2349763"/>
            <a:chOff x="2370928" y="1653021"/>
            <a:chExt cx="2931390" cy="2349763"/>
          </a:xfrm>
        </p:grpSpPr>
        <p:sp>
          <p:nvSpPr>
            <p:cNvPr id="124" name="Google Shape;124;p2"/>
            <p:cNvSpPr/>
            <p:nvPr/>
          </p:nvSpPr>
          <p:spPr>
            <a:xfrm>
              <a:off x="3836623" y="2992750"/>
              <a:ext cx="24130" cy="914400"/>
            </a:xfrm>
            <a:custGeom>
              <a:rect b="b" l="l" r="r" t="t"/>
              <a:pathLst>
                <a:path extrusionOk="0" h="504189" w="24129">
                  <a:moveTo>
                    <a:pt x="24007" y="504155"/>
                  </a:moveTo>
                  <a:lnTo>
                    <a:pt x="0" y="504155"/>
                  </a:lnTo>
                  <a:lnTo>
                    <a:pt x="0" y="0"/>
                  </a:lnTo>
                  <a:lnTo>
                    <a:pt x="24007" y="0"/>
                  </a:lnTo>
                  <a:lnTo>
                    <a:pt x="24007" y="504155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5D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563828" y="3480814"/>
              <a:ext cx="535762" cy="521970"/>
            </a:xfrm>
            <a:custGeom>
              <a:rect b="b" l="l" r="r" t="t"/>
              <a:pathLst>
                <a:path extrusionOk="0" h="312420" w="320675">
                  <a:moveTo>
                    <a:pt x="278974" y="312095"/>
                  </a:moveTo>
                  <a:lnTo>
                    <a:pt x="41123" y="312095"/>
                  </a:lnTo>
                  <a:lnTo>
                    <a:pt x="38261" y="311814"/>
                  </a:lnTo>
                  <a:lnTo>
                    <a:pt x="5812" y="290132"/>
                  </a:lnTo>
                  <a:lnTo>
                    <a:pt x="0" y="270972"/>
                  </a:lnTo>
                  <a:lnTo>
                    <a:pt x="0" y="268082"/>
                  </a:lnTo>
                  <a:lnTo>
                    <a:pt x="0" y="41123"/>
                  </a:lnTo>
                  <a:lnTo>
                    <a:pt x="21963" y="5812"/>
                  </a:lnTo>
                  <a:lnTo>
                    <a:pt x="41123" y="0"/>
                  </a:lnTo>
                  <a:lnTo>
                    <a:pt x="278974" y="0"/>
                  </a:lnTo>
                  <a:lnTo>
                    <a:pt x="314286" y="21963"/>
                  </a:lnTo>
                  <a:lnTo>
                    <a:pt x="320098" y="41123"/>
                  </a:lnTo>
                  <a:lnTo>
                    <a:pt x="320098" y="270972"/>
                  </a:lnTo>
                  <a:lnTo>
                    <a:pt x="298134" y="306283"/>
                  </a:lnTo>
                  <a:lnTo>
                    <a:pt x="281837" y="311814"/>
                  </a:lnTo>
                  <a:lnTo>
                    <a:pt x="278974" y="31209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E318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5D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3733119" y="3561730"/>
              <a:ext cx="255268" cy="321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39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262525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2370928" y="1653021"/>
              <a:ext cx="2931390" cy="262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5875">
              <a:spAutoFit/>
            </a:bodyPr>
            <a:lstStyle/>
            <a:p>
              <a:pPr indent="0" lvl="0" marL="12700" marR="5080" rtl="0" algn="ctr">
                <a:lnSpc>
                  <a:spcPct val="1551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8" name="Google Shape;128;p2"/>
          <p:cNvSpPr txBox="1"/>
          <p:nvPr/>
        </p:nvSpPr>
        <p:spPr>
          <a:xfrm>
            <a:off x="6136293" y="3533092"/>
            <a:ext cx="202510" cy="321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525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10083187" y="3438296"/>
            <a:ext cx="535762" cy="914400"/>
            <a:chOff x="10872200" y="3454880"/>
            <a:chExt cx="535762" cy="914400"/>
          </a:xfrm>
        </p:grpSpPr>
        <p:sp>
          <p:nvSpPr>
            <p:cNvPr id="130" name="Google Shape;130;p2"/>
            <p:cNvSpPr/>
            <p:nvPr/>
          </p:nvSpPr>
          <p:spPr>
            <a:xfrm>
              <a:off x="11137656" y="3454880"/>
              <a:ext cx="24130" cy="914400"/>
            </a:xfrm>
            <a:custGeom>
              <a:rect b="b" l="l" r="r" t="t"/>
              <a:pathLst>
                <a:path extrusionOk="0" h="504189" w="24129">
                  <a:moveTo>
                    <a:pt x="24007" y="504155"/>
                  </a:moveTo>
                  <a:lnTo>
                    <a:pt x="0" y="504155"/>
                  </a:lnTo>
                  <a:lnTo>
                    <a:pt x="0" y="0"/>
                  </a:lnTo>
                  <a:lnTo>
                    <a:pt x="24007" y="0"/>
                  </a:lnTo>
                  <a:lnTo>
                    <a:pt x="24007" y="504155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5D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0872200" y="3460296"/>
              <a:ext cx="535762" cy="521970"/>
            </a:xfrm>
            <a:custGeom>
              <a:rect b="b" l="l" r="r" t="t"/>
              <a:pathLst>
                <a:path extrusionOk="0" h="312420" w="320675">
                  <a:moveTo>
                    <a:pt x="278974" y="312095"/>
                  </a:moveTo>
                  <a:lnTo>
                    <a:pt x="41123" y="312095"/>
                  </a:lnTo>
                  <a:lnTo>
                    <a:pt x="38261" y="311814"/>
                  </a:lnTo>
                  <a:lnTo>
                    <a:pt x="5812" y="290132"/>
                  </a:lnTo>
                  <a:lnTo>
                    <a:pt x="0" y="270972"/>
                  </a:lnTo>
                  <a:lnTo>
                    <a:pt x="0" y="268082"/>
                  </a:lnTo>
                  <a:lnTo>
                    <a:pt x="0" y="41123"/>
                  </a:lnTo>
                  <a:lnTo>
                    <a:pt x="21963" y="5812"/>
                  </a:lnTo>
                  <a:lnTo>
                    <a:pt x="41123" y="0"/>
                  </a:lnTo>
                  <a:lnTo>
                    <a:pt x="278974" y="0"/>
                  </a:lnTo>
                  <a:lnTo>
                    <a:pt x="314286" y="21963"/>
                  </a:lnTo>
                  <a:lnTo>
                    <a:pt x="320098" y="41123"/>
                  </a:lnTo>
                  <a:lnTo>
                    <a:pt x="320098" y="270972"/>
                  </a:lnTo>
                  <a:lnTo>
                    <a:pt x="298134" y="306283"/>
                  </a:lnTo>
                  <a:lnTo>
                    <a:pt x="281837" y="311814"/>
                  </a:lnTo>
                  <a:lnTo>
                    <a:pt x="278974" y="31209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E318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5D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11024615" y="3564265"/>
              <a:ext cx="239522" cy="321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39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262525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3" name="Google Shape;133;p2"/>
          <p:cNvSpPr txBox="1"/>
          <p:nvPr/>
        </p:nvSpPr>
        <p:spPr>
          <a:xfrm>
            <a:off x="9313673" y="4505720"/>
            <a:ext cx="2610552" cy="747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Has a strong ability to capture tasting trends in the Boba tea market and steadily increasing customer 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5076238" y="4511909"/>
            <a:ext cx="2736621" cy="56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Verdana"/>
                <a:ea typeface="Verdana"/>
                <a:cs typeface="Verdana"/>
                <a:sym typeface="Verdana"/>
              </a:rPr>
              <a:t>Successfully catered to both Asian and Caucasian customers by redeveloping flavors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"/>
          <p:cNvGrpSpPr/>
          <p:nvPr/>
        </p:nvGrpSpPr>
        <p:grpSpPr>
          <a:xfrm>
            <a:off x="7141913" y="2148417"/>
            <a:ext cx="2610552" cy="1853888"/>
            <a:chOff x="7369915" y="2110449"/>
            <a:chExt cx="2610552" cy="1853888"/>
          </a:xfrm>
        </p:grpSpPr>
        <p:sp>
          <p:nvSpPr>
            <p:cNvPr id="136" name="Google Shape;136;p2"/>
            <p:cNvSpPr/>
            <p:nvPr/>
          </p:nvSpPr>
          <p:spPr>
            <a:xfrm>
              <a:off x="8512673" y="2985167"/>
              <a:ext cx="24130" cy="914400"/>
            </a:xfrm>
            <a:custGeom>
              <a:rect b="b" l="l" r="r" t="t"/>
              <a:pathLst>
                <a:path extrusionOk="0" h="504189" w="24129">
                  <a:moveTo>
                    <a:pt x="24007" y="504155"/>
                  </a:moveTo>
                  <a:lnTo>
                    <a:pt x="0" y="504155"/>
                  </a:lnTo>
                  <a:lnTo>
                    <a:pt x="0" y="0"/>
                  </a:lnTo>
                  <a:lnTo>
                    <a:pt x="24007" y="0"/>
                  </a:lnTo>
                  <a:lnTo>
                    <a:pt x="24007" y="504155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252249" y="3442367"/>
              <a:ext cx="535762" cy="521970"/>
            </a:xfrm>
            <a:custGeom>
              <a:rect b="b" l="l" r="r" t="t"/>
              <a:pathLst>
                <a:path extrusionOk="0" h="312420" w="320675">
                  <a:moveTo>
                    <a:pt x="278974" y="312095"/>
                  </a:moveTo>
                  <a:lnTo>
                    <a:pt x="41123" y="312095"/>
                  </a:lnTo>
                  <a:lnTo>
                    <a:pt x="38261" y="311814"/>
                  </a:lnTo>
                  <a:lnTo>
                    <a:pt x="5812" y="290132"/>
                  </a:lnTo>
                  <a:lnTo>
                    <a:pt x="0" y="270972"/>
                  </a:lnTo>
                  <a:lnTo>
                    <a:pt x="0" y="268082"/>
                  </a:lnTo>
                  <a:lnTo>
                    <a:pt x="0" y="41123"/>
                  </a:lnTo>
                  <a:lnTo>
                    <a:pt x="21963" y="5812"/>
                  </a:lnTo>
                  <a:lnTo>
                    <a:pt x="41123" y="0"/>
                  </a:lnTo>
                  <a:lnTo>
                    <a:pt x="278974" y="0"/>
                  </a:lnTo>
                  <a:lnTo>
                    <a:pt x="314286" y="21963"/>
                  </a:lnTo>
                  <a:lnTo>
                    <a:pt x="320098" y="41123"/>
                  </a:lnTo>
                  <a:lnTo>
                    <a:pt x="320098" y="270972"/>
                  </a:lnTo>
                  <a:lnTo>
                    <a:pt x="298134" y="306283"/>
                  </a:lnTo>
                  <a:lnTo>
                    <a:pt x="281837" y="311814"/>
                  </a:lnTo>
                  <a:lnTo>
                    <a:pt x="278974" y="312095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E318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5D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8435669" y="3523283"/>
              <a:ext cx="239522" cy="321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395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262525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369915" y="2110449"/>
              <a:ext cx="2610552" cy="747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88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374151"/>
                  </a:solidFill>
                  <a:latin typeface="Verdana"/>
                  <a:ea typeface="Verdana"/>
                  <a:cs typeface="Verdana"/>
                  <a:sym typeface="Verdana"/>
                </a:rPr>
                <a:t>Utilized experiences and relevant data from Tea Swirl to operate BEV International Food Crop. smoothly and successfully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"/>
          <p:cNvSpPr txBox="1"/>
          <p:nvPr/>
        </p:nvSpPr>
        <p:spPr>
          <a:xfrm>
            <a:off x="2903838" y="2143980"/>
            <a:ext cx="25507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Established first Boba tea shop in 2013, which became the most popular beverage store in Arizona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/>
          <p:nvPr/>
        </p:nvSpPr>
        <p:spPr>
          <a:xfrm>
            <a:off x="6258898" y="3443275"/>
            <a:ext cx="24130" cy="914400"/>
          </a:xfrm>
          <a:custGeom>
            <a:rect b="b" l="l" r="r" t="t"/>
            <a:pathLst>
              <a:path extrusionOk="0" h="504189" w="24129">
                <a:moveTo>
                  <a:pt x="24007" y="504155"/>
                </a:moveTo>
                <a:lnTo>
                  <a:pt x="0" y="504155"/>
                </a:lnTo>
                <a:lnTo>
                  <a:pt x="0" y="0"/>
                </a:lnTo>
                <a:lnTo>
                  <a:pt x="24007" y="0"/>
                </a:lnTo>
                <a:lnTo>
                  <a:pt x="24007" y="504155"/>
                </a:lnTo>
                <a:close/>
              </a:path>
            </a:pathLst>
          </a:custGeom>
          <a:solidFill>
            <a:srgbClr val="E3183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5D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5973494" y="3429000"/>
            <a:ext cx="535762" cy="521970"/>
          </a:xfrm>
          <a:custGeom>
            <a:rect b="b" l="l" r="r" t="t"/>
            <a:pathLst>
              <a:path extrusionOk="0" h="312420" w="320675">
                <a:moveTo>
                  <a:pt x="278974" y="312095"/>
                </a:moveTo>
                <a:lnTo>
                  <a:pt x="41123" y="312095"/>
                </a:lnTo>
                <a:lnTo>
                  <a:pt x="38261" y="311814"/>
                </a:lnTo>
                <a:lnTo>
                  <a:pt x="5812" y="290132"/>
                </a:lnTo>
                <a:lnTo>
                  <a:pt x="0" y="270972"/>
                </a:lnTo>
                <a:lnTo>
                  <a:pt x="0" y="268082"/>
                </a:lnTo>
                <a:lnTo>
                  <a:pt x="0" y="41123"/>
                </a:lnTo>
                <a:lnTo>
                  <a:pt x="21963" y="5812"/>
                </a:lnTo>
                <a:lnTo>
                  <a:pt x="41123" y="0"/>
                </a:lnTo>
                <a:lnTo>
                  <a:pt x="278974" y="0"/>
                </a:lnTo>
                <a:lnTo>
                  <a:pt x="314286" y="21963"/>
                </a:lnTo>
                <a:lnTo>
                  <a:pt x="320098" y="41123"/>
                </a:lnTo>
                <a:lnTo>
                  <a:pt x="320098" y="270972"/>
                </a:lnTo>
                <a:lnTo>
                  <a:pt x="298134" y="306283"/>
                </a:lnTo>
                <a:lnTo>
                  <a:pt x="281837" y="311814"/>
                </a:lnTo>
                <a:lnTo>
                  <a:pt x="278974" y="312095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318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5D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6141650" y="3520507"/>
            <a:ext cx="255268" cy="321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525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7" name="Google Shape;147;p2"/>
          <p:cNvCxnSpPr/>
          <p:nvPr/>
        </p:nvCxnSpPr>
        <p:spPr>
          <a:xfrm>
            <a:off x="406317" y="1146997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553017" y="215442"/>
            <a:ext cx="5542983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Company Operation Flow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5486" y="1052223"/>
            <a:ext cx="8513805" cy="5732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5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280470" y="24025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6000"/>
              <a:t>DEFINE</a:t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188" y="-9507"/>
            <a:ext cx="2434812" cy="488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381603" y="225587"/>
            <a:ext cx="5542983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Project Charter</a:t>
            </a:r>
            <a:endParaRPr b="1" sz="3600"/>
          </a:p>
        </p:txBody>
      </p:sp>
      <p:pic>
        <p:nvPicPr>
          <p:cNvPr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0075" y="996950"/>
            <a:ext cx="8826816" cy="5745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3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381603" y="225587"/>
            <a:ext cx="5542983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CTQ Tree</a:t>
            </a:r>
            <a:endParaRPr b="1" sz="3600"/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/>
          <p:nvPr/>
        </p:nvSpPr>
        <p:spPr>
          <a:xfrm rot="5400000">
            <a:off x="-3263576" y="3263573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4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id="185" name="Google Shape;18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28" y="894241"/>
            <a:ext cx="11403699" cy="5422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553017" y="215442"/>
            <a:ext cx="5542983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Quick Win Opportunities</a:t>
            </a:r>
            <a:endParaRPr/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 txBox="1"/>
          <p:nvPr/>
        </p:nvSpPr>
        <p:spPr>
          <a:xfrm>
            <a:off x="463378" y="297080"/>
            <a:ext cx="9384957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Use current dataset to contact potential customers and retain customers.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Improve customer service to relieve customers’ unsatisfactory.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5">
            <a:alphaModFix/>
          </a:blip>
          <a:srcRect b="5835" l="0" r="0" t="0"/>
          <a:stretch/>
        </p:blipFill>
        <p:spPr>
          <a:xfrm>
            <a:off x="1312558" y="3226229"/>
            <a:ext cx="4922952" cy="290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6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id="197" name="Google Shape;19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6401" y="3922099"/>
            <a:ext cx="4186501" cy="13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553017" y="215442"/>
            <a:ext cx="5542983" cy="442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lang="en-US" sz="2800">
                <a:latin typeface="Verdana"/>
                <a:ea typeface="Verdana"/>
                <a:cs typeface="Verdana"/>
                <a:sym typeface="Verdana"/>
              </a:rPr>
              <a:t>SwimLane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465" y="115868"/>
            <a:ext cx="2434812" cy="48880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 rot="5400000">
            <a:off x="-3263575" y="3263574"/>
            <a:ext cx="6858003" cy="330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453" y="6395220"/>
            <a:ext cx="1266632" cy="34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483" y="846803"/>
            <a:ext cx="7691874" cy="58953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7"/>
          <p:cNvSpPr/>
          <p:nvPr/>
        </p:nvSpPr>
        <p:spPr>
          <a:xfrm>
            <a:off x="2315168" y="1910924"/>
            <a:ext cx="1470022" cy="100465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7"/>
          <p:cNvCxnSpPr/>
          <p:nvPr/>
        </p:nvCxnSpPr>
        <p:spPr>
          <a:xfrm>
            <a:off x="349405" y="721112"/>
            <a:ext cx="8452624" cy="0"/>
          </a:xfrm>
          <a:prstGeom prst="straightConnector1">
            <a:avLst/>
          </a:prstGeom>
          <a:noFill/>
          <a:ln cap="flat" cmpd="sng" w="25400">
            <a:solidFill>
              <a:srgbClr val="CD30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2023-04-26T19:28:10Z</dcterms:created>
  <dc:creator>shehjar</dc:creator>
</cp:coreProperties>
</file>