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Open Sans" panose="020B0604020202020204" charset="0"/>
      <p:regular r:id="rId40"/>
      <p:bold r:id="rId41"/>
      <p:italic r:id="rId42"/>
      <p:boldItalic r:id="rId43"/>
    </p:embeddedFont>
    <p:embeddedFont>
      <p:font typeface="Economica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bf15f80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bbf15f80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bf15f80c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2bbf15f80c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bf228e247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bf228e247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bf228e247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bf228e247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bf228e247_0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bf228e247_0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bf228e247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bf228e247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bf228e247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bf228e247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bf228e247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bf228e247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bf228e24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bf228e247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bf228e247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bf228e247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bf228e247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bf228e247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bf15f80c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2bbf15f80c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bf228e247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bf228e247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bf228e247_0_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bbf228e247_0_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bf228e247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bf228e247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bf228e247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bf228e247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bf15f80c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2bbf15f80c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bf15f80c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2bbf15f80c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bf15f80c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2bbf15f80c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bf228e247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bbf228e247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bf228e247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bbf228e247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bf228e247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bf228e247_0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bf15f80c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2bbf15f80c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bf228e247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bf228e247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bf228e247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bbf228e247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bf228e247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bbf228e247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bbf228e247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bbf228e247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bf228e247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bbf228e247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bf228e247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bbf228e247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bf228e247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bbf228e247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bf15f80c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2bbf15f80c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bf15f80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2bbf15f80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bf15f80c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bbf15f80c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bf228e247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bf228e247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bf228e247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bf228e247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bf228e247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bf228e247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bf15f80c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bbf15f80c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449150" y="163650"/>
            <a:ext cx="4900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900" u="sng">
                <a:latin typeface="Times New Roman"/>
                <a:ea typeface="Times New Roman"/>
                <a:cs typeface="Times New Roman"/>
                <a:sym typeface="Times New Roman"/>
              </a:rPr>
              <a:t>Commerce Shipping Analysis </a:t>
            </a:r>
            <a:endParaRPr sz="39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662850" y="32425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Submitted By :-</a:t>
            </a:r>
            <a:endParaRPr sz="23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KALYANI 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ARCHIT 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PATEL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279875" y="113700"/>
            <a:ext cx="85776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 u="sng">
                <a:latin typeface="Times New Roman"/>
                <a:ea typeface="Times New Roman"/>
                <a:cs typeface="Times New Roman"/>
                <a:sym typeface="Times New Roman"/>
              </a:rPr>
              <a:t>Compare changes Before and After EDA </a:t>
            </a: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6230425" y="780875"/>
            <a:ext cx="14325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EDA</a:t>
            </a:r>
            <a:endParaRPr sz="18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010550" y="780875"/>
            <a:ext cx="14325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EDA</a:t>
            </a:r>
            <a:endParaRPr sz="18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01" y="1226425"/>
            <a:ext cx="4535750" cy="38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150" y="1223075"/>
            <a:ext cx="4210600" cy="376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7347"/>
          <a:stretch/>
        </p:blipFill>
        <p:spPr>
          <a:xfrm>
            <a:off x="886550" y="0"/>
            <a:ext cx="7843550" cy="50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t="9222"/>
          <a:stretch/>
        </p:blipFill>
        <p:spPr>
          <a:xfrm>
            <a:off x="5405775" y="1580225"/>
            <a:ext cx="3648425" cy="335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75" y="1334875"/>
            <a:ext cx="58674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152775" y="2740550"/>
            <a:ext cx="47952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can be seen that warehouse block F dominates our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Warehouse_block Feature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675" y="1259675"/>
            <a:ext cx="6167330" cy="369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4963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0" y="1889825"/>
            <a:ext cx="3067200" cy="22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can see from above that products that have been delivered to warehouse block F are not reached on time the most.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162775" y="2319275"/>
            <a:ext cx="47952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can see the number of products sent by ship is more than the products sent by other modes of transportation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48076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Mode_of_Shipment Feature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48076"/>
              <a:buNone/>
            </a:pP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48076"/>
              <a:buNone/>
            </a:pP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t="10015"/>
          <a:stretch/>
        </p:blipFill>
        <p:spPr>
          <a:xfrm>
            <a:off x="5100375" y="1440400"/>
            <a:ext cx="3879801" cy="35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27" y="703300"/>
            <a:ext cx="6942301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0" y="2409175"/>
            <a:ext cx="30606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 of course, the delivery of products using ships are later to arrive to customers.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0" y="178754"/>
            <a:ext cx="9144000" cy="789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575" y="968425"/>
            <a:ext cx="6019050" cy="391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41050" y="1623525"/>
            <a:ext cx="3405600" cy="24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can see the number of customer care calls is dominated by 4 calls and from those 4 calls, the products related dominated the number of products which didn't arrive on time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Customer_care_calls Feature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875" y="1560250"/>
            <a:ext cx="5682824" cy="33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5800"/>
            <a:ext cx="88201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81000" y="2645850"/>
            <a:ext cx="26166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Almost all ratings are equal in number.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Customer_rating Feature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550" y="1623525"/>
            <a:ext cx="6164049" cy="30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5800"/>
            <a:ext cx="847725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249725" y="2419175"/>
            <a:ext cx="4445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 usual, our data is dominated by products with low importance levels. Data of products with high importance level is the least.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Product_importance Feature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000" y="1583575"/>
            <a:ext cx="4194801" cy="33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5800"/>
            <a:ext cx="7868575" cy="6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0" y="1869850"/>
            <a:ext cx="3060600" cy="18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 of course, products with a low level of importance tend to arrive late to customers.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000" y="1120825"/>
            <a:ext cx="5778601" cy="38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868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12925" y="204875"/>
            <a:ext cx="37137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 u="sng">
                <a:latin typeface="Times New Roman"/>
                <a:ea typeface="Times New Roman"/>
                <a:cs typeface="Times New Roman"/>
                <a:sym typeface="Times New Roman"/>
              </a:rPr>
              <a:t>Import all Libraries</a:t>
            </a: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780450" y="204875"/>
            <a:ext cx="25560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 u="sng">
                <a:latin typeface="Times New Roman"/>
                <a:ea typeface="Times New Roman"/>
                <a:cs typeface="Times New Roman"/>
                <a:sym typeface="Times New Roman"/>
              </a:rPr>
              <a:t>Display the Dataset</a:t>
            </a: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9475"/>
            <a:ext cx="3888575" cy="35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625" y="889475"/>
            <a:ext cx="4953001" cy="36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249725" y="2419175"/>
            <a:ext cx="44454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Our data is almost equal in gender context. Males and females are equal in our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Gender Feature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525" y="1583575"/>
            <a:ext cx="4012400" cy="340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5800"/>
            <a:ext cx="6380450" cy="10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00" y="52375"/>
            <a:ext cx="8397900" cy="50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0" y="623400"/>
            <a:ext cx="45255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2436"/>
              <a:buNone/>
            </a:pPr>
            <a:r>
              <a:rPr lang="en" sz="1887">
                <a:latin typeface="Times New Roman"/>
                <a:ea typeface="Times New Roman"/>
                <a:cs typeface="Times New Roman"/>
                <a:sym typeface="Times New Roman"/>
              </a:rPr>
              <a:t>1.	Removing Unnecessary Feature</a:t>
            </a:r>
            <a:endParaRPr sz="188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0" y="1189475"/>
            <a:ext cx="8839200" cy="250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0" y="623400"/>
            <a:ext cx="44055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87">
                <a:latin typeface="Times New Roman"/>
                <a:ea typeface="Times New Roman"/>
                <a:cs typeface="Times New Roman"/>
                <a:sym typeface="Times New Roman"/>
              </a:rPr>
              <a:t>2.	Checking For Outlier</a:t>
            </a:r>
            <a:endParaRPr sz="188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9200"/>
            <a:ext cx="8839199" cy="171786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5"/>
          <p:cNvSpPr txBox="1"/>
          <p:nvPr/>
        </p:nvSpPr>
        <p:spPr>
          <a:xfrm>
            <a:off x="698600" y="3325400"/>
            <a:ext cx="77319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seems that no outliers are detected in the Weight_in_gms data feature</a:t>
            </a:r>
            <a:endParaRPr sz="18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 u="sng">
                <a:latin typeface="Times New Roman"/>
                <a:ea typeface="Times New Roman"/>
                <a:cs typeface="Times New Roman"/>
                <a:sym typeface="Times New Roman"/>
              </a:rPr>
              <a:t>Split the data into features , target variable, test and train dataset and applying Feature Scaling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96400" y="3459650"/>
            <a:ext cx="8953200" cy="1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Split the data into 2 parts as Features &amp; Target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Then this 2 variables are again divided into 2 parts namely Train which contain 80% data and Test which contain 20%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Apply Standard Scaling as well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092775"/>
            <a:ext cx="6487224" cy="24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 u="sng">
                <a:latin typeface="Times New Roman"/>
                <a:ea typeface="Times New Roman"/>
                <a:cs typeface="Times New Roman"/>
                <a:sym typeface="Times New Roman"/>
              </a:rPr>
              <a:t>Machine Learning Models</a:t>
            </a: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37"/>
          <p:cNvPicPr preferRelativeResize="0"/>
          <p:nvPr/>
        </p:nvPicPr>
        <p:blipFill rotWithShape="1">
          <a:blip r:embed="rId3">
            <a:alphaModFix/>
          </a:blip>
          <a:srcRect b="6950"/>
          <a:stretch/>
        </p:blipFill>
        <p:spPr>
          <a:xfrm>
            <a:off x="2379575" y="1010000"/>
            <a:ext cx="4945450" cy="38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311700" y="22390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Logistic regression Model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725" y="787375"/>
            <a:ext cx="6020900" cy="39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title" idx="4294967295"/>
          </p:nvPr>
        </p:nvSpPr>
        <p:spPr>
          <a:xfrm>
            <a:off x="311700" y="6410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k Near Neighbors Model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975" y="829925"/>
            <a:ext cx="5042150" cy="41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00" y="501950"/>
            <a:ext cx="5381700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 txBox="1">
            <a:spLocks noGrp="1"/>
          </p:cNvSpPr>
          <p:nvPr>
            <p:ph type="title" idx="4294967295"/>
          </p:nvPr>
        </p:nvSpPr>
        <p:spPr>
          <a:xfrm>
            <a:off x="311700" y="6410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Decision Tree Model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 idx="4294967295"/>
          </p:nvPr>
        </p:nvSpPr>
        <p:spPr>
          <a:xfrm>
            <a:off x="311700" y="6410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Random Forest Model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675" y="687500"/>
            <a:ext cx="6561699" cy="41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108000" y="180125"/>
            <a:ext cx="89280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0000"/>
              <a:buFont typeface="Arial"/>
              <a:buNone/>
            </a:pPr>
            <a:r>
              <a:rPr lang="en" sz="2200" u="sng"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(EDA).</a:t>
            </a: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None/>
            </a:pP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l="13213" r="594"/>
          <a:stretch/>
        </p:blipFill>
        <p:spPr>
          <a:xfrm>
            <a:off x="1419324" y="766025"/>
            <a:ext cx="5850475" cy="407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2"/>
          <p:cNvPicPr preferRelativeResize="0"/>
          <p:nvPr/>
        </p:nvPicPr>
        <p:blipFill rotWithShape="1">
          <a:blip r:embed="rId3">
            <a:alphaModFix/>
          </a:blip>
          <a:srcRect t="3660"/>
          <a:stretch/>
        </p:blipFill>
        <p:spPr>
          <a:xfrm>
            <a:off x="1770350" y="481625"/>
            <a:ext cx="5263525" cy="466187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2"/>
          <p:cNvSpPr txBox="1">
            <a:spLocks noGrp="1"/>
          </p:cNvSpPr>
          <p:nvPr>
            <p:ph type="title" idx="4294967295"/>
          </p:nvPr>
        </p:nvSpPr>
        <p:spPr>
          <a:xfrm>
            <a:off x="311700" y="-8570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Extreme Gradient Boosting Model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title" idx="4294967295"/>
          </p:nvPr>
        </p:nvSpPr>
        <p:spPr>
          <a:xfrm>
            <a:off x="311700" y="6410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043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Accuracy of Model is low so we oversample the data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043"/>
              <a:buNone/>
            </a:pP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1" name="Google Shape;2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63" y="1189475"/>
            <a:ext cx="74961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 idx="4294967295"/>
          </p:nvPr>
        </p:nvSpPr>
        <p:spPr>
          <a:xfrm>
            <a:off x="311700" y="6410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 Smote Algorithm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450" y="849875"/>
            <a:ext cx="6090825" cy="38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>
            <a:spLocks noGrp="1"/>
          </p:cNvSpPr>
          <p:nvPr>
            <p:ph type="title" idx="4294967295"/>
          </p:nvPr>
        </p:nvSpPr>
        <p:spPr>
          <a:xfrm>
            <a:off x="311700" y="6410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Logistic Regression Model (Oversampled data)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850" y="1270600"/>
            <a:ext cx="5745074" cy="32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 idx="4294967295"/>
          </p:nvPr>
        </p:nvSpPr>
        <p:spPr>
          <a:xfrm>
            <a:off x="161875" y="441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k Near Neighbors Model (Oversampled data)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500" y="789950"/>
            <a:ext cx="4120410" cy="417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>
            <a:spLocks noGrp="1"/>
          </p:cNvSpPr>
          <p:nvPr>
            <p:ph type="title" idx="4294967295"/>
          </p:nvPr>
        </p:nvSpPr>
        <p:spPr>
          <a:xfrm>
            <a:off x="161875" y="441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Decision Tree Model (Oversampled data)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226" y="782575"/>
            <a:ext cx="4836150" cy="417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>
            <a:spLocks noGrp="1"/>
          </p:cNvSpPr>
          <p:nvPr>
            <p:ph type="title" idx="4294967295"/>
          </p:nvPr>
        </p:nvSpPr>
        <p:spPr>
          <a:xfrm>
            <a:off x="161875" y="441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Random Forest Model (Oversampled data)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1" name="Google Shape;3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75" y="760000"/>
            <a:ext cx="4471006" cy="41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752438"/>
            <a:ext cx="6903325" cy="36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36275" y="297600"/>
            <a:ext cx="81972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 u="sng">
                <a:latin typeface="Times New Roman"/>
                <a:ea typeface="Times New Roman"/>
                <a:cs typeface="Times New Roman"/>
                <a:sym typeface="Times New Roman"/>
              </a:rPr>
              <a:t>No. of rows and columns and list of columns in the dataset</a:t>
            </a: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50" y="1414050"/>
            <a:ext cx="8011676" cy="2698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249725" y="368125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Data Types of all columns before EDA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l="-234660" t="148630" r="234660" b="-148630"/>
          <a:stretch/>
        </p:blipFill>
        <p:spPr>
          <a:xfrm>
            <a:off x="1247775" y="4391419"/>
            <a:ext cx="1487750" cy="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976" y="991525"/>
            <a:ext cx="4535750" cy="38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71025" y="1258750"/>
            <a:ext cx="46242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1. ID: ID Number of Customers.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2. Warehouse block: The Company have big Warehouse which is divided in   to block such as A,B,C,D,E.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3. Mode of shipment:The Company Ships the products in multiple way such as Ship, Flight and Road.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4. Customer care calls: The number of calls made from enquiry for enquiry of the shipment.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5. Customer rating: The company has rated from every customer. 1 is the lowest (Worst), 5 is the highest (Best).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6. Cost of the product: Cost of the Product in US Dollars.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7. Prior purchases: The Number of Prior Purchase.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695225" y="1398575"/>
            <a:ext cx="4624200" cy="3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8. Product importance: The company has categorized the product in the    various parameter such as low, medium, high.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9. Gender: Male and Female.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10. Discount offered: Discount offered on that specific product.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11. Weight in gms: It is the weight in grams.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12. Reached on time: It is the target variable, where 1 Indicate that     the product has NOT reached on time and 0 indicates it has reached on    time.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249725" y="368125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Description of columns 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Finding Missing values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525" y="623405"/>
            <a:ext cx="3202075" cy="40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59300" y="2062200"/>
            <a:ext cx="4735500" cy="15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we Find that there are no missing values</a:t>
            </a:r>
            <a:endParaRPr sz="18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Adding new column as discount offer in percentage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5800"/>
            <a:ext cx="8839199" cy="2397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7821225" y="1590225"/>
            <a:ext cx="1170300" cy="141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698600" y="3325400"/>
            <a:ext cx="77319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this Discount offered% column is calculated by</a:t>
            </a:r>
            <a:endParaRPr sz="18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“Discount offered%” =  (“Discount-offered” / “Cost of the product”) x 100</a:t>
            </a:r>
            <a:endParaRPr sz="18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Label Encoding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0" y="3639425"/>
            <a:ext cx="91440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21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Here We use Label encoding is a technique used in machine learning to convert categorical data into numerical format.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2167" algn="l" rtl="0">
              <a:spcBef>
                <a:spcPts val="0"/>
              </a:spcBef>
              <a:spcAft>
                <a:spcPts val="0"/>
              </a:spcAft>
              <a:buSzPts val="1946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Warehouse block , Mode of Shipment ,Product importance , Gender this columns are converted to numerical format.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1400"/>
            <a:ext cx="8817375" cy="28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On-screen Show (16:9)</PresentationFormat>
  <Paragraphs>69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Times New Roman</vt:lpstr>
      <vt:lpstr>Open Sans</vt:lpstr>
      <vt:lpstr>Economica</vt:lpstr>
      <vt:lpstr>Arial</vt:lpstr>
      <vt:lpstr>Luxe</vt:lpstr>
      <vt:lpstr>Commerce Shipping Analysis </vt:lpstr>
      <vt:lpstr>Import all Libraries</vt:lpstr>
      <vt:lpstr>Exploratory Data Analysis (EDA). </vt:lpstr>
      <vt:lpstr>No. of rows and columns and list of columns in the dataset</vt:lpstr>
      <vt:lpstr>Data Types of all columns before EDA</vt:lpstr>
      <vt:lpstr>Description of columns </vt:lpstr>
      <vt:lpstr>Finding Missing values</vt:lpstr>
      <vt:lpstr>Adding new column as discount offer in percentage</vt:lpstr>
      <vt:lpstr>Label Encoding</vt:lpstr>
      <vt:lpstr>Compare changes Before and After EDA </vt:lpstr>
      <vt:lpstr>PowerPoint Presentation</vt:lpstr>
      <vt:lpstr>Warehouse_block Feature</vt:lpstr>
      <vt:lpstr>PowerPoint Presentation</vt:lpstr>
      <vt:lpstr>Mode_of_Shipment Feature  </vt:lpstr>
      <vt:lpstr>PowerPoint Presentation</vt:lpstr>
      <vt:lpstr>Customer_care_calls Feature</vt:lpstr>
      <vt:lpstr>Customer_rating Feature</vt:lpstr>
      <vt:lpstr>Product_importance Feature</vt:lpstr>
      <vt:lpstr>PowerPoint Presentation</vt:lpstr>
      <vt:lpstr>Gender Feature</vt:lpstr>
      <vt:lpstr>PowerPoint Presentation</vt:lpstr>
      <vt:lpstr>Data Preprocessing</vt:lpstr>
      <vt:lpstr>Data Preprocessing</vt:lpstr>
      <vt:lpstr>Split the data into features , target variable, test and train dataset and applying Feature Scaling</vt:lpstr>
      <vt:lpstr>Machine Learning Models </vt:lpstr>
      <vt:lpstr>Logistic regression Model</vt:lpstr>
      <vt:lpstr>k Near Neighbors Model</vt:lpstr>
      <vt:lpstr>Decision Tree Model</vt:lpstr>
      <vt:lpstr>Random Forest Model</vt:lpstr>
      <vt:lpstr>Extreme Gradient Boosting Model</vt:lpstr>
      <vt:lpstr>Accuracy of Model is low so we oversample the data </vt:lpstr>
      <vt:lpstr> Smote Algorithm</vt:lpstr>
      <vt:lpstr>Logistic Regression Model (Oversampled data)</vt:lpstr>
      <vt:lpstr>k Near Neighbors Model (Oversampled data)</vt:lpstr>
      <vt:lpstr>Decision Tree Model (Oversampled data)</vt:lpstr>
      <vt:lpstr>Random Forest Model (Oversampled data)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Commerce Shipping Analysis </dc:title>
  <dc:creator>Archit</dc:creator>
  <cp:lastModifiedBy>Exploring Series</cp:lastModifiedBy>
  <cp:revision>1</cp:revision>
  <dcterms:modified xsi:type="dcterms:W3CDTF">2024-03-14T00:58:58Z</dcterms:modified>
</cp:coreProperties>
</file>