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3" r:id="rId38"/>
    <p:sldId id="292" r:id="rId39"/>
  </p:sldIdLst>
  <p:sldSz cx="9144000" cy="5143500" type="screen16x9"/>
  <p:notesSz cx="6858000" cy="9144000"/>
  <p:embeddedFontLst>
    <p:embeddedFont>
      <p:font typeface="Economica" panose="020B0604020202020204" charset="0"/>
      <p:regular r:id="rId41"/>
      <p:bold r:id="rId42"/>
      <p:italic r:id="rId43"/>
      <p:boldItalic r:id="rId44"/>
    </p:embeddedFont>
    <p:embeddedFont>
      <p:font typeface="Open Sans" panose="020B0604020202020204" charset="0"/>
      <p:regular r:id="rId45"/>
      <p:bold r:id="rId46"/>
      <p:italic r:id="rId47"/>
      <p:boldItalic r:id="rId4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2.fntdata"/><Relationship Id="rId47" Type="http://schemas.openxmlformats.org/officeDocument/2006/relationships/font" Target="fonts/font7.fnt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4.fntdata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3.fntdata"/><Relationship Id="rId48" Type="http://schemas.openxmlformats.org/officeDocument/2006/relationships/font" Target="fonts/font8.fntdata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6.fntdata"/><Relationship Id="rId20" Type="http://schemas.openxmlformats.org/officeDocument/2006/relationships/slide" Target="slides/slide19.xml"/><Relationship Id="rId41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bbf15f80c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g2bbf15f80c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bbf15f80c7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g2bbf15f80c7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bbf228e247_0_7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bbf228e247_0_7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bbf228e247_0_8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bbf228e247_0_8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bbf228e247_0_8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bbf228e247_0_8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bbf228e247_0_8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bbf228e247_0_8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bbf228e247_0_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bbf228e247_0_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bbf228e247_0_8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bbf228e247_0_8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bbf228e247_0_8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bbf228e247_0_8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bbf228e247_0_9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bbf228e247_0_9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bbf228e247_0_8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bbf228e247_0_8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bbf15f80c7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" name="Google Shape;66;g2bbf15f80c7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bbf228e247_0_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bbf228e247_0_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bbf228e247_0_9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bbf228e247_0_9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bbf228e247_0_7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bbf228e247_0_7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bbf228e247_0_7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bbf228e247_0_7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bbf15f80c7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5" name="Google Shape;225;g2bbf15f80c7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bbf15f80c7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2" name="Google Shape;232;g2bbf15f80c7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bbf15f80c7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8" name="Google Shape;238;g2bbf15f80c7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bbf228e247_0_7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2bbf228e247_0_7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bbf228e247_0_7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2bbf228e247_0_7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bbf228e247_0_7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2bbf228e247_0_7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bbf15f80c7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" name="Google Shape;74;g2bbf15f80c7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bbf228e247_0_7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2bbf228e247_0_7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bbf228e247_0_7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2bbf228e247_0_7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bbf228e247_0_7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2bbf228e247_0_7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2bbf228e247_0_7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2bbf228e247_0_7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bbf228e247_0_8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2bbf228e247_0_8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bbf228e247_0_8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2bbf228e247_0_8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bbf228e247_0_8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2bbf228e247_0_8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bbf15f80c7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4" name="Google Shape;304;g2bbf15f80c7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bbf15f80c7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" name="Google Shape;80;g2bbf15f80c7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bbf15f80c7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g2bbf15f80c7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bbf228e247_0_6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bbf228e247_0_6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bbf228e247_0_7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bbf228e247_0_7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bbf228e247_0_7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bbf228e247_0_7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bbf15f80c7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g2bbf15f80c7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2449150" y="163650"/>
            <a:ext cx="4900800" cy="187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3900" u="sng">
                <a:latin typeface="Times New Roman"/>
                <a:ea typeface="Times New Roman"/>
                <a:cs typeface="Times New Roman"/>
                <a:sym typeface="Times New Roman"/>
              </a:rPr>
              <a:t>Commerce Shipping Analysis </a:t>
            </a:r>
            <a:endParaRPr sz="3900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2662850" y="3242550"/>
            <a:ext cx="4255500" cy="6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2000" b="1" dirty="0">
                <a:latin typeface="Times New Roman"/>
                <a:ea typeface="Times New Roman"/>
                <a:cs typeface="Times New Roman"/>
                <a:sym typeface="Times New Roman"/>
              </a:rPr>
              <a:t>Submitted By :-</a:t>
            </a:r>
            <a:endParaRPr sz="23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2000" b="1" dirty="0">
                <a:latin typeface="Times New Roman"/>
                <a:ea typeface="Times New Roman"/>
                <a:cs typeface="Times New Roman"/>
                <a:sym typeface="Times New Roman"/>
              </a:rPr>
              <a:t>KALYANI </a:t>
            </a:r>
            <a:r>
              <a:rPr lang="en" sz="20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ARCHIT </a:t>
            </a:r>
            <a:r>
              <a:rPr lang="en" sz="2000" b="1" dirty="0">
                <a:latin typeface="Times New Roman"/>
                <a:ea typeface="Times New Roman"/>
                <a:cs typeface="Times New Roman"/>
                <a:sym typeface="Times New Roman"/>
              </a:rPr>
              <a:t>PATEL</a:t>
            </a:r>
            <a:endParaRPr sz="20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>
            <a:spLocks noGrp="1"/>
          </p:cNvSpPr>
          <p:nvPr>
            <p:ph type="title"/>
          </p:nvPr>
        </p:nvSpPr>
        <p:spPr>
          <a:xfrm>
            <a:off x="279875" y="113700"/>
            <a:ext cx="8577600" cy="5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00" u="sng">
                <a:latin typeface="Times New Roman"/>
                <a:ea typeface="Times New Roman"/>
                <a:cs typeface="Times New Roman"/>
                <a:sym typeface="Times New Roman"/>
              </a:rPr>
              <a:t>Compare changes Before and After EDA </a:t>
            </a:r>
            <a:endParaRPr sz="2200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5" name="Google Shape;125;p22"/>
          <p:cNvSpPr txBox="1"/>
          <p:nvPr/>
        </p:nvSpPr>
        <p:spPr>
          <a:xfrm>
            <a:off x="6230425" y="780875"/>
            <a:ext cx="1432500" cy="4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sng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After EDA</a:t>
            </a:r>
            <a:endParaRPr sz="1800" b="1" i="0" u="sng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6" name="Google Shape;126;p22"/>
          <p:cNvSpPr txBox="1"/>
          <p:nvPr/>
        </p:nvSpPr>
        <p:spPr>
          <a:xfrm>
            <a:off x="1010550" y="780875"/>
            <a:ext cx="1432500" cy="4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sng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Before EDA</a:t>
            </a:r>
            <a:endParaRPr sz="1800" b="1" i="0" u="sng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7" name="Google Shape;12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001" y="1226425"/>
            <a:ext cx="4535750" cy="384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9150" y="1223075"/>
            <a:ext cx="4210600" cy="3768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3"/>
          <p:cNvPicPr preferRelativeResize="0"/>
          <p:nvPr/>
        </p:nvPicPr>
        <p:blipFill rotWithShape="1">
          <a:blip r:embed="rId3">
            <a:alphaModFix/>
          </a:blip>
          <a:srcRect b="7347"/>
          <a:stretch/>
        </p:blipFill>
        <p:spPr>
          <a:xfrm>
            <a:off x="886550" y="0"/>
            <a:ext cx="7843550" cy="501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4"/>
          <p:cNvPicPr preferRelativeResize="0"/>
          <p:nvPr/>
        </p:nvPicPr>
        <p:blipFill rotWithShape="1">
          <a:blip r:embed="rId3">
            <a:alphaModFix/>
          </a:blip>
          <a:srcRect t="9222"/>
          <a:stretch/>
        </p:blipFill>
        <p:spPr>
          <a:xfrm>
            <a:off x="5405775" y="1580225"/>
            <a:ext cx="3648425" cy="3350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775" y="1334875"/>
            <a:ext cx="5867400" cy="78105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4"/>
          <p:cNvSpPr txBox="1">
            <a:spLocks noGrp="1"/>
          </p:cNvSpPr>
          <p:nvPr>
            <p:ph type="body" idx="1"/>
          </p:nvPr>
        </p:nvSpPr>
        <p:spPr>
          <a:xfrm>
            <a:off x="152775" y="2740550"/>
            <a:ext cx="4795200" cy="13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It can be seen that warehouse block F dominates our data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1" name="Google Shape;141;p24"/>
          <p:cNvSpPr txBox="1">
            <a:spLocks noGrp="1"/>
          </p:cNvSpPr>
          <p:nvPr>
            <p:ph type="title"/>
          </p:nvPr>
        </p:nvSpPr>
        <p:spPr>
          <a:xfrm>
            <a:off x="249725" y="0"/>
            <a:ext cx="84126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2288" u="sng">
                <a:latin typeface="Times New Roman"/>
                <a:ea typeface="Times New Roman"/>
                <a:cs typeface="Times New Roman"/>
                <a:sym typeface="Times New Roman"/>
              </a:rPr>
              <a:t>Warehouse_block Feature</a:t>
            </a:r>
            <a:endParaRPr sz="2288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6675" y="1259675"/>
            <a:ext cx="6167330" cy="3691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8496300" cy="6858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5"/>
          <p:cNvSpPr txBox="1">
            <a:spLocks noGrp="1"/>
          </p:cNvSpPr>
          <p:nvPr>
            <p:ph type="body" idx="1"/>
          </p:nvPr>
        </p:nvSpPr>
        <p:spPr>
          <a:xfrm>
            <a:off x="0" y="1889825"/>
            <a:ext cx="3067200" cy="22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We can see from above that products that have been delivered to warehouse block F are not reached on time the most.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>
            <a:spLocks noGrp="1"/>
          </p:cNvSpPr>
          <p:nvPr>
            <p:ph type="body" idx="1"/>
          </p:nvPr>
        </p:nvSpPr>
        <p:spPr>
          <a:xfrm>
            <a:off x="162775" y="2319275"/>
            <a:ext cx="4795200" cy="131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We can see the number of products sent by ship is more than the products sent by other modes of transportation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4" name="Google Shape;154;p26"/>
          <p:cNvSpPr txBox="1">
            <a:spLocks noGrp="1"/>
          </p:cNvSpPr>
          <p:nvPr>
            <p:ph type="title"/>
          </p:nvPr>
        </p:nvSpPr>
        <p:spPr>
          <a:xfrm>
            <a:off x="249725" y="0"/>
            <a:ext cx="84126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ct val="48076"/>
              <a:buNone/>
            </a:pPr>
            <a:r>
              <a:rPr lang="en" sz="2288" u="sng">
                <a:latin typeface="Times New Roman"/>
                <a:ea typeface="Times New Roman"/>
                <a:cs typeface="Times New Roman"/>
                <a:sym typeface="Times New Roman"/>
              </a:rPr>
              <a:t>Mode_of_Shipment Feature</a:t>
            </a:r>
            <a:endParaRPr sz="2288" u="sng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ct val="48076"/>
              <a:buNone/>
            </a:pPr>
            <a:endParaRPr sz="2288" u="sng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ct val="48076"/>
              <a:buNone/>
            </a:pPr>
            <a:endParaRPr sz="2288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Google Shape;155;p26"/>
          <p:cNvPicPr preferRelativeResize="0"/>
          <p:nvPr/>
        </p:nvPicPr>
        <p:blipFill rotWithShape="1">
          <a:blip r:embed="rId3">
            <a:alphaModFix/>
          </a:blip>
          <a:srcRect t="10015"/>
          <a:stretch/>
        </p:blipFill>
        <p:spPr>
          <a:xfrm>
            <a:off x="5100375" y="1440400"/>
            <a:ext cx="3879801" cy="355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9727" y="703300"/>
            <a:ext cx="6942301" cy="78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 txBox="1">
            <a:spLocks noGrp="1"/>
          </p:cNvSpPr>
          <p:nvPr>
            <p:ph type="body" idx="1"/>
          </p:nvPr>
        </p:nvSpPr>
        <p:spPr>
          <a:xfrm>
            <a:off x="0" y="2409175"/>
            <a:ext cx="3060600" cy="12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And of course, the delivery of products using ships are later to arrive to customers.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2" name="Google Shape;16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00" y="178754"/>
            <a:ext cx="9144000" cy="7896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60575" y="968425"/>
            <a:ext cx="6019050" cy="3913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 txBox="1">
            <a:spLocks noGrp="1"/>
          </p:cNvSpPr>
          <p:nvPr>
            <p:ph type="body" idx="1"/>
          </p:nvPr>
        </p:nvSpPr>
        <p:spPr>
          <a:xfrm>
            <a:off x="41050" y="1623525"/>
            <a:ext cx="3405600" cy="248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We can see the number of customer care calls is dominated by 4 calls and from those 4 calls, the products related dominated the number of products which didn't arrive on time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9" name="Google Shape;169;p28"/>
          <p:cNvSpPr txBox="1">
            <a:spLocks noGrp="1"/>
          </p:cNvSpPr>
          <p:nvPr>
            <p:ph type="title"/>
          </p:nvPr>
        </p:nvSpPr>
        <p:spPr>
          <a:xfrm>
            <a:off x="249725" y="0"/>
            <a:ext cx="84126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2288" u="sng">
                <a:latin typeface="Times New Roman"/>
                <a:ea typeface="Times New Roman"/>
                <a:cs typeface="Times New Roman"/>
                <a:sym typeface="Times New Roman"/>
              </a:rPr>
              <a:t>Customer_care_calls Feature</a:t>
            </a:r>
            <a:endParaRPr sz="2288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0" name="Google Shape;17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6875" y="1560250"/>
            <a:ext cx="5682824" cy="336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775800"/>
            <a:ext cx="8820150" cy="69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 txBox="1">
            <a:spLocks noGrp="1"/>
          </p:cNvSpPr>
          <p:nvPr>
            <p:ph type="body" idx="1"/>
          </p:nvPr>
        </p:nvSpPr>
        <p:spPr>
          <a:xfrm>
            <a:off x="81000" y="2645850"/>
            <a:ext cx="2616600" cy="10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Almost all ratings are equal in number.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7" name="Google Shape;177;p29"/>
          <p:cNvSpPr txBox="1">
            <a:spLocks noGrp="1"/>
          </p:cNvSpPr>
          <p:nvPr>
            <p:ph type="title"/>
          </p:nvPr>
        </p:nvSpPr>
        <p:spPr>
          <a:xfrm>
            <a:off x="249725" y="0"/>
            <a:ext cx="84126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2288" u="sng">
                <a:latin typeface="Times New Roman"/>
                <a:ea typeface="Times New Roman"/>
                <a:cs typeface="Times New Roman"/>
                <a:sym typeface="Times New Roman"/>
              </a:rPr>
              <a:t>Customer_rating Feature</a:t>
            </a:r>
            <a:endParaRPr sz="2288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8" name="Google Shape;17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7550" y="1623525"/>
            <a:ext cx="6164049" cy="308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775800"/>
            <a:ext cx="8477250" cy="67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0"/>
          <p:cNvSpPr txBox="1">
            <a:spLocks noGrp="1"/>
          </p:cNvSpPr>
          <p:nvPr>
            <p:ph type="body" idx="1"/>
          </p:nvPr>
        </p:nvSpPr>
        <p:spPr>
          <a:xfrm>
            <a:off x="249725" y="2419175"/>
            <a:ext cx="4445400" cy="21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As usual, our data is dominated by products with low importance levels. Data of products with high importance level is the least.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5" name="Google Shape;185;p30"/>
          <p:cNvSpPr txBox="1">
            <a:spLocks noGrp="1"/>
          </p:cNvSpPr>
          <p:nvPr>
            <p:ph type="title"/>
          </p:nvPr>
        </p:nvSpPr>
        <p:spPr>
          <a:xfrm>
            <a:off x="249725" y="0"/>
            <a:ext cx="84126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2288" u="sng">
                <a:latin typeface="Times New Roman"/>
                <a:ea typeface="Times New Roman"/>
                <a:cs typeface="Times New Roman"/>
                <a:sym typeface="Times New Roman"/>
              </a:rPr>
              <a:t>Product_importance Feature</a:t>
            </a:r>
            <a:endParaRPr sz="2288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6" name="Google Shape;18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5000" y="1583575"/>
            <a:ext cx="4194801" cy="336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775800"/>
            <a:ext cx="7868575" cy="65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1"/>
          <p:cNvSpPr txBox="1">
            <a:spLocks noGrp="1"/>
          </p:cNvSpPr>
          <p:nvPr>
            <p:ph type="body" idx="1"/>
          </p:nvPr>
        </p:nvSpPr>
        <p:spPr>
          <a:xfrm>
            <a:off x="0" y="1869850"/>
            <a:ext cx="3060600" cy="18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And of course, products with a low level of importance tend to arrive late to customers.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3" name="Google Shape;19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3000" y="1120825"/>
            <a:ext cx="5778601" cy="383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8686800" cy="63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412925" y="204875"/>
            <a:ext cx="3713700" cy="5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00" u="sng">
                <a:latin typeface="Times New Roman"/>
                <a:ea typeface="Times New Roman"/>
                <a:cs typeface="Times New Roman"/>
                <a:sym typeface="Times New Roman"/>
              </a:rPr>
              <a:t>Import all Libraries</a:t>
            </a:r>
            <a:endParaRPr sz="2200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5780450" y="204875"/>
            <a:ext cx="2556000" cy="5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00" u="sng">
                <a:latin typeface="Times New Roman"/>
                <a:ea typeface="Times New Roman"/>
                <a:cs typeface="Times New Roman"/>
                <a:sym typeface="Times New Roman"/>
              </a:rPr>
              <a:t>Display the Dataset</a:t>
            </a:r>
            <a:endParaRPr sz="2200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89475"/>
            <a:ext cx="3888575" cy="351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26625" y="889475"/>
            <a:ext cx="4953001" cy="369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2"/>
          <p:cNvSpPr txBox="1">
            <a:spLocks noGrp="1"/>
          </p:cNvSpPr>
          <p:nvPr>
            <p:ph type="body" idx="1"/>
          </p:nvPr>
        </p:nvSpPr>
        <p:spPr>
          <a:xfrm>
            <a:off x="249725" y="2419175"/>
            <a:ext cx="4445400" cy="10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Our data is almost equal in gender context. Males and females are equal in our data.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0" name="Google Shape;200;p32"/>
          <p:cNvSpPr txBox="1">
            <a:spLocks noGrp="1"/>
          </p:cNvSpPr>
          <p:nvPr>
            <p:ph type="title"/>
          </p:nvPr>
        </p:nvSpPr>
        <p:spPr>
          <a:xfrm>
            <a:off x="249725" y="0"/>
            <a:ext cx="84126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2288" u="sng">
                <a:latin typeface="Times New Roman"/>
                <a:ea typeface="Times New Roman"/>
                <a:cs typeface="Times New Roman"/>
                <a:sym typeface="Times New Roman"/>
              </a:rPr>
              <a:t>Gender Feature</a:t>
            </a:r>
            <a:endParaRPr sz="2288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1" name="Google Shape;20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7525" y="1583575"/>
            <a:ext cx="4012400" cy="3407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775800"/>
            <a:ext cx="6380450" cy="101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900" y="52375"/>
            <a:ext cx="8397900" cy="503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4"/>
          <p:cNvSpPr txBox="1">
            <a:spLocks noGrp="1"/>
          </p:cNvSpPr>
          <p:nvPr>
            <p:ph type="title"/>
          </p:nvPr>
        </p:nvSpPr>
        <p:spPr>
          <a:xfrm>
            <a:off x="249725" y="0"/>
            <a:ext cx="84126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88" u="sng">
                <a:latin typeface="Times New Roman"/>
                <a:ea typeface="Times New Roman"/>
                <a:cs typeface="Times New Roman"/>
                <a:sym typeface="Times New Roman"/>
              </a:rPr>
              <a:t>Data Preprocessing</a:t>
            </a:r>
            <a:endParaRPr sz="2288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3" name="Google Shape;213;p34"/>
          <p:cNvSpPr txBox="1">
            <a:spLocks noGrp="1"/>
          </p:cNvSpPr>
          <p:nvPr>
            <p:ph type="title"/>
          </p:nvPr>
        </p:nvSpPr>
        <p:spPr>
          <a:xfrm>
            <a:off x="0" y="623400"/>
            <a:ext cx="45255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52436"/>
              <a:buNone/>
            </a:pPr>
            <a:r>
              <a:rPr lang="en" sz="1887">
                <a:latin typeface="Times New Roman"/>
                <a:ea typeface="Times New Roman"/>
                <a:cs typeface="Times New Roman"/>
                <a:sym typeface="Times New Roman"/>
              </a:rPr>
              <a:t>1.	Removing Unnecessary Feature</a:t>
            </a:r>
            <a:endParaRPr sz="1887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14" name="Google Shape;21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450" y="1189475"/>
            <a:ext cx="8839200" cy="2503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5"/>
          <p:cNvSpPr txBox="1">
            <a:spLocks noGrp="1"/>
          </p:cNvSpPr>
          <p:nvPr>
            <p:ph type="title"/>
          </p:nvPr>
        </p:nvSpPr>
        <p:spPr>
          <a:xfrm>
            <a:off x="249725" y="0"/>
            <a:ext cx="84126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88" u="sng">
                <a:latin typeface="Times New Roman"/>
                <a:ea typeface="Times New Roman"/>
                <a:cs typeface="Times New Roman"/>
                <a:sym typeface="Times New Roman"/>
              </a:rPr>
              <a:t>Data Preprocessing</a:t>
            </a:r>
            <a:endParaRPr sz="2288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0" name="Google Shape;220;p35"/>
          <p:cNvSpPr txBox="1">
            <a:spLocks noGrp="1"/>
          </p:cNvSpPr>
          <p:nvPr>
            <p:ph type="title"/>
          </p:nvPr>
        </p:nvSpPr>
        <p:spPr>
          <a:xfrm>
            <a:off x="0" y="623400"/>
            <a:ext cx="44055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887">
                <a:latin typeface="Times New Roman"/>
                <a:ea typeface="Times New Roman"/>
                <a:cs typeface="Times New Roman"/>
                <a:sym typeface="Times New Roman"/>
              </a:rPr>
              <a:t>2.	Checking For Outlier</a:t>
            </a:r>
            <a:endParaRPr sz="1887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21" name="Google Shape;22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99200"/>
            <a:ext cx="8839199" cy="1717866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35"/>
          <p:cNvSpPr txBox="1"/>
          <p:nvPr/>
        </p:nvSpPr>
        <p:spPr>
          <a:xfrm>
            <a:off x="698600" y="3325400"/>
            <a:ext cx="7731900" cy="182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seems that no outliers are detected in the Weight_in_gms data feature</a:t>
            </a:r>
            <a:endParaRPr sz="1800">
              <a:solidFill>
                <a:srgbClr val="7F7F7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100" u="sng">
                <a:latin typeface="Times New Roman"/>
                <a:ea typeface="Times New Roman"/>
                <a:cs typeface="Times New Roman"/>
                <a:sym typeface="Times New Roman"/>
              </a:rPr>
              <a:t>Split the data into features , target variable, test and train dataset and applying Feature Scaling</a:t>
            </a:r>
            <a:endParaRPr sz="2000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8" name="Google Shape;228;p36"/>
          <p:cNvSpPr txBox="1">
            <a:spLocks noGrp="1"/>
          </p:cNvSpPr>
          <p:nvPr>
            <p:ph type="body" idx="1"/>
          </p:nvPr>
        </p:nvSpPr>
        <p:spPr>
          <a:xfrm>
            <a:off x="96400" y="3459650"/>
            <a:ext cx="8953200" cy="15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dirty="0">
                <a:latin typeface="Times New Roman"/>
                <a:ea typeface="Times New Roman"/>
                <a:cs typeface="Times New Roman"/>
                <a:sym typeface="Times New Roman"/>
              </a:rPr>
              <a:t>We Split the data into 2 parts as Features &amp; Target 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dirty="0">
                <a:latin typeface="Times New Roman"/>
                <a:ea typeface="Times New Roman"/>
                <a:cs typeface="Times New Roman"/>
                <a:sym typeface="Times New Roman"/>
              </a:rPr>
              <a:t>Then this 2 variables are again divided into 2 parts namely Train which contain 80% data and Test which contain 20% data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dirty="0">
                <a:latin typeface="Times New Roman"/>
                <a:ea typeface="Times New Roman"/>
                <a:cs typeface="Times New Roman"/>
                <a:sym typeface="Times New Roman"/>
              </a:rPr>
              <a:t>Apply Standard Scaling as well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29" name="Google Shape;22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7" y="1092775"/>
            <a:ext cx="6487224" cy="249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7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200" u="sng">
                <a:latin typeface="Times New Roman"/>
                <a:ea typeface="Times New Roman"/>
                <a:cs typeface="Times New Roman"/>
                <a:sym typeface="Times New Roman"/>
              </a:rPr>
              <a:t>Machine Learning Models</a:t>
            </a:r>
            <a:endParaRPr sz="2200" u="sng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endParaRPr sz="2200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35" name="Google Shape;235;p37"/>
          <p:cNvPicPr preferRelativeResize="0"/>
          <p:nvPr/>
        </p:nvPicPr>
        <p:blipFill rotWithShape="1">
          <a:blip r:embed="rId3">
            <a:alphaModFix/>
          </a:blip>
          <a:srcRect b="6950"/>
          <a:stretch/>
        </p:blipFill>
        <p:spPr>
          <a:xfrm>
            <a:off x="2379575" y="1010000"/>
            <a:ext cx="4945450" cy="384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8"/>
          <p:cNvSpPr txBox="1">
            <a:spLocks noGrp="1"/>
          </p:cNvSpPr>
          <p:nvPr>
            <p:ph type="title"/>
          </p:nvPr>
        </p:nvSpPr>
        <p:spPr>
          <a:xfrm>
            <a:off x="311700" y="223900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00" u="sng">
                <a:latin typeface="Times New Roman"/>
                <a:ea typeface="Times New Roman"/>
                <a:cs typeface="Times New Roman"/>
                <a:sym typeface="Times New Roman"/>
              </a:rPr>
              <a:t>Logistic regression Model</a:t>
            </a:r>
            <a:endParaRPr sz="2300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41" name="Google Shape;24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0725" y="787375"/>
            <a:ext cx="6020900" cy="399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9"/>
          <p:cNvSpPr txBox="1">
            <a:spLocks noGrp="1"/>
          </p:cNvSpPr>
          <p:nvPr>
            <p:ph type="title" idx="4294967295"/>
          </p:nvPr>
        </p:nvSpPr>
        <p:spPr>
          <a:xfrm>
            <a:off x="311700" y="64100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00" u="sng">
                <a:latin typeface="Times New Roman"/>
                <a:ea typeface="Times New Roman"/>
                <a:cs typeface="Times New Roman"/>
                <a:sym typeface="Times New Roman"/>
              </a:rPr>
              <a:t>k Near Neighbors Model</a:t>
            </a:r>
            <a:endParaRPr sz="2300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47" name="Google Shape;24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9975" y="829925"/>
            <a:ext cx="5042150" cy="415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0200" y="501950"/>
            <a:ext cx="5381700" cy="4533900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40"/>
          <p:cNvSpPr txBox="1">
            <a:spLocks noGrp="1"/>
          </p:cNvSpPr>
          <p:nvPr>
            <p:ph type="title" idx="4294967295"/>
          </p:nvPr>
        </p:nvSpPr>
        <p:spPr>
          <a:xfrm>
            <a:off x="311700" y="64100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00" u="sng">
                <a:latin typeface="Times New Roman"/>
                <a:ea typeface="Times New Roman"/>
                <a:cs typeface="Times New Roman"/>
                <a:sym typeface="Times New Roman"/>
              </a:rPr>
              <a:t>Decision Tree Model</a:t>
            </a:r>
            <a:endParaRPr sz="2300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1"/>
          <p:cNvSpPr txBox="1">
            <a:spLocks noGrp="1"/>
          </p:cNvSpPr>
          <p:nvPr>
            <p:ph type="title" idx="4294967295"/>
          </p:nvPr>
        </p:nvSpPr>
        <p:spPr>
          <a:xfrm>
            <a:off x="311700" y="64100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00" u="sng">
                <a:latin typeface="Times New Roman"/>
                <a:ea typeface="Times New Roman"/>
                <a:cs typeface="Times New Roman"/>
                <a:sym typeface="Times New Roman"/>
              </a:rPr>
              <a:t>Random Forest Model</a:t>
            </a:r>
            <a:endParaRPr sz="2300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59" name="Google Shape;25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9675" y="687500"/>
            <a:ext cx="6561699" cy="4151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title"/>
          </p:nvPr>
        </p:nvSpPr>
        <p:spPr>
          <a:xfrm>
            <a:off x="108000" y="180125"/>
            <a:ext cx="8928000" cy="5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50000"/>
              <a:buFont typeface="Arial"/>
              <a:buNone/>
            </a:pPr>
            <a:r>
              <a:rPr lang="en" sz="2200" u="sng">
                <a:latin typeface="Times New Roman"/>
                <a:ea typeface="Times New Roman"/>
                <a:cs typeface="Times New Roman"/>
                <a:sym typeface="Times New Roman"/>
              </a:rPr>
              <a:t>Exploratory Data Analysis (EDA).</a:t>
            </a:r>
            <a:endParaRPr sz="2200" u="sng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None/>
            </a:pPr>
            <a:endParaRPr sz="2200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7" name="Google Shape;77;p15"/>
          <p:cNvPicPr preferRelativeResize="0"/>
          <p:nvPr/>
        </p:nvPicPr>
        <p:blipFill rotWithShape="1">
          <a:blip r:embed="rId3">
            <a:alphaModFix/>
          </a:blip>
          <a:srcRect l="13213" r="594"/>
          <a:stretch/>
        </p:blipFill>
        <p:spPr>
          <a:xfrm>
            <a:off x="1419324" y="766025"/>
            <a:ext cx="5850475" cy="4072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" name="Google Shape;264;p42"/>
          <p:cNvPicPr preferRelativeResize="0"/>
          <p:nvPr/>
        </p:nvPicPr>
        <p:blipFill rotWithShape="1">
          <a:blip r:embed="rId3">
            <a:alphaModFix/>
          </a:blip>
          <a:srcRect t="3660"/>
          <a:stretch/>
        </p:blipFill>
        <p:spPr>
          <a:xfrm>
            <a:off x="1770350" y="481625"/>
            <a:ext cx="5263525" cy="4661876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42"/>
          <p:cNvSpPr txBox="1">
            <a:spLocks noGrp="1"/>
          </p:cNvSpPr>
          <p:nvPr>
            <p:ph type="title" idx="4294967295"/>
          </p:nvPr>
        </p:nvSpPr>
        <p:spPr>
          <a:xfrm>
            <a:off x="311700" y="-85700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00" u="sng">
                <a:latin typeface="Times New Roman"/>
                <a:ea typeface="Times New Roman"/>
                <a:cs typeface="Times New Roman"/>
                <a:sym typeface="Times New Roman"/>
              </a:rPr>
              <a:t>Extreme Gradient Boosting Model</a:t>
            </a:r>
            <a:endParaRPr sz="2300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3"/>
          <p:cNvSpPr txBox="1">
            <a:spLocks noGrp="1"/>
          </p:cNvSpPr>
          <p:nvPr>
            <p:ph type="title" idx="4294967295"/>
          </p:nvPr>
        </p:nvSpPr>
        <p:spPr>
          <a:xfrm>
            <a:off x="311700" y="64100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3043"/>
              <a:buNone/>
            </a:pPr>
            <a:r>
              <a:rPr lang="en" sz="2300" u="sng">
                <a:latin typeface="Times New Roman"/>
                <a:ea typeface="Times New Roman"/>
                <a:cs typeface="Times New Roman"/>
                <a:sym typeface="Times New Roman"/>
              </a:rPr>
              <a:t>Accuracy of Model is low so we oversample the data</a:t>
            </a:r>
            <a:endParaRPr sz="2300" u="sng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3043"/>
              <a:buNone/>
            </a:pPr>
            <a:endParaRPr sz="2300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71" name="Google Shape;271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363" y="1189475"/>
            <a:ext cx="7496175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4"/>
          <p:cNvSpPr txBox="1">
            <a:spLocks noGrp="1"/>
          </p:cNvSpPr>
          <p:nvPr>
            <p:ph type="title" idx="4294967295"/>
          </p:nvPr>
        </p:nvSpPr>
        <p:spPr>
          <a:xfrm>
            <a:off x="311700" y="64100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00" u="sng">
                <a:latin typeface="Times New Roman"/>
                <a:ea typeface="Times New Roman"/>
                <a:cs typeface="Times New Roman"/>
                <a:sym typeface="Times New Roman"/>
              </a:rPr>
              <a:t> Smote Algorithm</a:t>
            </a:r>
            <a:endParaRPr sz="2300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77" name="Google Shape;277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0450" y="849875"/>
            <a:ext cx="6090825" cy="382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5"/>
          <p:cNvSpPr txBox="1">
            <a:spLocks noGrp="1"/>
          </p:cNvSpPr>
          <p:nvPr>
            <p:ph type="title" idx="4294967295"/>
          </p:nvPr>
        </p:nvSpPr>
        <p:spPr>
          <a:xfrm>
            <a:off x="311700" y="64100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00" u="sng">
                <a:latin typeface="Times New Roman"/>
                <a:ea typeface="Times New Roman"/>
                <a:cs typeface="Times New Roman"/>
                <a:sym typeface="Times New Roman"/>
              </a:rPr>
              <a:t>Logistic Regression Model (Oversampled data)</a:t>
            </a:r>
            <a:endParaRPr sz="2300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83" name="Google Shape;283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2850" y="1270600"/>
            <a:ext cx="5745074" cy="320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6"/>
          <p:cNvSpPr txBox="1">
            <a:spLocks noGrp="1"/>
          </p:cNvSpPr>
          <p:nvPr>
            <p:ph type="title" idx="4294967295"/>
          </p:nvPr>
        </p:nvSpPr>
        <p:spPr>
          <a:xfrm>
            <a:off x="161875" y="441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00" u="sng">
                <a:latin typeface="Times New Roman"/>
                <a:ea typeface="Times New Roman"/>
                <a:cs typeface="Times New Roman"/>
                <a:sym typeface="Times New Roman"/>
              </a:rPr>
              <a:t>k Near Neighbors Model (Oversampled data)</a:t>
            </a:r>
            <a:endParaRPr sz="2300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89" name="Google Shape;289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9500" y="789950"/>
            <a:ext cx="4120410" cy="4171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7"/>
          <p:cNvSpPr txBox="1">
            <a:spLocks noGrp="1"/>
          </p:cNvSpPr>
          <p:nvPr>
            <p:ph type="title" idx="4294967295"/>
          </p:nvPr>
        </p:nvSpPr>
        <p:spPr>
          <a:xfrm>
            <a:off x="161875" y="441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00" u="sng">
                <a:latin typeface="Times New Roman"/>
                <a:ea typeface="Times New Roman"/>
                <a:cs typeface="Times New Roman"/>
                <a:sym typeface="Times New Roman"/>
              </a:rPr>
              <a:t>Decision Tree Model (Oversampled data)</a:t>
            </a:r>
            <a:endParaRPr sz="2300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95" name="Google Shape;295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9226" y="782575"/>
            <a:ext cx="4836150" cy="4171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8"/>
          <p:cNvSpPr txBox="1">
            <a:spLocks noGrp="1"/>
          </p:cNvSpPr>
          <p:nvPr>
            <p:ph type="title" idx="4294967295"/>
          </p:nvPr>
        </p:nvSpPr>
        <p:spPr>
          <a:xfrm>
            <a:off x="161875" y="441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00" u="sng" dirty="0">
                <a:latin typeface="Times New Roman"/>
                <a:ea typeface="Times New Roman"/>
                <a:cs typeface="Times New Roman"/>
                <a:sym typeface="Times New Roman"/>
              </a:rPr>
              <a:t>Random Forest Model (Oversampled data)</a:t>
            </a:r>
            <a:endParaRPr sz="2300" u="sng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01" name="Google Shape;301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9275" y="760000"/>
            <a:ext cx="4471006" cy="417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ur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journey through machine learning techniques has led us to a significant discovery: the logistic regression model has proven to be the most accurate in our analysis.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logistic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model has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given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 the best accuracy.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0148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6" name="Google Shape;306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7300" y="752438"/>
            <a:ext cx="6903325" cy="363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436275" y="297600"/>
            <a:ext cx="8197200" cy="7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00" u="sng">
                <a:latin typeface="Times New Roman"/>
                <a:ea typeface="Times New Roman"/>
                <a:cs typeface="Times New Roman"/>
                <a:sym typeface="Times New Roman"/>
              </a:rPr>
              <a:t>No. of rows and columns and list of columns in the dataset</a:t>
            </a:r>
            <a:endParaRPr sz="2200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750" y="1414050"/>
            <a:ext cx="8011676" cy="26981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>
            <a:spLocks noGrp="1"/>
          </p:cNvSpPr>
          <p:nvPr>
            <p:ph type="title"/>
          </p:nvPr>
        </p:nvSpPr>
        <p:spPr>
          <a:xfrm>
            <a:off x="249725" y="368125"/>
            <a:ext cx="84126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88" u="sng">
                <a:latin typeface="Times New Roman"/>
                <a:ea typeface="Times New Roman"/>
                <a:cs typeface="Times New Roman"/>
                <a:sym typeface="Times New Roman"/>
              </a:rPr>
              <a:t>Data Types of all columns before EDA</a:t>
            </a:r>
            <a:endParaRPr sz="2288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9" name="Google Shape;89;p17"/>
          <p:cNvPicPr preferRelativeResize="0"/>
          <p:nvPr/>
        </p:nvPicPr>
        <p:blipFill rotWithShape="1">
          <a:blip r:embed="rId3">
            <a:alphaModFix/>
          </a:blip>
          <a:srcRect l="-234660" t="148630" r="234660" b="-148630"/>
          <a:stretch/>
        </p:blipFill>
        <p:spPr>
          <a:xfrm>
            <a:off x="1247775" y="4391419"/>
            <a:ext cx="1487750" cy="65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87976" y="991525"/>
            <a:ext cx="4535750" cy="384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/>
        </p:nvSpPr>
        <p:spPr>
          <a:xfrm>
            <a:off x="71025" y="1258750"/>
            <a:ext cx="4624200" cy="32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60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1. ID: ID Number of Customers.</a:t>
            </a:r>
            <a:endParaRPr sz="1460">
              <a:solidFill>
                <a:srgbClr val="7F7F7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60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2. Warehouse block: The Company have big Warehouse which is divided in   to block such as A,B,C,D,E.</a:t>
            </a:r>
            <a:endParaRPr sz="1460">
              <a:solidFill>
                <a:srgbClr val="7F7F7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60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3. Mode of shipment:The Company Ships the products in multiple way such as Ship, Flight and Road.</a:t>
            </a:r>
            <a:endParaRPr sz="1460">
              <a:solidFill>
                <a:srgbClr val="7F7F7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60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4. Customer care calls: The number of calls made from enquiry for enquiry of the shipment.</a:t>
            </a:r>
            <a:endParaRPr sz="1460">
              <a:solidFill>
                <a:srgbClr val="7F7F7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60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5. Customer rating: The company has rated from every customer. 1 is the lowest (Worst), 5 is the highest (Best).</a:t>
            </a:r>
            <a:endParaRPr sz="1460">
              <a:solidFill>
                <a:srgbClr val="7F7F7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60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6. Cost of the product: Cost of the Product in US Dollars.</a:t>
            </a:r>
            <a:endParaRPr sz="1460">
              <a:solidFill>
                <a:srgbClr val="7F7F7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60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7. Prior purchases: The Number of Prior Purchase.</a:t>
            </a:r>
            <a:endParaRPr sz="1460">
              <a:solidFill>
                <a:srgbClr val="7F7F7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60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endParaRPr sz="1460">
              <a:solidFill>
                <a:srgbClr val="7F7F7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460">
              <a:solidFill>
                <a:srgbClr val="7F7F7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460">
              <a:solidFill>
                <a:srgbClr val="7F7F7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" name="Google Shape;96;p18"/>
          <p:cNvSpPr txBox="1"/>
          <p:nvPr/>
        </p:nvSpPr>
        <p:spPr>
          <a:xfrm>
            <a:off x="4695225" y="1398575"/>
            <a:ext cx="4624200" cy="33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60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8. Product importance: The company has categorized the product in the    various parameter such as low, medium, high.</a:t>
            </a:r>
            <a:endParaRPr sz="1460">
              <a:solidFill>
                <a:srgbClr val="7F7F7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60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9. Gender: Male and Female.</a:t>
            </a:r>
            <a:endParaRPr sz="1460">
              <a:solidFill>
                <a:srgbClr val="7F7F7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60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10. Discount offered: Discount offered on that specific product.</a:t>
            </a:r>
            <a:endParaRPr sz="1460">
              <a:solidFill>
                <a:srgbClr val="7F7F7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60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11. Weight in gms: It is the weight in grams.</a:t>
            </a:r>
            <a:endParaRPr sz="1460">
              <a:solidFill>
                <a:srgbClr val="7F7F7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60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12. Reached on time: It is the target variable, where 1 Indicate that     the product has NOT reached on time and 0 indicates it has reached on    time.</a:t>
            </a:r>
            <a:endParaRPr sz="1460">
              <a:solidFill>
                <a:srgbClr val="7F7F7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460">
              <a:solidFill>
                <a:srgbClr val="7F7F7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460">
              <a:solidFill>
                <a:srgbClr val="7F7F7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p18"/>
          <p:cNvSpPr txBox="1">
            <a:spLocks noGrp="1"/>
          </p:cNvSpPr>
          <p:nvPr>
            <p:ph type="title"/>
          </p:nvPr>
        </p:nvSpPr>
        <p:spPr>
          <a:xfrm>
            <a:off x="249725" y="368125"/>
            <a:ext cx="84126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88" u="sng">
                <a:latin typeface="Times New Roman"/>
                <a:ea typeface="Times New Roman"/>
                <a:cs typeface="Times New Roman"/>
                <a:sym typeface="Times New Roman"/>
              </a:rPr>
              <a:t>Description of columns </a:t>
            </a:r>
            <a:endParaRPr sz="2288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>
            <a:spLocks noGrp="1"/>
          </p:cNvSpPr>
          <p:nvPr>
            <p:ph type="title"/>
          </p:nvPr>
        </p:nvSpPr>
        <p:spPr>
          <a:xfrm>
            <a:off x="249725" y="0"/>
            <a:ext cx="84126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88" u="sng">
                <a:latin typeface="Times New Roman"/>
                <a:ea typeface="Times New Roman"/>
                <a:cs typeface="Times New Roman"/>
                <a:sym typeface="Times New Roman"/>
              </a:rPr>
              <a:t>Finding Missing values</a:t>
            </a:r>
            <a:endParaRPr sz="2288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8525" y="623405"/>
            <a:ext cx="3202075" cy="4029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9"/>
          <p:cNvSpPr txBox="1"/>
          <p:nvPr/>
        </p:nvSpPr>
        <p:spPr>
          <a:xfrm>
            <a:off x="159300" y="2062200"/>
            <a:ext cx="4735500" cy="15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Here we Find that there are no missing values</a:t>
            </a:r>
            <a:endParaRPr sz="1800">
              <a:solidFill>
                <a:srgbClr val="7F7F7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>
            <a:spLocks noGrp="1"/>
          </p:cNvSpPr>
          <p:nvPr>
            <p:ph type="title"/>
          </p:nvPr>
        </p:nvSpPr>
        <p:spPr>
          <a:xfrm>
            <a:off x="249725" y="0"/>
            <a:ext cx="84126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88" u="sng">
                <a:latin typeface="Times New Roman"/>
                <a:ea typeface="Times New Roman"/>
                <a:cs typeface="Times New Roman"/>
                <a:sym typeface="Times New Roman"/>
              </a:rPr>
              <a:t>Adding new column as discount offer in percentage</a:t>
            </a:r>
            <a:endParaRPr sz="2288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75800"/>
            <a:ext cx="8839199" cy="2397203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0"/>
          <p:cNvSpPr/>
          <p:nvPr/>
        </p:nvSpPr>
        <p:spPr>
          <a:xfrm>
            <a:off x="7821225" y="1590225"/>
            <a:ext cx="1170300" cy="14181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2" name="Google Shape;112;p20"/>
          <p:cNvSpPr txBox="1"/>
          <p:nvPr/>
        </p:nvSpPr>
        <p:spPr>
          <a:xfrm>
            <a:off x="698600" y="3325400"/>
            <a:ext cx="7731900" cy="182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Here this Discount offered% column is calculated by</a:t>
            </a:r>
            <a:endParaRPr sz="1800">
              <a:solidFill>
                <a:srgbClr val="7F7F7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“Discount offered%” =  (“Discount-offered” / “Cost of the product”) x 100</a:t>
            </a:r>
            <a:endParaRPr sz="1800">
              <a:solidFill>
                <a:srgbClr val="7F7F7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>
            <a:spLocks noGrp="1"/>
          </p:cNvSpPr>
          <p:nvPr>
            <p:ph type="title"/>
          </p:nvPr>
        </p:nvSpPr>
        <p:spPr>
          <a:xfrm>
            <a:off x="249725" y="0"/>
            <a:ext cx="84126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88" u="sng">
                <a:latin typeface="Times New Roman"/>
                <a:ea typeface="Times New Roman"/>
                <a:cs typeface="Times New Roman"/>
                <a:sym typeface="Times New Roman"/>
              </a:rPr>
              <a:t>Label Encoding</a:t>
            </a:r>
            <a:endParaRPr sz="2288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8" name="Google Shape;118;p21"/>
          <p:cNvSpPr txBox="1">
            <a:spLocks noGrp="1"/>
          </p:cNvSpPr>
          <p:nvPr>
            <p:ph type="body" idx="1"/>
          </p:nvPr>
        </p:nvSpPr>
        <p:spPr>
          <a:xfrm>
            <a:off x="0" y="3639425"/>
            <a:ext cx="9144000" cy="13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5216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46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Here We use Label encoding is a technique used in machine learning to convert categorical data into numerical format.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2167" algn="l" rtl="0">
              <a:spcBef>
                <a:spcPts val="0"/>
              </a:spcBef>
              <a:spcAft>
                <a:spcPts val="0"/>
              </a:spcAft>
              <a:buSzPts val="1946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Warehouse block , Mode of Shipment ,Product importance , Gender this columns are converted to numerical format.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9" name="Google Shape;11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41400"/>
            <a:ext cx="8817375" cy="284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737</Words>
  <Application>Microsoft Office PowerPoint</Application>
  <PresentationFormat>On-screen Show (16:9)</PresentationFormat>
  <Paragraphs>71</Paragraphs>
  <Slides>38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Times New Roman</vt:lpstr>
      <vt:lpstr>Economica</vt:lpstr>
      <vt:lpstr>Arial</vt:lpstr>
      <vt:lpstr>Open Sans</vt:lpstr>
      <vt:lpstr>Luxe</vt:lpstr>
      <vt:lpstr>Commerce Shipping Analysis </vt:lpstr>
      <vt:lpstr>Import all Libraries</vt:lpstr>
      <vt:lpstr>Exploratory Data Analysis (EDA). </vt:lpstr>
      <vt:lpstr>No. of rows and columns and list of columns in the dataset</vt:lpstr>
      <vt:lpstr>Data Types of all columns before EDA</vt:lpstr>
      <vt:lpstr>Description of columns </vt:lpstr>
      <vt:lpstr>Finding Missing values</vt:lpstr>
      <vt:lpstr>Adding new column as discount offer in percentage</vt:lpstr>
      <vt:lpstr>Label Encoding</vt:lpstr>
      <vt:lpstr>Compare changes Before and After EDA </vt:lpstr>
      <vt:lpstr>PowerPoint Presentation</vt:lpstr>
      <vt:lpstr>Warehouse_block Feature</vt:lpstr>
      <vt:lpstr>PowerPoint Presentation</vt:lpstr>
      <vt:lpstr>Mode_of_Shipment Feature  </vt:lpstr>
      <vt:lpstr>PowerPoint Presentation</vt:lpstr>
      <vt:lpstr>Customer_care_calls Feature</vt:lpstr>
      <vt:lpstr>Customer_rating Feature</vt:lpstr>
      <vt:lpstr>Product_importance Feature</vt:lpstr>
      <vt:lpstr>PowerPoint Presentation</vt:lpstr>
      <vt:lpstr>Gender Feature</vt:lpstr>
      <vt:lpstr>PowerPoint Presentation</vt:lpstr>
      <vt:lpstr>Data Preprocessing</vt:lpstr>
      <vt:lpstr>Data Preprocessing</vt:lpstr>
      <vt:lpstr>Split the data into features , target variable, test and train dataset and applying Feature Scaling</vt:lpstr>
      <vt:lpstr>Machine Learning Models </vt:lpstr>
      <vt:lpstr>Logistic regression Model</vt:lpstr>
      <vt:lpstr>k Near Neighbors Model</vt:lpstr>
      <vt:lpstr>Decision Tree Model</vt:lpstr>
      <vt:lpstr>Random Forest Model</vt:lpstr>
      <vt:lpstr>Extreme Gradient Boosting Model</vt:lpstr>
      <vt:lpstr>Accuracy of Model is low so we oversample the data </vt:lpstr>
      <vt:lpstr> Smote Algorithm</vt:lpstr>
      <vt:lpstr>Logistic Regression Model (Oversampled data)</vt:lpstr>
      <vt:lpstr>k Near Neighbors Model (Oversampled data)</vt:lpstr>
      <vt:lpstr>Decision Tree Model (Oversampled data)</vt:lpstr>
      <vt:lpstr>Random Forest Model (Oversampled data)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Commerce Shipping Analysis</dc:title>
  <dc:creator>Archit</dc:creator>
  <cp:lastModifiedBy>Exploring Series</cp:lastModifiedBy>
  <cp:revision>5</cp:revision>
  <dcterms:modified xsi:type="dcterms:W3CDTF">2024-03-14T02:29:59Z</dcterms:modified>
</cp:coreProperties>
</file>