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sldIdLst>
    <p:sldId id="256" r:id="rId2"/>
    <p:sldId id="257" r:id="rId3"/>
    <p:sldId id="259" r:id="rId4"/>
    <p:sldId id="261" r:id="rId5"/>
    <p:sldId id="263" r:id="rId6"/>
    <p:sldId id="264"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4/25/2025</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C1FF6DA9-008F-8B48-92A6-B652298478BF}" type="slidenum">
              <a:rPr lang="en-US" smtClean="0"/>
              <a:t>‹#›</a:t>
            </a:fld>
            <a:endParaRPr lang="en-US"/>
          </a:p>
        </p:txBody>
      </p:sp>
    </p:spTree>
    <p:extLst>
      <p:ext uri="{BB962C8B-B14F-4D97-AF65-F5344CB8AC3E}">
        <p14:creationId xmlns:p14="http://schemas.microsoft.com/office/powerpoint/2010/main" val="321856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45823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78508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7837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5BCAD085-E8A6-8845-BD4E-CB4CCA059FC4}" type="datetimeFigureOut">
              <a:rPr lang="en-US" smtClean="0"/>
              <a:t>4/25/2025</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786840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9831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68024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BCAD085-E8A6-8845-BD4E-CB4CCA059FC4}" type="datetimeFigureOut">
              <a:rPr lang="en-US" smtClean="0"/>
              <a:t>4/25/2025</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5381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70135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5BCAD085-E8A6-8845-BD4E-CB4CCA059FC4}" type="datetimeFigureOut">
              <a:rPr lang="en-US" smtClean="0"/>
              <a:t>4/25/2025</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56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5BCAD085-E8A6-8845-BD4E-CB4CCA059FC4}" type="datetimeFigureOut">
              <a:rPr lang="en-US" smtClean="0"/>
              <a:t>4/25/2025</a:t>
            </a:fld>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4255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5BCAD085-E8A6-8845-BD4E-CB4CCA059FC4}" type="datetimeFigureOut">
              <a:rPr lang="en-US" smtClean="0"/>
              <a:t>4/25/2025</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2460955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oxifier.blogspot.com/2013/05/reviews-of-some-popular-online-shopping.html"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826" y="1848364"/>
            <a:ext cx="9006348" cy="1470025"/>
          </a:xfrm>
          <a:solidFill>
            <a:schemeClr val="tx2">
              <a:lumMod val="40000"/>
              <a:lumOff val="60000"/>
            </a:schemeClr>
          </a:solidFill>
        </p:spPr>
        <p:txBody>
          <a:bodyPr>
            <a:normAutofit fontScale="90000"/>
          </a:bodyPr>
          <a:lstStyle/>
          <a:p>
            <a:r>
              <a:rPr dirty="0"/>
              <a:t>Myntra Sales Analysis Dashboard</a:t>
            </a:r>
          </a:p>
        </p:txBody>
      </p:sp>
      <p:sp>
        <p:nvSpPr>
          <p:cNvPr id="3" name="Subtitle 2"/>
          <p:cNvSpPr>
            <a:spLocks noGrp="1"/>
          </p:cNvSpPr>
          <p:nvPr>
            <p:ph type="subTitle" idx="1"/>
          </p:nvPr>
        </p:nvSpPr>
        <p:spPr>
          <a:xfrm>
            <a:off x="1167581" y="3434418"/>
            <a:ext cx="6946490" cy="1752600"/>
          </a:xfrm>
        </p:spPr>
        <p:txBody>
          <a:bodyPr/>
          <a:lstStyle/>
          <a:p>
            <a:r>
              <a:rPr dirty="0"/>
              <a:t>Power BI Interactive Dashboard Summary Report</a:t>
            </a:r>
          </a:p>
        </p:txBody>
      </p:sp>
      <p:pic>
        <p:nvPicPr>
          <p:cNvPr id="5" name="Picture 4">
            <a:extLst>
              <a:ext uri="{FF2B5EF4-FFF2-40B4-BE49-F238E27FC236}">
                <a16:creationId xmlns:a16="http://schemas.microsoft.com/office/drawing/2014/main" id="{D8248923-76FA-3DE8-0A87-3FDA1F49CC8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29929" y="5003721"/>
            <a:ext cx="6174104" cy="14700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174" y="-98322"/>
            <a:ext cx="7772400" cy="1504335"/>
          </a:xfrm>
        </p:spPr>
        <p:txBody>
          <a:bodyPr/>
          <a:lstStyle/>
          <a:p>
            <a:r>
              <a:rPr dirty="0"/>
              <a:t>Overview</a:t>
            </a:r>
          </a:p>
        </p:txBody>
      </p:sp>
      <p:sp>
        <p:nvSpPr>
          <p:cNvPr id="3" name="Content Placeholder 2"/>
          <p:cNvSpPr>
            <a:spLocks noGrp="1"/>
          </p:cNvSpPr>
          <p:nvPr>
            <p:ph idx="1"/>
          </p:nvPr>
        </p:nvSpPr>
        <p:spPr>
          <a:xfrm>
            <a:off x="371167" y="941537"/>
            <a:ext cx="7772400" cy="1359211"/>
          </a:xfrm>
        </p:spPr>
        <p:txBody>
          <a:bodyPr/>
          <a:lstStyle/>
          <a:p>
            <a:r>
              <a:rPr dirty="0"/>
              <a:t>The Myntra Sales Analysis Dashboard is an interactive BI solution built using Power BI. It provides insights into sales performance across regions, stores, products, and time. Users can explore trends, filter data, and make data-driven decisions.</a:t>
            </a:r>
          </a:p>
        </p:txBody>
      </p:sp>
      <p:sp>
        <p:nvSpPr>
          <p:cNvPr id="4" name="Title 1">
            <a:extLst>
              <a:ext uri="{FF2B5EF4-FFF2-40B4-BE49-F238E27FC236}">
                <a16:creationId xmlns:a16="http://schemas.microsoft.com/office/drawing/2014/main" id="{AF22BADF-06CA-18AE-2210-6E7A978A100A}"/>
              </a:ext>
            </a:extLst>
          </p:cNvPr>
          <p:cNvSpPr txBox="1">
            <a:spLocks/>
          </p:cNvSpPr>
          <p:nvPr/>
        </p:nvSpPr>
        <p:spPr>
          <a:xfrm>
            <a:off x="371167" y="2019251"/>
            <a:ext cx="8261556"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Key Performance Indicators (KPIs)</a:t>
            </a:r>
          </a:p>
        </p:txBody>
      </p:sp>
      <p:sp>
        <p:nvSpPr>
          <p:cNvPr id="5" name="Content Placeholder 2">
            <a:extLst>
              <a:ext uri="{FF2B5EF4-FFF2-40B4-BE49-F238E27FC236}">
                <a16:creationId xmlns:a16="http://schemas.microsoft.com/office/drawing/2014/main" id="{30BF9C52-527D-668A-2F52-DE176898F907}"/>
              </a:ext>
            </a:extLst>
          </p:cNvPr>
          <p:cNvSpPr txBox="1">
            <a:spLocks/>
          </p:cNvSpPr>
          <p:nvPr/>
        </p:nvSpPr>
        <p:spPr>
          <a:xfrm>
            <a:off x="511277" y="3328415"/>
            <a:ext cx="7772400" cy="238176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7" name="Rectangle 2">
            <a:extLst>
              <a:ext uri="{FF2B5EF4-FFF2-40B4-BE49-F238E27FC236}">
                <a16:creationId xmlns:a16="http://schemas.microsoft.com/office/drawing/2014/main" id="{0D005342-104B-34AF-887E-EA1F9F471523}"/>
              </a:ext>
            </a:extLst>
          </p:cNvPr>
          <p:cNvSpPr>
            <a:spLocks noChangeArrowheads="1"/>
          </p:cNvSpPr>
          <p:nvPr/>
        </p:nvSpPr>
        <p:spPr bwMode="auto">
          <a:xfrm flipH="1">
            <a:off x="371167" y="3335509"/>
            <a:ext cx="791251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mj-lt"/>
              </a:rPr>
              <a:t>Total Orders:</a:t>
            </a:r>
            <a:r>
              <a:rPr kumimoji="0" lang="en-US" altLang="en-US" sz="2400" b="0" i="0" u="none" strike="noStrike" cap="none" normalizeH="0" baseline="0" dirty="0">
                <a:ln>
                  <a:noFill/>
                </a:ln>
                <a:solidFill>
                  <a:schemeClr val="tx1"/>
                </a:solidFill>
                <a:effectLst/>
                <a:latin typeface="+mj-lt"/>
              </a:rPr>
              <a:t> 3.50 K</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rPr>
              <a:t>Average</a:t>
            </a:r>
            <a:r>
              <a:rPr kumimoji="0" lang="en-US" altLang="en-US" sz="2400" b="1" i="0" u="none" strike="noStrike" cap="none" normalizeH="0" baseline="0" dirty="0">
                <a:ln>
                  <a:noFill/>
                </a:ln>
                <a:solidFill>
                  <a:schemeClr val="tx1"/>
                </a:solidFill>
                <a:effectLst/>
                <a:latin typeface="+mj-lt"/>
              </a:rPr>
              <a:t> Sales Amount:</a:t>
            </a:r>
            <a:r>
              <a:rPr kumimoji="0" lang="en-US" altLang="en-US" sz="2400" b="0" i="0" u="none" strike="noStrike" cap="none" normalizeH="0" baseline="0" dirty="0">
                <a:ln>
                  <a:noFill/>
                </a:ln>
                <a:solidFill>
                  <a:schemeClr val="tx1"/>
                </a:solidFill>
                <a:effectLst/>
                <a:latin typeface="+mj-lt"/>
              </a:rPr>
              <a:t> $538.24</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mj-lt"/>
              </a:rPr>
              <a:t>Total Sales Amount:</a:t>
            </a:r>
            <a:r>
              <a:rPr kumimoji="0" lang="en-US" altLang="en-US" sz="2400" b="0" i="0" u="none" strike="noStrike" cap="none" normalizeH="0" baseline="0" dirty="0">
                <a:ln>
                  <a:noFill/>
                </a:ln>
                <a:solidFill>
                  <a:schemeClr val="tx1"/>
                </a:solidFill>
                <a:effectLst/>
                <a:latin typeface="+mj-lt"/>
              </a:rPr>
              <a:t> $1.88 M</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mj-lt"/>
              </a:rPr>
              <a:t>Total Revenue:</a:t>
            </a:r>
            <a:r>
              <a:rPr kumimoji="0" lang="en-US" altLang="en-US" sz="2400" b="0" i="0" u="none" strike="noStrike" cap="none" normalizeH="0" baseline="0" dirty="0">
                <a:ln>
                  <a:noFill/>
                </a:ln>
                <a:solidFill>
                  <a:schemeClr val="tx1"/>
                </a:solidFill>
                <a:effectLst/>
                <a:latin typeface="+mj-lt"/>
              </a:rPr>
              <a:t> $3.00 M</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mj-lt"/>
              </a:rPr>
              <a:t>Average Discount:</a:t>
            </a:r>
            <a:r>
              <a:rPr kumimoji="0" lang="en-US" altLang="en-US" sz="2400" b="0" i="0" u="none" strike="noStrike" cap="none" normalizeH="0" baseline="0" dirty="0">
                <a:ln>
                  <a:noFill/>
                </a:ln>
                <a:solidFill>
                  <a:schemeClr val="tx1"/>
                </a:solidFill>
                <a:effectLst/>
                <a:latin typeface="+mj-lt"/>
              </a:rPr>
              <a:t> 35.51 %</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mj-lt"/>
              </a:rPr>
              <a:t>Total Products:</a:t>
            </a:r>
            <a:r>
              <a:rPr kumimoji="0" lang="en-US" altLang="en-US" sz="2400" b="0" i="0" u="none" strike="noStrike" cap="none" normalizeH="0" baseline="0" dirty="0">
                <a:ln>
                  <a:noFill/>
                </a:ln>
                <a:solidFill>
                  <a:schemeClr val="tx1"/>
                </a:solidFill>
                <a:effectLst/>
                <a:latin typeface="+mj-lt"/>
              </a:rPr>
              <a:t> 40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516" y="146451"/>
            <a:ext cx="5164394" cy="1078697"/>
          </a:xfrm>
        </p:spPr>
        <p:txBody>
          <a:bodyPr/>
          <a:lstStyle/>
          <a:p>
            <a:r>
              <a:rPr dirty="0"/>
              <a:t>Time-Based Analysis</a:t>
            </a:r>
          </a:p>
        </p:txBody>
      </p:sp>
      <p:sp>
        <p:nvSpPr>
          <p:cNvPr id="4" name="Title 1">
            <a:extLst>
              <a:ext uri="{FF2B5EF4-FFF2-40B4-BE49-F238E27FC236}">
                <a16:creationId xmlns:a16="http://schemas.microsoft.com/office/drawing/2014/main" id="{697E595D-45CD-7C06-E4C2-0DE8EE659609}"/>
              </a:ext>
            </a:extLst>
          </p:cNvPr>
          <p:cNvSpPr txBox="1">
            <a:spLocks/>
          </p:cNvSpPr>
          <p:nvPr/>
        </p:nvSpPr>
        <p:spPr>
          <a:xfrm>
            <a:off x="154858" y="2614250"/>
            <a:ext cx="7772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Regional Analysis</a:t>
            </a:r>
          </a:p>
        </p:txBody>
      </p:sp>
      <p:sp>
        <p:nvSpPr>
          <p:cNvPr id="5" name="Content Placeholder 2">
            <a:extLst>
              <a:ext uri="{FF2B5EF4-FFF2-40B4-BE49-F238E27FC236}">
                <a16:creationId xmlns:a16="http://schemas.microsoft.com/office/drawing/2014/main" id="{EDCA05B6-6183-0974-16CB-6595F92E486A}"/>
              </a:ext>
            </a:extLst>
          </p:cNvPr>
          <p:cNvSpPr txBox="1">
            <a:spLocks/>
          </p:cNvSpPr>
          <p:nvPr/>
        </p:nvSpPr>
        <p:spPr>
          <a:xfrm>
            <a:off x="548149" y="3659272"/>
            <a:ext cx="6491748" cy="194914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 U.S.A.: ~60.1M (Highest)</a:t>
            </a:r>
          </a:p>
          <a:p>
            <a:r>
              <a:rPr lang="en-US" dirty="0"/>
              <a:t>• U.K.: ~16.8M</a:t>
            </a:r>
          </a:p>
          <a:p>
            <a:r>
              <a:rPr lang="en-US" dirty="0"/>
              <a:t>• Asia: ~12.6M</a:t>
            </a:r>
          </a:p>
          <a:p>
            <a:r>
              <a:rPr lang="en-US" dirty="0"/>
              <a:t>Pie charts and line-bar visuals help assess regional performance.</a:t>
            </a:r>
          </a:p>
        </p:txBody>
      </p:sp>
      <p:sp>
        <p:nvSpPr>
          <p:cNvPr id="7" name="Rectangle 2">
            <a:extLst>
              <a:ext uri="{FF2B5EF4-FFF2-40B4-BE49-F238E27FC236}">
                <a16:creationId xmlns:a16="http://schemas.microsoft.com/office/drawing/2014/main" id="{45A358C9-A744-5E1E-E22F-F1C678522EAF}"/>
              </a:ext>
            </a:extLst>
          </p:cNvPr>
          <p:cNvSpPr>
            <a:spLocks noGrp="1" noChangeArrowheads="1"/>
          </p:cNvSpPr>
          <p:nvPr>
            <p:ph idx="1"/>
          </p:nvPr>
        </p:nvSpPr>
        <p:spPr bwMode="auto">
          <a:xfrm>
            <a:off x="233516" y="1093805"/>
            <a:ext cx="867712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
                <a:schemeClr val="accent1"/>
              </a:buClr>
              <a:buSzTx/>
              <a:tabLst/>
            </a:pPr>
            <a:r>
              <a:rPr kumimoji="0" lang="en-US" altLang="en-US" sz="1800" b="1" i="0" u="none" strike="noStrike" cap="none" normalizeH="0" baseline="0" dirty="0">
                <a:ln>
                  <a:noFill/>
                </a:ln>
                <a:solidFill>
                  <a:schemeClr val="tx1"/>
                </a:solidFill>
                <a:effectLst/>
                <a:latin typeface="Arial" panose="020B0604020202020204" pitchFamily="34" charset="0"/>
              </a:rPr>
              <a:t>Monthly Sales vs. Discount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
                <a:schemeClr val="accent1"/>
              </a:buClr>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Bar + line combo shows how average discount fluctuates across months while impacting sales volume.</a:t>
            </a:r>
          </a:p>
          <a:p>
            <a:pPr marR="0" lvl="0" algn="l" defTabSz="914400" rtl="0" eaLnBrk="0" fontAlgn="base" latinLnBrk="0" hangingPunct="0">
              <a:lnSpc>
                <a:spcPct val="100000"/>
              </a:lnSpc>
              <a:spcBef>
                <a:spcPct val="0"/>
              </a:spcBef>
              <a:spcAft>
                <a:spcPct val="0"/>
              </a:spcAft>
              <a:buClr>
                <a:schemeClr val="accent1"/>
              </a:buClr>
              <a:buSzTx/>
              <a:tabLst/>
            </a:pPr>
            <a:r>
              <a:rPr kumimoji="0" lang="en-US" altLang="en-US" sz="1800" b="1" i="0" u="none" strike="noStrike" cap="none" normalizeH="0" baseline="0" dirty="0">
                <a:ln>
                  <a:noFill/>
                </a:ln>
                <a:solidFill>
                  <a:schemeClr val="tx1"/>
                </a:solidFill>
                <a:effectLst/>
                <a:latin typeface="Arial" panose="020B0604020202020204" pitchFamily="34" charset="0"/>
              </a:rPr>
              <a:t>Quarterly Category Flow:</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
                <a:schemeClr val="accent1"/>
              </a:buClr>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Sankey (or stacked area) illustrates how Beauty, Kids, Men, Women contribute each quarter.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503" y="0"/>
            <a:ext cx="7772400" cy="1101213"/>
          </a:xfrm>
        </p:spPr>
        <p:txBody>
          <a:bodyPr/>
          <a:lstStyle/>
          <a:p>
            <a:r>
              <a:rPr lang="en-IN" dirty="0"/>
              <a:t>Brand &amp; Category Performance</a:t>
            </a:r>
            <a:endParaRPr dirty="0"/>
          </a:p>
        </p:txBody>
      </p:sp>
      <p:sp>
        <p:nvSpPr>
          <p:cNvPr id="4" name="Title 1">
            <a:extLst>
              <a:ext uri="{FF2B5EF4-FFF2-40B4-BE49-F238E27FC236}">
                <a16:creationId xmlns:a16="http://schemas.microsoft.com/office/drawing/2014/main" id="{DC80E0F8-CAEE-ECD5-3E11-FC65C9FB3C78}"/>
              </a:ext>
            </a:extLst>
          </p:cNvPr>
          <p:cNvSpPr txBox="1">
            <a:spLocks/>
          </p:cNvSpPr>
          <p:nvPr/>
        </p:nvSpPr>
        <p:spPr>
          <a:xfrm>
            <a:off x="272845" y="3927308"/>
            <a:ext cx="6794090" cy="8174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Regional &amp; Day-of-Week Insights</a:t>
            </a:r>
          </a:p>
        </p:txBody>
      </p:sp>
      <p:sp>
        <p:nvSpPr>
          <p:cNvPr id="6" name="Rectangle 1">
            <a:extLst>
              <a:ext uri="{FF2B5EF4-FFF2-40B4-BE49-F238E27FC236}">
                <a16:creationId xmlns:a16="http://schemas.microsoft.com/office/drawing/2014/main" id="{AE69AD4E-2842-D6FE-8A53-F71518AC8D66}"/>
              </a:ext>
            </a:extLst>
          </p:cNvPr>
          <p:cNvSpPr>
            <a:spLocks noChangeArrowheads="1"/>
          </p:cNvSpPr>
          <p:nvPr/>
        </p:nvSpPr>
        <p:spPr bwMode="auto">
          <a:xfrm flipH="1">
            <a:off x="444909" y="844517"/>
            <a:ext cx="7772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Revenue by Brand (Top 5):</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rPr>
              <a:t>Puma (0.40 M)</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rPr>
              <a:t>H&amp;M (0.25 M)</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rPr>
              <a:t>Roadster (0.19 M)</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rPr>
              <a:t>Here &amp; Now (0.12 M)</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chemeClr val="tx1"/>
                </a:solidFill>
                <a:effectLst/>
              </a:rPr>
              <a:t>Adidas (0.11 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Product by Category (Donut Chart):</a:t>
            </a: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Women: 32.33 %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Men: 32.20 %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Beauty: 20.19 %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Kids: 15.27 %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
        <p:nvSpPr>
          <p:cNvPr id="9" name="Rectangle 2">
            <a:extLst>
              <a:ext uri="{FF2B5EF4-FFF2-40B4-BE49-F238E27FC236}">
                <a16:creationId xmlns:a16="http://schemas.microsoft.com/office/drawing/2014/main" id="{0BB81DCC-983B-D7A5-D10A-D32F1F8FE13E}"/>
              </a:ext>
            </a:extLst>
          </p:cNvPr>
          <p:cNvSpPr>
            <a:spLocks noChangeArrowheads="1"/>
          </p:cNvSpPr>
          <p:nvPr/>
        </p:nvSpPr>
        <p:spPr bwMode="auto">
          <a:xfrm flipH="1">
            <a:off x="199103" y="4744736"/>
            <a:ext cx="722916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Sales Revenue by State: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Top state: Uttar Pradesh (~0.22 M)</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Followed by Punjab, Bihar,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Total Sales Distributed by Day:</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Highest: Friday &amp; Sunday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Lowest: Tuesday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32"/>
            <a:ext cx="9212826" cy="1307592"/>
          </a:xfrm>
        </p:spPr>
        <p:txBody>
          <a:bodyPr>
            <a:normAutofit/>
          </a:bodyPr>
          <a:lstStyle/>
          <a:p>
            <a:r>
              <a:rPr lang="en-IN" b="1" dirty="0"/>
              <a:t>Product Distribution &amp; Top Sellers</a:t>
            </a:r>
          </a:p>
        </p:txBody>
      </p:sp>
      <p:sp>
        <p:nvSpPr>
          <p:cNvPr id="4" name="Title 1">
            <a:extLst>
              <a:ext uri="{FF2B5EF4-FFF2-40B4-BE49-F238E27FC236}">
                <a16:creationId xmlns:a16="http://schemas.microsoft.com/office/drawing/2014/main" id="{3C29F347-C61C-AC1B-572F-F24E15CB6EC7}"/>
              </a:ext>
            </a:extLst>
          </p:cNvPr>
          <p:cNvSpPr txBox="1">
            <a:spLocks/>
          </p:cNvSpPr>
          <p:nvPr/>
        </p:nvSpPr>
        <p:spPr>
          <a:xfrm>
            <a:off x="110609" y="3974742"/>
            <a:ext cx="7772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Conclusion</a:t>
            </a:r>
          </a:p>
        </p:txBody>
      </p:sp>
      <p:sp>
        <p:nvSpPr>
          <p:cNvPr id="5" name="Content Placeholder 2">
            <a:extLst>
              <a:ext uri="{FF2B5EF4-FFF2-40B4-BE49-F238E27FC236}">
                <a16:creationId xmlns:a16="http://schemas.microsoft.com/office/drawing/2014/main" id="{E6EEFE6B-0EF5-6042-47BF-F136662FBD8C}"/>
              </a:ext>
            </a:extLst>
          </p:cNvPr>
          <p:cNvSpPr txBox="1">
            <a:spLocks/>
          </p:cNvSpPr>
          <p:nvPr/>
        </p:nvSpPr>
        <p:spPr>
          <a:xfrm>
            <a:off x="528484" y="5123884"/>
            <a:ext cx="7772400" cy="173411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This dashboard offers a comprehensive view of Myntra’s global sales operations. It empowers strategic decisions by identifying trends, high-performing regions, and top sales reps.</a:t>
            </a:r>
          </a:p>
        </p:txBody>
      </p:sp>
      <p:sp>
        <p:nvSpPr>
          <p:cNvPr id="11" name="Rectangle 2">
            <a:extLst>
              <a:ext uri="{FF2B5EF4-FFF2-40B4-BE49-F238E27FC236}">
                <a16:creationId xmlns:a16="http://schemas.microsoft.com/office/drawing/2014/main" id="{965A1828-0AD2-9E8A-66D3-1652C3C09620}"/>
              </a:ext>
            </a:extLst>
          </p:cNvPr>
          <p:cNvSpPr>
            <a:spLocks noChangeArrowheads="1"/>
          </p:cNvSpPr>
          <p:nvPr/>
        </p:nvSpPr>
        <p:spPr bwMode="auto">
          <a:xfrm flipH="1">
            <a:off x="110609" y="899176"/>
            <a:ext cx="600750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Product Distribution by Sales: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rPr>
              <a:t>Jeans: 310 units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rPr>
              <a:t>Shorts: 260</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rPr>
              <a:t>Shirts: 147</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rPr>
              <a:t>T-Shirts: 142</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rPr>
              <a:t>Jackets: 126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Top-Selling Item:</a:t>
            </a:r>
            <a:r>
              <a:rPr kumimoji="0" lang="en-US" altLang="en-US" sz="2400" b="0" i="0" u="none" strike="noStrike" cap="none" normalizeH="0" baseline="0" dirty="0">
                <a:ln>
                  <a:noFill/>
                </a:ln>
                <a:solidFill>
                  <a:schemeClr val="tx1"/>
                </a:solidFill>
                <a:effectLst/>
              </a:rPr>
              <a:t> Jeans</a:t>
            </a:r>
          </a:p>
        </p:txBody>
      </p:sp>
      <p:sp>
        <p:nvSpPr>
          <p:cNvPr id="13" name="TextBox 12">
            <a:extLst>
              <a:ext uri="{FF2B5EF4-FFF2-40B4-BE49-F238E27FC236}">
                <a16:creationId xmlns:a16="http://schemas.microsoft.com/office/drawing/2014/main" id="{B3184554-F0E0-7A36-9ED2-9C344CAB853E}"/>
              </a:ext>
            </a:extLst>
          </p:cNvPr>
          <p:cNvSpPr txBox="1"/>
          <p:nvPr/>
        </p:nvSpPr>
        <p:spPr>
          <a:xfrm>
            <a:off x="4240166" y="2219968"/>
            <a:ext cx="4606412" cy="2031325"/>
          </a:xfrm>
          <a:prstGeom prst="rect">
            <a:avLst/>
          </a:prstGeom>
          <a:noFill/>
        </p:spPr>
        <p:txBody>
          <a:bodyPr wrap="square">
            <a:spAutoFit/>
          </a:bodyPr>
          <a:lstStyle/>
          <a:p>
            <a:pPr>
              <a:buNone/>
            </a:pPr>
            <a:r>
              <a:rPr lang="en-US" b="1" dirty="0"/>
              <a:t>Summary of Insights</a:t>
            </a:r>
          </a:p>
          <a:p>
            <a:pPr marL="285750" indent="-285750">
              <a:buClr>
                <a:schemeClr val="accent1">
                  <a:lumMod val="50000"/>
                </a:schemeClr>
              </a:buClr>
              <a:buFont typeface="Wingdings" panose="05000000000000000000" pitchFamily="2" charset="2"/>
              <a:buChar char="§"/>
            </a:pPr>
            <a:r>
              <a:rPr lang="en-US" b="1" dirty="0"/>
              <a:t>Top Brands:</a:t>
            </a:r>
            <a:r>
              <a:rPr lang="en-US" dirty="0"/>
              <a:t> Puma, H&amp;M, Roadster</a:t>
            </a:r>
          </a:p>
          <a:p>
            <a:pPr marL="285750" indent="-285750">
              <a:buClr>
                <a:schemeClr val="accent1">
                  <a:lumMod val="50000"/>
                </a:schemeClr>
              </a:buClr>
              <a:buFont typeface="Wingdings" panose="05000000000000000000" pitchFamily="2" charset="2"/>
              <a:buChar char="§"/>
            </a:pPr>
            <a:r>
              <a:rPr lang="en-US" b="1" dirty="0"/>
              <a:t>Highest-Revenue State:</a:t>
            </a:r>
            <a:r>
              <a:rPr lang="en-US" dirty="0"/>
              <a:t> Uttar Pradesh</a:t>
            </a:r>
          </a:p>
          <a:p>
            <a:pPr marL="285750" indent="-285750">
              <a:buClr>
                <a:schemeClr val="accent1">
                  <a:lumMod val="50000"/>
                </a:schemeClr>
              </a:buClr>
              <a:buFont typeface="Wingdings" panose="05000000000000000000" pitchFamily="2" charset="2"/>
              <a:buChar char="§"/>
            </a:pPr>
            <a:r>
              <a:rPr lang="en-US" b="1" dirty="0"/>
              <a:t>Peak Selling Days:</a:t>
            </a:r>
            <a:r>
              <a:rPr lang="en-US" dirty="0"/>
              <a:t> Friday &amp; Sunday</a:t>
            </a:r>
          </a:p>
          <a:p>
            <a:pPr marL="285750" indent="-285750">
              <a:buClr>
                <a:schemeClr val="accent1">
                  <a:lumMod val="50000"/>
                </a:schemeClr>
              </a:buClr>
              <a:buFont typeface="Wingdings" panose="05000000000000000000" pitchFamily="2" charset="2"/>
              <a:buChar char="§"/>
            </a:pPr>
            <a:r>
              <a:rPr lang="en-US" b="1" dirty="0"/>
              <a:t>Leading Product Category:</a:t>
            </a:r>
            <a:r>
              <a:rPr lang="en-US" dirty="0"/>
              <a:t> Women’s apparel</a:t>
            </a:r>
          </a:p>
          <a:p>
            <a:pPr marL="285750" indent="-285750">
              <a:buClr>
                <a:schemeClr val="accent1">
                  <a:lumMod val="50000"/>
                </a:schemeClr>
              </a:buClr>
              <a:buFont typeface="Wingdings" panose="05000000000000000000" pitchFamily="2" charset="2"/>
              <a:buChar char="§"/>
            </a:pPr>
            <a:r>
              <a:rPr lang="en-US" b="1" dirty="0"/>
              <a:t>Most Sold Product:</a:t>
            </a:r>
            <a:r>
              <a:rPr lang="en-US" dirty="0"/>
              <a:t> Jeans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5168" y="3000117"/>
            <a:ext cx="7848600" cy="1609344"/>
          </a:xfrm>
        </p:spPr>
        <p:txBody>
          <a:bodyPr>
            <a:noAutofit/>
          </a:bodyPr>
          <a:lstStyle/>
          <a:p>
            <a:r>
              <a:rPr lang="en-IN" sz="9600" dirty="0"/>
              <a:t>Thank you</a:t>
            </a:r>
            <a:br>
              <a:rPr lang="en-IN" sz="9600" dirty="0"/>
            </a:br>
            <a:endParaRPr sz="9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52</TotalTime>
  <Words>378</Words>
  <Application>Microsoft Office PowerPoint</Application>
  <PresentationFormat>On-screen Show (4:3)</PresentationFormat>
  <Paragraphs>57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Rockwell</vt:lpstr>
      <vt:lpstr>Rockwell Condensed</vt:lpstr>
      <vt:lpstr>Wingdings</vt:lpstr>
      <vt:lpstr>Wood Type</vt:lpstr>
      <vt:lpstr>Myntra Sales Analysis Dashboard</vt:lpstr>
      <vt:lpstr>Overview</vt:lpstr>
      <vt:lpstr>Time-Based Analysis</vt:lpstr>
      <vt:lpstr>Brand &amp; Category Performance</vt:lpstr>
      <vt:lpstr>Product Distribution &amp; Top Sellers</vt:lpstr>
      <vt:lpstr>Thank 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Kalyani khanavkar</dc:creator>
  <cp:keywords/>
  <dc:description>generated using python-pptx</dc:description>
  <cp:lastModifiedBy>Kalyani khanavkar</cp:lastModifiedBy>
  <cp:revision>4</cp:revision>
  <dcterms:created xsi:type="dcterms:W3CDTF">2013-01-27T09:14:16Z</dcterms:created>
  <dcterms:modified xsi:type="dcterms:W3CDTF">2025-04-25T10:14:52Z</dcterms:modified>
  <cp:category/>
</cp:coreProperties>
</file>