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448" r:id="rId5"/>
    <p:sldId id="2462" r:id="rId6"/>
    <p:sldId id="259" r:id="rId7"/>
    <p:sldId id="2463" r:id="rId8"/>
    <p:sldId id="2451" r:id="rId9"/>
    <p:sldId id="2432" r:id="rId10"/>
    <p:sldId id="2464" r:id="rId11"/>
    <p:sldId id="2465" r:id="rId12"/>
    <p:sldId id="2466" r:id="rId13"/>
    <p:sldId id="2467" r:id="rId14"/>
    <p:sldId id="2468" r:id="rId15"/>
    <p:sldId id="2469" r:id="rId16"/>
    <p:sldId id="2433" r:id="rId17"/>
    <p:sldId id="2470" r:id="rId18"/>
    <p:sldId id="2471" r:id="rId19"/>
    <p:sldId id="24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5" d="100"/>
          <a:sy n="85" d="100"/>
        </p:scale>
        <p:origin x="590" y="6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yani rajesh" userId="2385dcc82b09624c" providerId="LiveId" clId="{6A971D55-27A2-4ED0-A39F-D6590750E993}"/>
    <pc:docChg chg="modSld">
      <pc:chgData name="kalyani rajesh" userId="2385dcc82b09624c" providerId="LiveId" clId="{6A971D55-27A2-4ED0-A39F-D6590750E993}" dt="2022-11-18T07:26:39.225" v="71" actId="20577"/>
      <pc:docMkLst>
        <pc:docMk/>
      </pc:docMkLst>
      <pc:sldChg chg="modSp mod">
        <pc:chgData name="kalyani rajesh" userId="2385dcc82b09624c" providerId="LiveId" clId="{6A971D55-27A2-4ED0-A39F-D6590750E993}" dt="2022-11-18T03:52:34.741" v="54" actId="14100"/>
        <pc:sldMkLst>
          <pc:docMk/>
          <pc:sldMk cId="3927832306" sldId="2448"/>
        </pc:sldMkLst>
        <pc:spChg chg="mod">
          <ac:chgData name="kalyani rajesh" userId="2385dcc82b09624c" providerId="LiveId" clId="{6A971D55-27A2-4ED0-A39F-D6590750E993}" dt="2022-11-18T03:52:34.741" v="54" actId="14100"/>
          <ac:spMkLst>
            <pc:docMk/>
            <pc:sldMk cId="3927832306" sldId="2448"/>
            <ac:spMk id="7" creationId="{5D865526-EC39-4780-A2A8-274A80A5C19B}"/>
          </ac:spMkLst>
        </pc:spChg>
      </pc:sldChg>
      <pc:sldChg chg="modSp mod">
        <pc:chgData name="kalyani rajesh" userId="2385dcc82b09624c" providerId="LiveId" clId="{6A971D55-27A2-4ED0-A39F-D6590750E993}" dt="2022-11-18T07:26:39.225" v="71" actId="20577"/>
        <pc:sldMkLst>
          <pc:docMk/>
          <pc:sldMk cId="1649098948" sldId="2462"/>
        </pc:sldMkLst>
        <pc:spChg chg="mod">
          <ac:chgData name="kalyani rajesh" userId="2385dcc82b09624c" providerId="LiveId" clId="{6A971D55-27A2-4ED0-A39F-D6590750E993}" dt="2022-11-18T07:26:39.225" v="71" actId="20577"/>
          <ac:spMkLst>
            <pc:docMk/>
            <pc:sldMk cId="1649098948" sldId="2462"/>
            <ac:spMk id="6" creationId="{F3C89A40-EEAA-43AB-9A3A-B2CFDE450F1B}"/>
          </ac:spMkLst>
        </pc:spChg>
      </pc:sldChg>
      <pc:sldChg chg="modSp mod">
        <pc:chgData name="kalyani rajesh" userId="2385dcc82b09624c" providerId="LiveId" clId="{6A971D55-27A2-4ED0-A39F-D6590750E993}" dt="2022-11-18T03:53:18.129" v="57" actId="1076"/>
        <pc:sldMkLst>
          <pc:docMk/>
          <pc:sldMk cId="969030837" sldId="2473"/>
        </pc:sldMkLst>
        <pc:spChg chg="mod">
          <ac:chgData name="kalyani rajesh" userId="2385dcc82b09624c" providerId="LiveId" clId="{6A971D55-27A2-4ED0-A39F-D6590750E993}" dt="2022-11-18T03:53:18.129" v="57" actId="1076"/>
          <ac:spMkLst>
            <pc:docMk/>
            <pc:sldMk cId="969030837" sldId="2473"/>
            <ac:spMk id="2" creationId="{8924352C-C2B6-F789-7DC6-D3522DBBCBA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4291338582"/>
          <c:y val="9.5207404635570744E-2"/>
          <c:w val="0.78510057634217656"/>
          <c:h val="0.68571017685364222"/>
        </c:manualLayout>
      </c:layout>
      <c:barChart>
        <c:barDir val="bar"/>
        <c:grouping val="clustered"/>
        <c:varyColors val="1"/>
        <c:ser>
          <c:idx val="0"/>
          <c:order val="0"/>
          <c:tx>
            <c:strRef>
              <c:f>Лист1!$B$1</c:f>
              <c:strCache>
                <c:ptCount val="1"/>
                <c:pt idx="0">
                  <c:v>Sector 1</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3A2-4DE0-8664-F0E576FF22D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A3A2-4DE0-8664-F0E576FF22DB}"/>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A3A2-4DE0-8664-F0E576FF22DB}"/>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A3A2-4DE0-8664-F0E576FF22DB}"/>
              </c:ext>
            </c:extLst>
          </c:dPt>
          <c:cat>
            <c:strRef>
              <c:f>Лист1!$A$2:$A$5</c:f>
              <c:strCache>
                <c:ptCount val="4"/>
                <c:pt idx="0">
                  <c:v>Q1</c:v>
                </c:pt>
                <c:pt idx="1">
                  <c:v>Q2</c:v>
                </c:pt>
                <c:pt idx="2">
                  <c:v>Q3</c:v>
                </c:pt>
                <c:pt idx="3">
                  <c:v>Q4</c:v>
                </c:pt>
              </c:strCache>
            </c:strRef>
          </c:cat>
          <c:val>
            <c:numRef>
              <c:f>Лист1!$B$2:$B$5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18-A3A2-4DE0-8664-F0E576FF22DB}"/>
            </c:ext>
          </c:extLst>
        </c:ser>
        <c:ser>
          <c:idx val="1"/>
          <c:order val="1"/>
          <c:tx>
            <c:strRef>
              <c:f>Лист1!$C$1</c:f>
              <c:strCache>
                <c:ptCount val="1"/>
                <c:pt idx="0">
                  <c:v>Sector 2</c:v>
                </c:pt>
              </c:strCache>
            </c:strRef>
          </c:tx>
          <c:spPr>
            <a:solidFill>
              <a:schemeClr val="accent1"/>
            </a:solidFill>
            <a:ln>
              <a:noFill/>
            </a:ln>
            <a:effectLst/>
          </c:spPr>
          <c:invertIfNegative val="0"/>
          <c:cat>
            <c:strRef>
              <c:f>Лист1!$A$2:$A$5</c:f>
              <c:strCache>
                <c:ptCount val="4"/>
                <c:pt idx="0">
                  <c:v>Q1</c:v>
                </c:pt>
                <c:pt idx="1">
                  <c:v>Q2</c:v>
                </c:pt>
                <c:pt idx="2">
                  <c:v>Q3</c:v>
                </c:pt>
                <c:pt idx="3">
                  <c:v>Q4</c:v>
                </c:pt>
              </c:strCache>
            </c:strRef>
          </c:cat>
          <c:val>
            <c:numRef>
              <c:f>Лист1!$C$2:$C$5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9-81E4-4B7A-B54D-B343FC3DBA4F}"/>
            </c:ext>
          </c:extLst>
        </c:ser>
        <c:ser>
          <c:idx val="2"/>
          <c:order val="2"/>
          <c:tx>
            <c:strRef>
              <c:f>Лист1!$D$1</c:f>
              <c:strCache>
                <c:ptCount val="1"/>
                <c:pt idx="0">
                  <c:v>Sector 3</c:v>
                </c:pt>
              </c:strCache>
            </c:strRef>
          </c:tx>
          <c:spPr>
            <a:solidFill>
              <a:schemeClr val="tx2"/>
            </a:solidFill>
            <a:ln>
              <a:noFill/>
            </a:ln>
            <a:effectLst/>
          </c:spPr>
          <c:invertIfNegative val="0"/>
          <c:cat>
            <c:strRef>
              <c:f>Лист1!$A$2:$A$5</c:f>
              <c:strCache>
                <c:ptCount val="4"/>
                <c:pt idx="0">
                  <c:v>Q1</c:v>
                </c:pt>
                <c:pt idx="1">
                  <c:v>Q2</c:v>
                </c:pt>
                <c:pt idx="2">
                  <c:v>Q3</c:v>
                </c:pt>
                <c:pt idx="3">
                  <c:v>Q4</c:v>
                </c:pt>
              </c:strCache>
            </c:strRef>
          </c:cat>
          <c:val>
            <c:numRef>
              <c:f>Лист1!$D$2:$D$5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81E4-4B7A-B54D-B343FC3DBA4F}"/>
            </c:ext>
          </c:extLst>
        </c:ser>
        <c:dLbls>
          <c:showLegendKey val="0"/>
          <c:showVal val="0"/>
          <c:showCatName val="0"/>
          <c:showSerName val="0"/>
          <c:showPercent val="0"/>
          <c:showBubbleSize val="0"/>
        </c:dLbls>
        <c:gapWidth val="75"/>
        <c:axId val="1443196480"/>
        <c:axId val="1443187744"/>
      </c:barChart>
      <c:catAx>
        <c:axId val="144319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layout>
        <c:manualLayout>
          <c:xMode val="edge"/>
          <c:yMode val="edge"/>
          <c:x val="0"/>
          <c:y val="0.89976744317449631"/>
          <c:w val="1"/>
          <c:h val="3.7969524642752987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11/18/2022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3077253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2050521"/>
            <a:ext cx="11490325" cy="823913"/>
          </a:xfrm>
        </p:spPr>
        <p:txBody>
          <a:bodyPr/>
          <a:lstStyle/>
          <a:p>
            <a:r>
              <a:rPr lang="en-US" sz="5400" dirty="0">
                <a:solidFill>
                  <a:schemeClr val="tx1">
                    <a:lumMod val="75000"/>
                  </a:schemeClr>
                </a:solidFill>
                <a:latin typeface="Haettenschweiler" panose="020B0706040902060204" pitchFamily="34" charset="0"/>
              </a:rPr>
              <a:t>GUI FOR FITNESS CALCULATOR</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871913"/>
            <a:ext cx="4213578" cy="2328862"/>
          </a:xfrm>
        </p:spPr>
        <p:txBody>
          <a:bodyPr/>
          <a:lstStyle/>
          <a:p>
            <a:r>
              <a:rPr lang="en-US" dirty="0"/>
              <a:t>PROJECT REPORT</a:t>
            </a:r>
          </a:p>
          <a:p>
            <a:r>
              <a:rPr lang="en-US" dirty="0"/>
              <a:t>INT 213</a:t>
            </a:r>
          </a:p>
          <a:p>
            <a:r>
              <a:rPr lang="en-US" dirty="0"/>
              <a:t>SUBMITTED TO:MR.ISHAN KUMAR</a:t>
            </a:r>
          </a:p>
          <a:p>
            <a:r>
              <a:rPr lang="en-US" dirty="0"/>
              <a:t>DEPT.OF.CSE</a:t>
            </a:r>
          </a:p>
          <a:p>
            <a:endParaRPr lang="en-US" dirty="0"/>
          </a:p>
          <a:p>
            <a:endParaRPr lang="en-US"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EEC5-AD68-274D-7B4E-888655EA0B65}"/>
              </a:ext>
            </a:extLst>
          </p:cNvPr>
          <p:cNvSpPr>
            <a:spLocks noGrp="1"/>
          </p:cNvSpPr>
          <p:nvPr>
            <p:ph type="title"/>
          </p:nvPr>
        </p:nvSpPr>
        <p:spPr>
          <a:xfrm flipV="1">
            <a:off x="594519" y="593724"/>
            <a:ext cx="11002962" cy="539191"/>
          </a:xfrm>
        </p:spPr>
        <p:txBody>
          <a:bodyPr/>
          <a:lstStyle/>
          <a:p>
            <a:r>
              <a:rPr lang="en-IN" dirty="0"/>
              <a:t>…………………………………………………………</a:t>
            </a:r>
          </a:p>
        </p:txBody>
      </p:sp>
      <p:sp>
        <p:nvSpPr>
          <p:cNvPr id="3" name="Slide Number Placeholder 2">
            <a:extLst>
              <a:ext uri="{FF2B5EF4-FFF2-40B4-BE49-F238E27FC236}">
                <a16:creationId xmlns:a16="http://schemas.microsoft.com/office/drawing/2014/main" id="{9FBDDC1D-F465-27A5-65C0-2D51004F0E75}"/>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5" name="TextBox 4">
            <a:extLst>
              <a:ext uri="{FF2B5EF4-FFF2-40B4-BE49-F238E27FC236}">
                <a16:creationId xmlns:a16="http://schemas.microsoft.com/office/drawing/2014/main" id="{86D5D870-106C-43CE-3A40-4249FBF893E4}"/>
              </a:ext>
            </a:extLst>
          </p:cNvPr>
          <p:cNvSpPr txBox="1"/>
          <p:nvPr/>
        </p:nvSpPr>
        <p:spPr>
          <a:xfrm>
            <a:off x="1066800" y="1550829"/>
            <a:ext cx="8394700" cy="4370427"/>
          </a:xfrm>
          <a:prstGeom prst="rect">
            <a:avLst/>
          </a:prstGeom>
          <a:noFill/>
        </p:spPr>
        <p:txBody>
          <a:bodyPr wrap="square">
            <a:spAutoFit/>
          </a:bodyPr>
          <a:lstStyle/>
          <a:p>
            <a:r>
              <a:rPr lang="en-IN" sz="2000" dirty="0"/>
              <a:t>Program used a bunch of if statements used to decide the output according to the input given by user.</a:t>
            </a:r>
          </a:p>
          <a:p>
            <a:endParaRPr lang="en-IN" sz="2000" dirty="0"/>
          </a:p>
          <a:p>
            <a:r>
              <a:rPr lang="en-IN" sz="2000" dirty="0"/>
              <a:t>This is the basic logic on which the program works. The goal is considered and the current calorie and protein intake are also taken into account The calculation of BMI and other values is done by using formulas and data collected from various websites is used to calculate the strength of a particular value in terms of High low or medium </a:t>
            </a:r>
          </a:p>
          <a:p>
            <a:endParaRPr lang="en-IN" sz="2000" dirty="0"/>
          </a:p>
          <a:p>
            <a:r>
              <a:rPr lang="en-IN" sz="2000" dirty="0"/>
              <a:t>There are various functions and if statement which also control what </a:t>
            </a:r>
            <a:r>
              <a:rPr lang="en-IN" sz="2000" dirty="0" err="1"/>
              <a:t>color</a:t>
            </a:r>
            <a:r>
              <a:rPr lang="en-IN" sz="2000" dirty="0"/>
              <a:t> to change for the label</a:t>
            </a:r>
          </a:p>
          <a:p>
            <a:endParaRPr lang="en-IN" sz="2000" dirty="0"/>
          </a:p>
          <a:p>
            <a:r>
              <a:rPr lang="en-IN" sz="2000" dirty="0"/>
              <a:t>when a certain value is entered.</a:t>
            </a:r>
          </a:p>
          <a:p>
            <a:endParaRPr lang="en-IN" dirty="0"/>
          </a:p>
        </p:txBody>
      </p:sp>
    </p:spTree>
    <p:extLst>
      <p:ext uri="{BB962C8B-B14F-4D97-AF65-F5344CB8AC3E}">
        <p14:creationId xmlns:p14="http://schemas.microsoft.com/office/powerpoint/2010/main" val="296703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AEE1-5AEE-0EFD-C26F-391FBB0A7EC7}"/>
              </a:ext>
            </a:extLst>
          </p:cNvPr>
          <p:cNvSpPr>
            <a:spLocks noGrp="1"/>
          </p:cNvSpPr>
          <p:nvPr>
            <p:ph type="title"/>
          </p:nvPr>
        </p:nvSpPr>
        <p:spPr>
          <a:xfrm>
            <a:off x="594519" y="419101"/>
            <a:ext cx="11002962" cy="558799"/>
          </a:xfrm>
        </p:spPr>
        <p:txBody>
          <a:bodyPr/>
          <a:lstStyle/>
          <a:p>
            <a:r>
              <a:rPr lang="en-IN" dirty="0"/>
              <a:t>…………………………………………………………</a:t>
            </a:r>
          </a:p>
        </p:txBody>
      </p:sp>
      <p:sp>
        <p:nvSpPr>
          <p:cNvPr id="3" name="Slide Number Placeholder 2">
            <a:extLst>
              <a:ext uri="{FF2B5EF4-FFF2-40B4-BE49-F238E27FC236}">
                <a16:creationId xmlns:a16="http://schemas.microsoft.com/office/drawing/2014/main" id="{B999ADC7-2233-608D-4064-06A4A9C9EFE0}"/>
              </a:ext>
            </a:extLst>
          </p:cNvPr>
          <p:cNvSpPr>
            <a:spLocks noGrp="1"/>
          </p:cNvSpPr>
          <p:nvPr>
            <p:ph type="sldNum" sz="quarter" idx="11"/>
          </p:nvPr>
        </p:nvSpPr>
        <p:spPr/>
        <p:txBody>
          <a:bodyPr/>
          <a:lstStyle/>
          <a:p>
            <a:fld id="{8C2E478F-E849-4A8C-AF1F-CBCC78A7CBFA}" type="slidenum">
              <a:rPr lang="en-US" smtClean="0"/>
              <a:t>11</a:t>
            </a:fld>
            <a:endParaRPr lang="en-US" dirty="0"/>
          </a:p>
        </p:txBody>
      </p:sp>
      <p:sp>
        <p:nvSpPr>
          <p:cNvPr id="5" name="TextBox 4">
            <a:extLst>
              <a:ext uri="{FF2B5EF4-FFF2-40B4-BE49-F238E27FC236}">
                <a16:creationId xmlns:a16="http://schemas.microsoft.com/office/drawing/2014/main" id="{3FAD04F1-6FC4-BA54-363D-453EF474AA66}"/>
              </a:ext>
            </a:extLst>
          </p:cNvPr>
          <p:cNvSpPr txBox="1"/>
          <p:nvPr/>
        </p:nvSpPr>
        <p:spPr>
          <a:xfrm>
            <a:off x="990600" y="1269999"/>
            <a:ext cx="10210800" cy="7325082"/>
          </a:xfrm>
          <a:prstGeom prst="rect">
            <a:avLst/>
          </a:prstGeom>
          <a:noFill/>
        </p:spPr>
        <p:txBody>
          <a:bodyPr wrap="square">
            <a:spAutoFit/>
          </a:bodyPr>
          <a:lstStyle/>
          <a:p>
            <a:r>
              <a:rPr lang="en-IN" sz="2000" dirty="0"/>
              <a:t>BASIS OF CALCULATION MODULES:</a:t>
            </a:r>
          </a:p>
          <a:p>
            <a:r>
              <a:rPr lang="en-IN" sz="2000" dirty="0"/>
              <a:t>BMI </a:t>
            </a:r>
          </a:p>
          <a:p>
            <a:r>
              <a:rPr lang="en-IN" sz="2000" dirty="0"/>
              <a:t>18.5 – 24.9</a:t>
            </a:r>
          </a:p>
          <a:p>
            <a:endParaRPr lang="en-US" sz="2000" dirty="0"/>
          </a:p>
          <a:p>
            <a:r>
              <a:rPr lang="en-US" sz="2000" dirty="0"/>
              <a:t>BMI =weight (kg) height (m²)</a:t>
            </a:r>
          </a:p>
          <a:p>
            <a:r>
              <a:rPr lang="en-US" sz="2000" dirty="0"/>
              <a:t>25.0-29.9 = overweight</a:t>
            </a:r>
          </a:p>
          <a:p>
            <a:r>
              <a:rPr lang="en-US" sz="2000" dirty="0"/>
              <a:t>30.0 and up=Very overweight</a:t>
            </a:r>
          </a:p>
          <a:p>
            <a:endParaRPr lang="en-IN" sz="2000" dirty="0"/>
          </a:p>
          <a:p>
            <a:r>
              <a:rPr lang="en-IN" sz="2000" dirty="0"/>
              <a:t>Blood pressure</a:t>
            </a:r>
          </a:p>
          <a:p>
            <a:r>
              <a:rPr lang="en-IN" sz="2000" dirty="0"/>
              <a:t>130&lt;= high</a:t>
            </a:r>
          </a:p>
          <a:p>
            <a:r>
              <a:rPr lang="en-IN" sz="2000" dirty="0"/>
              <a:t>80=medium</a:t>
            </a:r>
          </a:p>
          <a:p>
            <a:r>
              <a:rPr lang="en-IN" sz="2000" dirty="0"/>
              <a:t>90&gt;=low</a:t>
            </a:r>
          </a:p>
          <a:p>
            <a:endParaRPr lang="en-US" sz="2000" dirty="0"/>
          </a:p>
          <a:p>
            <a:r>
              <a:rPr lang="en-IN" sz="2000" dirty="0"/>
              <a:t>Pulse Rate</a:t>
            </a:r>
          </a:p>
          <a:p>
            <a:r>
              <a:rPr lang="en-IN" sz="2000" dirty="0"/>
              <a:t>100&lt;=high</a:t>
            </a:r>
          </a:p>
          <a:p>
            <a:r>
              <a:rPr lang="en-IN" sz="2000" dirty="0"/>
              <a:t>60-100=medium</a:t>
            </a:r>
          </a:p>
          <a:p>
            <a:r>
              <a:rPr lang="en-IN" sz="2000" dirty="0"/>
              <a:t>50&gt;  = low</a:t>
            </a:r>
          </a:p>
          <a:p>
            <a:endParaRPr lang="en-IN" sz="2000" dirty="0"/>
          </a:p>
          <a:p>
            <a:endParaRPr lang="en-IN" sz="2000" dirty="0"/>
          </a:p>
          <a:p>
            <a:endParaRPr lang="en-IN" dirty="0"/>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284080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1645-B5B0-5082-C249-BBD495EF06DD}"/>
              </a:ext>
            </a:extLst>
          </p:cNvPr>
          <p:cNvSpPr>
            <a:spLocks noGrp="1"/>
          </p:cNvSpPr>
          <p:nvPr>
            <p:ph type="title"/>
          </p:nvPr>
        </p:nvSpPr>
        <p:spPr>
          <a:xfrm>
            <a:off x="594519" y="127001"/>
            <a:ext cx="11002962" cy="482599"/>
          </a:xfrm>
        </p:spPr>
        <p:txBody>
          <a:bodyPr/>
          <a:lstStyle/>
          <a:p>
            <a:r>
              <a:rPr lang="en-IN" dirty="0"/>
              <a:t>……………………………………………………..</a:t>
            </a:r>
          </a:p>
        </p:txBody>
      </p:sp>
      <p:sp>
        <p:nvSpPr>
          <p:cNvPr id="3" name="Slide Number Placeholder 2">
            <a:extLst>
              <a:ext uri="{FF2B5EF4-FFF2-40B4-BE49-F238E27FC236}">
                <a16:creationId xmlns:a16="http://schemas.microsoft.com/office/drawing/2014/main" id="{20535E59-9555-7D51-8790-EF43E953702D}"/>
              </a:ext>
            </a:extLst>
          </p:cNvPr>
          <p:cNvSpPr>
            <a:spLocks noGrp="1"/>
          </p:cNvSpPr>
          <p:nvPr>
            <p:ph type="sldNum" sz="quarter" idx="11"/>
          </p:nvPr>
        </p:nvSpPr>
        <p:spPr/>
        <p:txBody>
          <a:bodyPr/>
          <a:lstStyle/>
          <a:p>
            <a:fld id="{8C2E478F-E849-4A8C-AF1F-CBCC78A7CBFA}" type="slidenum">
              <a:rPr lang="en-US" smtClean="0"/>
              <a:t>12</a:t>
            </a:fld>
            <a:endParaRPr lang="en-US" dirty="0"/>
          </a:p>
        </p:txBody>
      </p:sp>
      <p:sp>
        <p:nvSpPr>
          <p:cNvPr id="5" name="TextBox 4">
            <a:extLst>
              <a:ext uri="{FF2B5EF4-FFF2-40B4-BE49-F238E27FC236}">
                <a16:creationId xmlns:a16="http://schemas.microsoft.com/office/drawing/2014/main" id="{69318F07-D611-7728-69F5-15612D7C56CC}"/>
              </a:ext>
            </a:extLst>
          </p:cNvPr>
          <p:cNvSpPr txBox="1"/>
          <p:nvPr/>
        </p:nvSpPr>
        <p:spPr>
          <a:xfrm>
            <a:off x="198783" y="761514"/>
            <a:ext cx="8625240" cy="6093976"/>
          </a:xfrm>
          <a:prstGeom prst="rect">
            <a:avLst/>
          </a:prstGeom>
          <a:noFill/>
        </p:spPr>
        <p:txBody>
          <a:bodyPr wrap="square">
            <a:spAutoFit/>
          </a:bodyPr>
          <a:lstStyle/>
          <a:p>
            <a:r>
              <a:rPr lang="en-IN" sz="1400" dirty="0"/>
              <a:t>RBC count</a:t>
            </a:r>
          </a:p>
          <a:p>
            <a:r>
              <a:rPr lang="en-IN" sz="1400" dirty="0"/>
              <a:t>Below 475000 = low </a:t>
            </a:r>
          </a:p>
          <a:p>
            <a:r>
              <a:rPr lang="en-IN" sz="1400" dirty="0"/>
              <a:t>475000-610000=medium</a:t>
            </a:r>
          </a:p>
          <a:p>
            <a:endParaRPr lang="en-IN" sz="1400" dirty="0"/>
          </a:p>
          <a:p>
            <a:r>
              <a:rPr lang="en-IN" sz="1400" dirty="0"/>
              <a:t>WBC count</a:t>
            </a:r>
          </a:p>
          <a:p>
            <a:r>
              <a:rPr lang="en-IN" sz="1400" dirty="0"/>
              <a:t>&lt;4000=low</a:t>
            </a:r>
          </a:p>
          <a:p>
            <a:r>
              <a:rPr lang="en-IN" sz="1400" dirty="0"/>
              <a:t>4000-10000=medium</a:t>
            </a:r>
          </a:p>
          <a:p>
            <a:endParaRPr lang="en-IN" sz="1400" dirty="0"/>
          </a:p>
          <a:p>
            <a:r>
              <a:rPr lang="en-IN" sz="1400" dirty="0"/>
              <a:t>Platelet count</a:t>
            </a:r>
          </a:p>
          <a:p>
            <a:r>
              <a:rPr lang="en-IN" sz="1400" dirty="0"/>
              <a:t>&lt;150000=low</a:t>
            </a:r>
          </a:p>
          <a:p>
            <a:r>
              <a:rPr lang="en-IN" sz="1400" dirty="0"/>
              <a:t>150000-450000=medium</a:t>
            </a:r>
          </a:p>
          <a:p>
            <a:endParaRPr lang="en-IN" sz="1400" dirty="0"/>
          </a:p>
          <a:p>
            <a:r>
              <a:rPr lang="en-IN" sz="1400" dirty="0"/>
              <a:t>Haemoglobin</a:t>
            </a:r>
          </a:p>
          <a:p>
            <a:r>
              <a:rPr lang="en-IN" sz="1400" dirty="0"/>
              <a:t>&lt;12=low</a:t>
            </a:r>
          </a:p>
          <a:p>
            <a:r>
              <a:rPr lang="en-IN" sz="1400" dirty="0"/>
              <a:t>12-16=medium</a:t>
            </a:r>
          </a:p>
          <a:p>
            <a:endParaRPr lang="en-IN" sz="1400" dirty="0"/>
          </a:p>
          <a:p>
            <a:r>
              <a:rPr lang="en-IN" sz="1400" dirty="0"/>
              <a:t>Uric acid</a:t>
            </a:r>
          </a:p>
          <a:p>
            <a:r>
              <a:rPr lang="en-IN" sz="1400" dirty="0"/>
              <a:t>&lt;4=low</a:t>
            </a:r>
          </a:p>
          <a:p>
            <a:r>
              <a:rPr lang="en-IN" sz="1400" dirty="0"/>
              <a:t>4-7=medium</a:t>
            </a:r>
          </a:p>
          <a:p>
            <a:endParaRPr lang="en-IN" sz="1400" dirty="0"/>
          </a:p>
          <a:p>
            <a:r>
              <a:rPr lang="en-IN" sz="1400" dirty="0" err="1"/>
              <a:t>Cholestrol</a:t>
            </a:r>
            <a:endParaRPr lang="en-IN" sz="1400" dirty="0"/>
          </a:p>
          <a:p>
            <a:r>
              <a:rPr lang="en-IN" sz="1400" dirty="0"/>
              <a:t>&lt;40=low</a:t>
            </a:r>
          </a:p>
          <a:p>
            <a:r>
              <a:rPr lang="en-IN" sz="1400" dirty="0"/>
              <a:t>40-50=medium</a:t>
            </a:r>
          </a:p>
          <a:p>
            <a:endParaRPr lang="en-IN" sz="1400" dirty="0"/>
          </a:p>
          <a:p>
            <a:endParaRPr lang="en-IN" sz="1800" dirty="0"/>
          </a:p>
          <a:p>
            <a:endParaRPr lang="en-IN" sz="1800" dirty="0"/>
          </a:p>
          <a:p>
            <a:endParaRPr lang="en-IN" dirty="0"/>
          </a:p>
        </p:txBody>
      </p:sp>
    </p:spTree>
    <p:extLst>
      <p:ext uri="{BB962C8B-B14F-4D97-AF65-F5344CB8AC3E}">
        <p14:creationId xmlns:p14="http://schemas.microsoft.com/office/powerpoint/2010/main" val="306023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flipV="1">
            <a:off x="669934" y="589095"/>
            <a:ext cx="11002961" cy="61353"/>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dirty="0"/>
              <a:t>screenshots</a:t>
            </a:r>
            <a:endParaRPr lang="en-US" sz="4800" dirty="0"/>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13</a:t>
            </a:fld>
            <a:endParaRPr lang="en-US" dirty="0"/>
          </a:p>
        </p:txBody>
      </p:sp>
      <p:pic>
        <p:nvPicPr>
          <p:cNvPr id="5" name="Picture 4">
            <a:extLst>
              <a:ext uri="{FF2B5EF4-FFF2-40B4-BE49-F238E27FC236}">
                <a16:creationId xmlns:a16="http://schemas.microsoft.com/office/drawing/2014/main" id="{11649C60-EBE7-D509-D343-889647AFD459}"/>
              </a:ext>
            </a:extLst>
          </p:cNvPr>
          <p:cNvPicPr>
            <a:picLocks noChangeAspect="1"/>
          </p:cNvPicPr>
          <p:nvPr/>
        </p:nvPicPr>
        <p:blipFill>
          <a:blip r:embed="rId2"/>
          <a:stretch>
            <a:fillRect/>
          </a:stretch>
        </p:blipFill>
        <p:spPr>
          <a:xfrm>
            <a:off x="2480758" y="1432874"/>
            <a:ext cx="7230484" cy="5101709"/>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6DB6-B68B-E7A7-2169-48CE284318C5}"/>
              </a:ext>
            </a:extLst>
          </p:cNvPr>
          <p:cNvSpPr>
            <a:spLocks noGrp="1"/>
          </p:cNvSpPr>
          <p:nvPr>
            <p:ph type="title"/>
          </p:nvPr>
        </p:nvSpPr>
        <p:spPr/>
        <p:txBody>
          <a:bodyPr/>
          <a:lstStyle/>
          <a:p>
            <a:r>
              <a:rPr lang="en-IN" dirty="0"/>
              <a:t>.</a:t>
            </a:r>
            <a:br>
              <a:rPr lang="en-IN" dirty="0"/>
            </a:br>
            <a:endParaRPr lang="en-IN" dirty="0"/>
          </a:p>
        </p:txBody>
      </p:sp>
      <p:sp>
        <p:nvSpPr>
          <p:cNvPr id="3" name="Slide Number Placeholder 2">
            <a:extLst>
              <a:ext uri="{FF2B5EF4-FFF2-40B4-BE49-F238E27FC236}">
                <a16:creationId xmlns:a16="http://schemas.microsoft.com/office/drawing/2014/main" id="{D8277B42-7C15-0E4E-C9E9-C832DBFF0859}"/>
              </a:ext>
            </a:extLst>
          </p:cNvPr>
          <p:cNvSpPr>
            <a:spLocks noGrp="1"/>
          </p:cNvSpPr>
          <p:nvPr>
            <p:ph type="sldNum" sz="quarter" idx="11"/>
          </p:nvPr>
        </p:nvSpPr>
        <p:spPr/>
        <p:txBody>
          <a:bodyPr/>
          <a:lstStyle/>
          <a:p>
            <a:fld id="{8C2E478F-E849-4A8C-AF1F-CBCC78A7CBFA}" type="slidenum">
              <a:rPr lang="en-US" smtClean="0"/>
              <a:t>14</a:t>
            </a:fld>
            <a:endParaRPr lang="en-US" dirty="0"/>
          </a:p>
        </p:txBody>
      </p:sp>
      <p:pic>
        <p:nvPicPr>
          <p:cNvPr id="5" name="Picture 4">
            <a:extLst>
              <a:ext uri="{FF2B5EF4-FFF2-40B4-BE49-F238E27FC236}">
                <a16:creationId xmlns:a16="http://schemas.microsoft.com/office/drawing/2014/main" id="{0066817D-B30C-E454-BF93-0B50A58E780D}"/>
              </a:ext>
            </a:extLst>
          </p:cNvPr>
          <p:cNvPicPr>
            <a:picLocks noChangeAspect="1"/>
          </p:cNvPicPr>
          <p:nvPr/>
        </p:nvPicPr>
        <p:blipFill>
          <a:blip r:embed="rId2"/>
          <a:stretch>
            <a:fillRect/>
          </a:stretch>
        </p:blipFill>
        <p:spPr>
          <a:xfrm>
            <a:off x="2495047" y="342469"/>
            <a:ext cx="7201905" cy="6173061"/>
          </a:xfrm>
          <a:prstGeom prst="rect">
            <a:avLst/>
          </a:prstGeom>
        </p:spPr>
      </p:pic>
    </p:spTree>
    <p:extLst>
      <p:ext uri="{BB962C8B-B14F-4D97-AF65-F5344CB8AC3E}">
        <p14:creationId xmlns:p14="http://schemas.microsoft.com/office/powerpoint/2010/main" val="578396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528F-2023-EDB1-8F13-3ADA67A1B789}"/>
              </a:ext>
            </a:extLst>
          </p:cNvPr>
          <p:cNvSpPr>
            <a:spLocks noGrp="1"/>
          </p:cNvSpPr>
          <p:nvPr>
            <p:ph type="title"/>
          </p:nvPr>
        </p:nvSpPr>
        <p:spPr/>
        <p:txBody>
          <a:bodyPr/>
          <a:lstStyle/>
          <a:p>
            <a:r>
              <a:rPr lang="en-IN" dirty="0"/>
              <a:t>.</a:t>
            </a:r>
          </a:p>
        </p:txBody>
      </p:sp>
      <p:sp>
        <p:nvSpPr>
          <p:cNvPr id="3" name="Slide Number Placeholder 2">
            <a:extLst>
              <a:ext uri="{FF2B5EF4-FFF2-40B4-BE49-F238E27FC236}">
                <a16:creationId xmlns:a16="http://schemas.microsoft.com/office/drawing/2014/main" id="{537B8782-053D-89A9-6836-AF9B9685D1DF}"/>
              </a:ext>
            </a:extLst>
          </p:cNvPr>
          <p:cNvSpPr>
            <a:spLocks noGrp="1"/>
          </p:cNvSpPr>
          <p:nvPr>
            <p:ph type="sldNum" sz="quarter" idx="11"/>
          </p:nvPr>
        </p:nvSpPr>
        <p:spPr/>
        <p:txBody>
          <a:bodyPr/>
          <a:lstStyle/>
          <a:p>
            <a:fld id="{8C2E478F-E849-4A8C-AF1F-CBCC78A7CBFA}" type="slidenum">
              <a:rPr lang="en-US" smtClean="0"/>
              <a:t>15</a:t>
            </a:fld>
            <a:endParaRPr lang="en-US" dirty="0"/>
          </a:p>
        </p:txBody>
      </p:sp>
      <p:pic>
        <p:nvPicPr>
          <p:cNvPr id="5" name="Picture 4">
            <a:extLst>
              <a:ext uri="{FF2B5EF4-FFF2-40B4-BE49-F238E27FC236}">
                <a16:creationId xmlns:a16="http://schemas.microsoft.com/office/drawing/2014/main" id="{21A84155-421E-1F88-1C95-2921F5B038C0}"/>
              </a:ext>
            </a:extLst>
          </p:cNvPr>
          <p:cNvPicPr>
            <a:picLocks noChangeAspect="1"/>
          </p:cNvPicPr>
          <p:nvPr/>
        </p:nvPicPr>
        <p:blipFill>
          <a:blip r:embed="rId2"/>
          <a:srcRect/>
          <a:stretch/>
        </p:blipFill>
        <p:spPr>
          <a:xfrm>
            <a:off x="3781102" y="1354369"/>
            <a:ext cx="4977136" cy="4632094"/>
          </a:xfrm>
          <a:prstGeom prst="rect">
            <a:avLst/>
          </a:prstGeom>
        </p:spPr>
      </p:pic>
    </p:spTree>
    <p:extLst>
      <p:ext uri="{BB962C8B-B14F-4D97-AF65-F5344CB8AC3E}">
        <p14:creationId xmlns:p14="http://schemas.microsoft.com/office/powerpoint/2010/main" val="89684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924352C-C2B6-F789-7DC6-D3522DBBCBAB}"/>
              </a:ext>
            </a:extLst>
          </p:cNvPr>
          <p:cNvSpPr>
            <a:spLocks noGrp="1"/>
          </p:cNvSpPr>
          <p:nvPr>
            <p:ph type="pic" sz="quarter" idx="10"/>
          </p:nvPr>
        </p:nvSpPr>
        <p:spPr>
          <a:xfrm>
            <a:off x="-3" y="0"/>
            <a:ext cx="12192000" cy="6858000"/>
          </a:xfrm>
        </p:spPr>
      </p:sp>
      <p:sp>
        <p:nvSpPr>
          <p:cNvPr id="4" name="Text Placeholder 3">
            <a:extLst>
              <a:ext uri="{FF2B5EF4-FFF2-40B4-BE49-F238E27FC236}">
                <a16:creationId xmlns:a16="http://schemas.microsoft.com/office/drawing/2014/main" id="{81172140-A14F-2E77-03DE-8925C226E70F}"/>
              </a:ext>
            </a:extLst>
          </p:cNvPr>
          <p:cNvSpPr>
            <a:spLocks noGrp="1"/>
          </p:cNvSpPr>
          <p:nvPr>
            <p:ph type="body" sz="quarter" idx="12"/>
          </p:nvPr>
        </p:nvSpPr>
        <p:spPr>
          <a:xfrm>
            <a:off x="3512341" y="657226"/>
            <a:ext cx="5167313" cy="809821"/>
          </a:xfrm>
        </p:spPr>
        <p:txBody>
          <a:bodyPr/>
          <a:lstStyle/>
          <a:p>
            <a:r>
              <a:rPr lang="en-IN" dirty="0"/>
              <a:t>THANKYOU</a:t>
            </a:r>
          </a:p>
        </p:txBody>
      </p:sp>
      <p:sp>
        <p:nvSpPr>
          <p:cNvPr id="5" name="Text Placeholder 4">
            <a:extLst>
              <a:ext uri="{FF2B5EF4-FFF2-40B4-BE49-F238E27FC236}">
                <a16:creationId xmlns:a16="http://schemas.microsoft.com/office/drawing/2014/main" id="{43820E93-192A-FF78-6848-6FB83828DBBE}"/>
              </a:ext>
            </a:extLst>
          </p:cNvPr>
          <p:cNvSpPr>
            <a:spLocks noGrp="1"/>
          </p:cNvSpPr>
          <p:nvPr>
            <p:ph type="body" sz="quarter" idx="16"/>
          </p:nvPr>
        </p:nvSpPr>
        <p:spPr/>
        <p:txBody>
          <a:bodyPr/>
          <a:lstStyle/>
          <a:p>
            <a:r>
              <a:rPr lang="en-IN" dirty="0"/>
              <a:t>KALYANI RAJESH PARAYIL</a:t>
            </a:r>
          </a:p>
        </p:txBody>
      </p:sp>
      <p:sp>
        <p:nvSpPr>
          <p:cNvPr id="6" name="Text Placeholder 5">
            <a:extLst>
              <a:ext uri="{FF2B5EF4-FFF2-40B4-BE49-F238E27FC236}">
                <a16:creationId xmlns:a16="http://schemas.microsoft.com/office/drawing/2014/main" id="{7949495D-6A6B-52E9-31C3-E52511106E3B}"/>
              </a:ext>
            </a:extLst>
          </p:cNvPr>
          <p:cNvSpPr>
            <a:spLocks noGrp="1"/>
          </p:cNvSpPr>
          <p:nvPr>
            <p:ph type="body" sz="quarter" idx="17"/>
          </p:nvPr>
        </p:nvSpPr>
        <p:spPr/>
        <p:txBody>
          <a:bodyPr/>
          <a:lstStyle/>
          <a:p>
            <a:r>
              <a:rPr lang="en-IN" dirty="0"/>
              <a:t>PRAKHAR ARORA</a:t>
            </a:r>
          </a:p>
        </p:txBody>
      </p:sp>
      <p:sp>
        <p:nvSpPr>
          <p:cNvPr id="7" name="Text Placeholder 6">
            <a:extLst>
              <a:ext uri="{FF2B5EF4-FFF2-40B4-BE49-F238E27FC236}">
                <a16:creationId xmlns:a16="http://schemas.microsoft.com/office/drawing/2014/main" id="{BA2948AC-78BC-3E73-38B0-01D051C5902E}"/>
              </a:ext>
            </a:extLst>
          </p:cNvPr>
          <p:cNvSpPr>
            <a:spLocks noGrp="1"/>
          </p:cNvSpPr>
          <p:nvPr>
            <p:ph type="body" sz="quarter" idx="18"/>
          </p:nvPr>
        </p:nvSpPr>
        <p:spPr/>
        <p:txBody>
          <a:bodyPr/>
          <a:lstStyle/>
          <a:p>
            <a:r>
              <a:rPr lang="en-IN" dirty="0"/>
              <a:t>K.DEEPAK</a:t>
            </a:r>
          </a:p>
        </p:txBody>
      </p:sp>
    </p:spTree>
    <p:extLst>
      <p:ext uri="{BB962C8B-B14F-4D97-AF65-F5344CB8AC3E}">
        <p14:creationId xmlns:p14="http://schemas.microsoft.com/office/powerpoint/2010/main" val="96903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sz="6600" dirty="0">
                <a:latin typeface="Bahnschrift Condensed" panose="020B0502040204020203" pitchFamily="34" charset="0"/>
              </a:rPr>
              <a:t>AGENDA</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sz="2800" dirty="0">
                <a:solidFill>
                  <a:schemeClr val="bg2">
                    <a:lumMod val="50000"/>
                  </a:schemeClr>
                </a:solidFill>
                <a:latin typeface="Bahnschrift" panose="020B0502040204020203" pitchFamily="34" charset="0"/>
              </a:rPr>
              <a:t>INTRODUCTION</a:t>
            </a:r>
          </a:p>
          <a:p>
            <a:r>
              <a:rPr lang="en-US" sz="2800" dirty="0">
                <a:solidFill>
                  <a:schemeClr val="bg2">
                    <a:lumMod val="50000"/>
                  </a:schemeClr>
                </a:solidFill>
                <a:latin typeface="Bahnschrift" panose="020B0502040204020203" pitchFamily="34" charset="0"/>
              </a:rPr>
              <a:t>PROJECT</a:t>
            </a:r>
          </a:p>
          <a:p>
            <a:r>
              <a:rPr lang="en-US" sz="2800">
                <a:solidFill>
                  <a:schemeClr val="bg2">
                    <a:lumMod val="50000"/>
                  </a:schemeClr>
                </a:solidFill>
                <a:latin typeface="Bahnschrift" panose="020B0502040204020203" pitchFamily="34" charset="0"/>
              </a:rPr>
              <a:t>RESULTS</a:t>
            </a:r>
            <a:endParaRPr lang="en-US" sz="2800" dirty="0">
              <a:solidFill>
                <a:schemeClr val="bg2">
                  <a:lumMod val="50000"/>
                </a:schemeClr>
              </a:solidFill>
              <a:latin typeface="Bahnschrift" panose="020B0502040204020203" pitchFamily="34" charset="0"/>
            </a:endParaRPr>
          </a:p>
          <a:p>
            <a:endParaRPr lang="en-US" dirty="0"/>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pic>
        <p:nvPicPr>
          <p:cNvPr id="13" name="Picture 12">
            <a:extLst>
              <a:ext uri="{FF2B5EF4-FFF2-40B4-BE49-F238E27FC236}">
                <a16:creationId xmlns:a16="http://schemas.microsoft.com/office/drawing/2014/main" id="{2E28D204-6C4C-C212-4682-789A1C6946ED}"/>
              </a:ext>
            </a:extLst>
          </p:cNvPr>
          <p:cNvPicPr>
            <a:picLocks noChangeAspect="1"/>
          </p:cNvPicPr>
          <p:nvPr/>
        </p:nvPicPr>
        <p:blipFill>
          <a:blip r:embed="rId2"/>
          <a:stretch>
            <a:fillRect/>
          </a:stretch>
        </p:blipFill>
        <p:spPr>
          <a:xfrm rot="16200000">
            <a:off x="-730720" y="731190"/>
            <a:ext cx="6857529" cy="5396088"/>
          </a:xfrm>
          <a:prstGeom prst="rect">
            <a:avLst/>
          </a:prstGeom>
        </p:spPr>
      </p:pic>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B54924-D947-82A7-A0BD-5D2B92CE12F6}"/>
              </a:ext>
            </a:extLst>
          </p:cNvPr>
          <p:cNvSpPr>
            <a:spLocks noGrp="1"/>
          </p:cNvSpPr>
          <p:nvPr>
            <p:ph type="body" sz="quarter" idx="16"/>
          </p:nvPr>
        </p:nvSpPr>
        <p:spPr>
          <a:xfrm>
            <a:off x="6106882" y="901085"/>
            <a:ext cx="4062588" cy="45719"/>
          </a:xfrm>
        </p:spPr>
        <p:txBody>
          <a:bodyPr/>
          <a:lstStyle/>
          <a:p>
            <a:r>
              <a:rPr lang="en-IN" dirty="0"/>
              <a:t>……………………………………………………………</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8" r="23618"/>
          <a:stretch/>
        </p:blipFill>
        <p:spPr>
          <a:xfrm>
            <a:off x="0" y="11068"/>
            <a:ext cx="5416550" cy="6846932"/>
          </a:xfrm>
          <a:noFill/>
        </p:spPr>
      </p:pic>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159786" y="1600996"/>
            <a:ext cx="4646246" cy="4867307"/>
          </a:xfrm>
        </p:spPr>
        <p:txBody>
          <a:bodyPr>
            <a:noAutofit/>
          </a:bodyPr>
          <a:lstStyle/>
          <a:p>
            <a:pPr marL="0" indent="0">
              <a:buNone/>
            </a:pPr>
            <a:r>
              <a:rPr lang="en-US" dirty="0"/>
              <a:t>Project allocated to our team is Fitness Calculator. It is a Single User This Mini project of “Fitness Calculator” is purely made in python, with a good user-friendly interface which lets the user to enter the various values required to be input in order to calculate how fit the person is. The main window consists of all the entry fields that the user is required to fill in order to generate a report. This main window also has a button to generate report when all the entry box has the required values. Program which generates report of the particular person with following labels: </a:t>
            </a:r>
          </a:p>
        </p:txBody>
      </p:sp>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237067"/>
            <a:ext cx="5897218" cy="699911"/>
          </a:xfrm>
        </p:spPr>
        <p:txBody>
          <a:bodyPr/>
          <a:lstStyle/>
          <a:p>
            <a:r>
              <a:rPr lang="en-US" dirty="0">
                <a:latin typeface="Bahnschrift Condensed" panose="020B0502040204020203" pitchFamily="34" charset="0"/>
              </a:rPr>
              <a:t>INTRODUCTION</a:t>
            </a:r>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B212-7EFF-E5A4-6ED2-E7814D6EB4AA}"/>
              </a:ext>
            </a:extLst>
          </p:cNvPr>
          <p:cNvSpPr>
            <a:spLocks noGrp="1"/>
          </p:cNvSpPr>
          <p:nvPr>
            <p:ph type="title"/>
          </p:nvPr>
        </p:nvSpPr>
        <p:spPr>
          <a:xfrm>
            <a:off x="594519" y="508001"/>
            <a:ext cx="11002962" cy="1003299"/>
          </a:xfrm>
        </p:spPr>
        <p:txBody>
          <a:bodyPr/>
          <a:lstStyle/>
          <a:p>
            <a:r>
              <a:rPr lang="en-IN" dirty="0">
                <a:solidFill>
                  <a:schemeClr val="bg2">
                    <a:lumMod val="50000"/>
                  </a:schemeClr>
                </a:solidFill>
                <a:latin typeface="Bahnschrift Condensed" panose="020B0502040204020203" pitchFamily="34" charset="0"/>
              </a:rPr>
              <a:t>introduction</a:t>
            </a:r>
          </a:p>
        </p:txBody>
      </p:sp>
      <p:sp>
        <p:nvSpPr>
          <p:cNvPr id="3" name="Slide Number Placeholder 2">
            <a:extLst>
              <a:ext uri="{FF2B5EF4-FFF2-40B4-BE49-F238E27FC236}">
                <a16:creationId xmlns:a16="http://schemas.microsoft.com/office/drawing/2014/main" id="{1D3DB5A8-120A-07BC-8E3D-AD96066BE1A1}"/>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5" name="TextBox 4">
            <a:extLst>
              <a:ext uri="{FF2B5EF4-FFF2-40B4-BE49-F238E27FC236}">
                <a16:creationId xmlns:a16="http://schemas.microsoft.com/office/drawing/2014/main" id="{4507D789-5F06-1707-D3BD-226F141F3A89}"/>
              </a:ext>
            </a:extLst>
          </p:cNvPr>
          <p:cNvSpPr txBox="1"/>
          <p:nvPr/>
        </p:nvSpPr>
        <p:spPr>
          <a:xfrm>
            <a:off x="914400" y="2274838"/>
            <a:ext cx="8280400" cy="3477875"/>
          </a:xfrm>
          <a:prstGeom prst="rect">
            <a:avLst/>
          </a:prstGeom>
          <a:noFill/>
        </p:spPr>
        <p:txBody>
          <a:bodyPr wrap="square">
            <a:spAutoFit/>
          </a:bodyPr>
          <a:lstStyle/>
          <a:p>
            <a:r>
              <a:rPr lang="en-US" sz="2000" dirty="0">
                <a:latin typeface="Agency FB" panose="020B0503020202020204" pitchFamily="34" charset="0"/>
              </a:rPr>
              <a:t>• BMI </a:t>
            </a:r>
          </a:p>
          <a:p>
            <a:r>
              <a:rPr lang="en-US" sz="2000" dirty="0">
                <a:latin typeface="Agency FB" panose="020B0503020202020204" pitchFamily="34" charset="0"/>
              </a:rPr>
              <a:t>• Blood Pressure </a:t>
            </a:r>
          </a:p>
          <a:p>
            <a:r>
              <a:rPr lang="en-US" sz="2000" dirty="0">
                <a:latin typeface="Agency FB" panose="020B0503020202020204" pitchFamily="34" charset="0"/>
              </a:rPr>
              <a:t>• Pulse Rate </a:t>
            </a:r>
          </a:p>
          <a:p>
            <a:r>
              <a:rPr lang="en-US" sz="2000" dirty="0">
                <a:latin typeface="Agency FB" panose="020B0503020202020204" pitchFamily="34" charset="0"/>
              </a:rPr>
              <a:t>• RBC, WBC, Platelets Count</a:t>
            </a:r>
          </a:p>
          <a:p>
            <a:r>
              <a:rPr lang="en-US" sz="2000" dirty="0">
                <a:latin typeface="Agency FB" panose="020B0503020202020204" pitchFamily="34" charset="0"/>
              </a:rPr>
              <a:t>• Hemoglobin level </a:t>
            </a:r>
          </a:p>
          <a:p>
            <a:r>
              <a:rPr lang="en-US" sz="2000" dirty="0">
                <a:latin typeface="Agency FB" panose="020B0503020202020204" pitchFamily="34" charset="0"/>
              </a:rPr>
              <a:t>• Uric Acid level</a:t>
            </a:r>
          </a:p>
          <a:p>
            <a:r>
              <a:rPr lang="en-US" sz="2000" dirty="0">
                <a:latin typeface="Agency FB" panose="020B0503020202020204" pitchFamily="34" charset="0"/>
              </a:rPr>
              <a:t> • Cholesterol level and categorize it as high, low and medium.</a:t>
            </a:r>
          </a:p>
          <a:p>
            <a:endParaRPr lang="en-US" sz="2000" dirty="0">
              <a:latin typeface="Agency FB" panose="020B0503020202020204" pitchFamily="34" charset="0"/>
            </a:endParaRPr>
          </a:p>
          <a:p>
            <a:r>
              <a:rPr lang="en-US" sz="2000" dirty="0">
                <a:latin typeface="Agency FB" panose="020B0503020202020204" pitchFamily="34" charset="0"/>
              </a:rPr>
              <a:t> These different values are colored according to how harmful they are on the individual’s health. This makes it easier for the user to view the report, moreover “</a:t>
            </a:r>
            <a:r>
              <a:rPr lang="en-US" sz="2000" dirty="0" err="1">
                <a:latin typeface="Agency FB" panose="020B0503020202020204" pitchFamily="34" charset="0"/>
              </a:rPr>
              <a:t>tk</a:t>
            </a:r>
            <a:r>
              <a:rPr lang="en-US" sz="2000" dirty="0">
                <a:latin typeface="Agency FB" panose="020B0503020202020204" pitchFamily="34" charset="0"/>
              </a:rPr>
              <a:t>” module of </a:t>
            </a:r>
            <a:r>
              <a:rPr lang="en-US" sz="2000" dirty="0" err="1">
                <a:latin typeface="Agency FB" panose="020B0503020202020204" pitchFamily="34" charset="0"/>
              </a:rPr>
              <a:t>tkinter</a:t>
            </a:r>
            <a:r>
              <a:rPr lang="en-US" sz="2000" dirty="0">
                <a:latin typeface="Agency FB" panose="020B0503020202020204" pitchFamily="34" charset="0"/>
              </a:rPr>
              <a:t> library is used to show these values as a progress making it easier for the person using the app</a:t>
            </a:r>
            <a:r>
              <a:rPr lang="en-US" sz="2000" dirty="0"/>
              <a:t>.</a:t>
            </a:r>
            <a:endParaRPr lang="en-IN" sz="2000" dirty="0"/>
          </a:p>
        </p:txBody>
      </p:sp>
    </p:spTree>
    <p:extLst>
      <p:ext uri="{BB962C8B-B14F-4D97-AF65-F5344CB8AC3E}">
        <p14:creationId xmlns:p14="http://schemas.microsoft.com/office/powerpoint/2010/main" val="38648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739901"/>
            <a:ext cx="5251450" cy="2019299"/>
          </a:xfrm>
        </p:spPr>
        <p:txBody>
          <a:bodyPr>
            <a:normAutofit/>
          </a:bodyPr>
          <a:lstStyle/>
          <a:p>
            <a:r>
              <a:rPr lang="en-US" dirty="0">
                <a:solidFill>
                  <a:schemeClr val="bg2">
                    <a:lumMod val="50000"/>
                  </a:schemeClr>
                </a:solidFill>
                <a:latin typeface="Bahnschrift Condensed" panose="020B0502040204020203" pitchFamily="34" charset="0"/>
              </a:rPr>
              <a:t>project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3759200"/>
            <a:ext cx="2834640" cy="45719"/>
          </a:xfrm>
        </p:spPr>
        <p:txBody>
          <a:bodyPr/>
          <a:lstStyle/>
          <a:p>
            <a:r>
              <a:rPr lang="en-US" dirty="0"/>
              <a:t>…………………………………</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406401"/>
            <a:ext cx="11002962" cy="889004"/>
          </a:xfrm>
        </p:spPr>
        <p:txBody>
          <a:bodyPr/>
          <a:lstStyle/>
          <a:p>
            <a:r>
              <a:rPr lang="en-US" dirty="0">
                <a:solidFill>
                  <a:schemeClr val="accent1">
                    <a:lumMod val="75000"/>
                  </a:schemeClr>
                </a:solidFill>
                <a:latin typeface="Bahnschrift Condensed" panose="020B0502040204020203" pitchFamily="34" charset="0"/>
              </a:rPr>
              <a:t>Fitness calculator</a:t>
            </a:r>
          </a:p>
        </p:txBody>
      </p:sp>
      <p:graphicFrame>
        <p:nvGraphicFramePr>
          <p:cNvPr id="6" name="Chart" descr="Chart goes here">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2469734107"/>
              </p:ext>
            </p:extLst>
          </p:nvPr>
        </p:nvGraphicFramePr>
        <p:xfrm flipV="1">
          <a:off x="317500" y="6787710"/>
          <a:ext cx="11874500" cy="45719"/>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6</a:t>
            </a:fld>
            <a:endParaRPr lang="en-US" dirty="0"/>
          </a:p>
        </p:txBody>
      </p:sp>
      <p:pic>
        <p:nvPicPr>
          <p:cNvPr id="5" name="Picture 4">
            <a:extLst>
              <a:ext uri="{FF2B5EF4-FFF2-40B4-BE49-F238E27FC236}">
                <a16:creationId xmlns:a16="http://schemas.microsoft.com/office/drawing/2014/main" id="{A17E92AD-CE18-6F9B-3F81-4F4520A916B8}"/>
              </a:ext>
            </a:extLst>
          </p:cNvPr>
          <p:cNvPicPr>
            <a:picLocks noChangeAspect="1"/>
          </p:cNvPicPr>
          <p:nvPr/>
        </p:nvPicPr>
        <p:blipFill>
          <a:blip r:embed="rId3"/>
          <a:srcRect/>
          <a:stretch/>
        </p:blipFill>
        <p:spPr>
          <a:xfrm>
            <a:off x="3213083" y="1295405"/>
            <a:ext cx="5765832" cy="4952995"/>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017A-D380-F59A-5295-3D86AD32E141}"/>
              </a:ext>
            </a:extLst>
          </p:cNvPr>
          <p:cNvSpPr>
            <a:spLocks noGrp="1"/>
          </p:cNvSpPr>
          <p:nvPr>
            <p:ph type="title"/>
          </p:nvPr>
        </p:nvSpPr>
        <p:spPr>
          <a:xfrm>
            <a:off x="594519" y="304801"/>
            <a:ext cx="11002962" cy="365125"/>
          </a:xfrm>
        </p:spPr>
        <p:txBody>
          <a:bodyPr/>
          <a:lstStyle/>
          <a:p>
            <a:r>
              <a:rPr lang="en-IN" dirty="0"/>
              <a:t>…………………………………………………….</a:t>
            </a:r>
          </a:p>
        </p:txBody>
      </p:sp>
      <p:sp>
        <p:nvSpPr>
          <p:cNvPr id="3" name="Slide Number Placeholder 2">
            <a:extLst>
              <a:ext uri="{FF2B5EF4-FFF2-40B4-BE49-F238E27FC236}">
                <a16:creationId xmlns:a16="http://schemas.microsoft.com/office/drawing/2014/main" id="{45A9F7AF-90AD-B9C6-FB03-AA4FE7C1D8F6}"/>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5" name="TextBox 4">
            <a:extLst>
              <a:ext uri="{FF2B5EF4-FFF2-40B4-BE49-F238E27FC236}">
                <a16:creationId xmlns:a16="http://schemas.microsoft.com/office/drawing/2014/main" id="{6FDDABC2-E941-27CE-E283-9715DE3B7D4E}"/>
              </a:ext>
            </a:extLst>
          </p:cNvPr>
          <p:cNvSpPr txBox="1"/>
          <p:nvPr/>
        </p:nvSpPr>
        <p:spPr>
          <a:xfrm>
            <a:off x="594519" y="1803401"/>
            <a:ext cx="11510617" cy="4154984"/>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This Mini project of "Fitness Calculator" is purely made in python, with a good user-friendly interface which lets the user to enter the various values required to be input in order to calculate how fit the person is.</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The main window consists of all the entry fields that the user is required to fill in order to generate</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a report. This main window also has a button to generate report when all the entry box has the</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required values.</a:t>
            </a:r>
          </a:p>
        </p:txBody>
      </p:sp>
    </p:spTree>
    <p:extLst>
      <p:ext uri="{BB962C8B-B14F-4D97-AF65-F5344CB8AC3E}">
        <p14:creationId xmlns:p14="http://schemas.microsoft.com/office/powerpoint/2010/main" val="310803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56D5-66F1-40A3-0C03-A60E1526E626}"/>
              </a:ext>
            </a:extLst>
          </p:cNvPr>
          <p:cNvSpPr>
            <a:spLocks noGrp="1"/>
          </p:cNvSpPr>
          <p:nvPr>
            <p:ph type="title"/>
          </p:nvPr>
        </p:nvSpPr>
        <p:spPr>
          <a:xfrm>
            <a:off x="594519" y="323291"/>
            <a:ext cx="11002962" cy="823913"/>
          </a:xfrm>
        </p:spPr>
        <p:txBody>
          <a:bodyPr/>
          <a:lstStyle/>
          <a:p>
            <a:r>
              <a:rPr lang="en-IN" dirty="0"/>
              <a:t>…………………………………………………</a:t>
            </a:r>
          </a:p>
        </p:txBody>
      </p:sp>
      <p:sp>
        <p:nvSpPr>
          <p:cNvPr id="3" name="Slide Number Placeholder 2">
            <a:extLst>
              <a:ext uri="{FF2B5EF4-FFF2-40B4-BE49-F238E27FC236}">
                <a16:creationId xmlns:a16="http://schemas.microsoft.com/office/drawing/2014/main" id="{86DDD456-9132-A7C6-5E04-F05630FD3F0C}"/>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5" name="TextBox 4">
            <a:extLst>
              <a:ext uri="{FF2B5EF4-FFF2-40B4-BE49-F238E27FC236}">
                <a16:creationId xmlns:a16="http://schemas.microsoft.com/office/drawing/2014/main" id="{CCEF5889-11CF-AD8C-F0DF-D8FD77426A5D}"/>
              </a:ext>
            </a:extLst>
          </p:cNvPr>
          <p:cNvSpPr txBox="1"/>
          <p:nvPr/>
        </p:nvSpPr>
        <p:spPr>
          <a:xfrm>
            <a:off x="1244600" y="1400245"/>
            <a:ext cx="9588500" cy="4801314"/>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Program which generates report of the particular person with following labels:</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 BMI</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 Blood Pressure • Pulse Rate</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RBC, WBC, Platelets Count</a:t>
            </a:r>
          </a:p>
          <a:p>
            <a:endParaRPr lang="en-IN" dirty="0">
              <a:latin typeface="Calibri" panose="020F0502020204030204" pitchFamily="34" charset="0"/>
              <a:cs typeface="Calibri" panose="020F0502020204030204" pitchFamily="34" charset="0"/>
            </a:endParaRPr>
          </a:p>
          <a:p>
            <a:r>
              <a:rPr lang="en-IN" dirty="0" err="1">
                <a:latin typeface="Calibri" panose="020F0502020204030204" pitchFamily="34" charset="0"/>
                <a:cs typeface="Calibri" panose="020F0502020204030204" pitchFamily="34" charset="0"/>
              </a:rPr>
              <a:t>Hemoglobin</a:t>
            </a:r>
            <a:r>
              <a:rPr lang="en-IN" dirty="0">
                <a:latin typeface="Calibri" panose="020F0502020204030204" pitchFamily="34" charset="0"/>
                <a:cs typeface="Calibri" panose="020F0502020204030204" pitchFamily="34" charset="0"/>
              </a:rPr>
              <a:t> level Uric Acid level</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Cholesterol level</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and categorize it as high, low and medium.</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These different values are </a:t>
            </a:r>
            <a:r>
              <a:rPr lang="en-IN" dirty="0" err="1">
                <a:latin typeface="Calibri" panose="020F0502020204030204" pitchFamily="34" charset="0"/>
                <a:cs typeface="Calibri" panose="020F0502020204030204" pitchFamily="34" charset="0"/>
              </a:rPr>
              <a:t>colored</a:t>
            </a:r>
            <a:r>
              <a:rPr lang="en-IN" dirty="0">
                <a:latin typeface="Calibri" panose="020F0502020204030204" pitchFamily="34" charset="0"/>
                <a:cs typeface="Calibri" panose="020F0502020204030204" pitchFamily="34" charset="0"/>
              </a:rPr>
              <a:t> according to how harmful they are on the individual's health. This makes it easier for the user to view the report, moreover "</a:t>
            </a:r>
            <a:r>
              <a:rPr lang="en-IN" dirty="0" err="1">
                <a:latin typeface="Calibri" panose="020F0502020204030204" pitchFamily="34" charset="0"/>
                <a:cs typeface="Calibri" panose="020F0502020204030204" pitchFamily="34" charset="0"/>
              </a:rPr>
              <a:t>tk</a:t>
            </a:r>
            <a:r>
              <a:rPr lang="en-IN" dirty="0">
                <a:latin typeface="Calibri" panose="020F0502020204030204" pitchFamily="34" charset="0"/>
                <a:cs typeface="Calibri" panose="020F0502020204030204" pitchFamily="34" charset="0"/>
              </a:rPr>
              <a:t>" module of </a:t>
            </a:r>
            <a:r>
              <a:rPr lang="en-IN" dirty="0" err="1">
                <a:latin typeface="Calibri" panose="020F0502020204030204" pitchFamily="34" charset="0"/>
                <a:cs typeface="Calibri" panose="020F0502020204030204" pitchFamily="34" charset="0"/>
              </a:rPr>
              <a:t>tkinter</a:t>
            </a:r>
            <a:r>
              <a:rPr lang="en-IN" dirty="0">
                <a:latin typeface="Calibri" panose="020F0502020204030204" pitchFamily="34" charset="0"/>
                <a:cs typeface="Calibri" panose="020F0502020204030204" pitchFamily="34" charset="0"/>
              </a:rPr>
              <a:t> library is used to show these values as a progress making it easier for the person using the app.</a:t>
            </a:r>
          </a:p>
        </p:txBody>
      </p:sp>
    </p:spTree>
    <p:extLst>
      <p:ext uri="{BB962C8B-B14F-4D97-AF65-F5344CB8AC3E}">
        <p14:creationId xmlns:p14="http://schemas.microsoft.com/office/powerpoint/2010/main" val="71086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023A-561B-E48A-2AF3-917852EA5493}"/>
              </a:ext>
            </a:extLst>
          </p:cNvPr>
          <p:cNvSpPr>
            <a:spLocks noGrp="1"/>
          </p:cNvSpPr>
          <p:nvPr>
            <p:ph type="title"/>
          </p:nvPr>
        </p:nvSpPr>
        <p:spPr>
          <a:xfrm>
            <a:off x="594519" y="177801"/>
            <a:ext cx="11002962" cy="660399"/>
          </a:xfrm>
        </p:spPr>
        <p:txBody>
          <a:bodyPr/>
          <a:lstStyle/>
          <a:p>
            <a:r>
              <a:rPr lang="en-IN" dirty="0"/>
              <a:t>………………………………………………………….</a:t>
            </a:r>
          </a:p>
        </p:txBody>
      </p:sp>
      <p:sp>
        <p:nvSpPr>
          <p:cNvPr id="3" name="Slide Number Placeholder 2">
            <a:extLst>
              <a:ext uri="{FF2B5EF4-FFF2-40B4-BE49-F238E27FC236}">
                <a16:creationId xmlns:a16="http://schemas.microsoft.com/office/drawing/2014/main" id="{FC5AC674-2898-9C9C-DCE4-B5698E8F7CD2}"/>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5" name="Picture 4">
            <a:extLst>
              <a:ext uri="{FF2B5EF4-FFF2-40B4-BE49-F238E27FC236}">
                <a16:creationId xmlns:a16="http://schemas.microsoft.com/office/drawing/2014/main" id="{9C2020FC-2651-BEA4-F492-BFAE0B991658}"/>
              </a:ext>
            </a:extLst>
          </p:cNvPr>
          <p:cNvPicPr>
            <a:picLocks noChangeAspect="1"/>
          </p:cNvPicPr>
          <p:nvPr/>
        </p:nvPicPr>
        <p:blipFill>
          <a:blip r:embed="rId2"/>
          <a:srcRect/>
          <a:stretch/>
        </p:blipFill>
        <p:spPr>
          <a:xfrm>
            <a:off x="3395285" y="1268641"/>
            <a:ext cx="5329615" cy="4320717"/>
          </a:xfrm>
          <a:prstGeom prst="rect">
            <a:avLst/>
          </a:prstGeom>
        </p:spPr>
      </p:pic>
    </p:spTree>
    <p:extLst>
      <p:ext uri="{BB962C8B-B14F-4D97-AF65-F5344CB8AC3E}">
        <p14:creationId xmlns:p14="http://schemas.microsoft.com/office/powerpoint/2010/main" val="15309451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1871</TotalTime>
  <Words>662</Words>
  <Application>Microsoft Office PowerPoint</Application>
  <PresentationFormat>Widescreen</PresentationFormat>
  <Paragraphs>131</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Agency FB</vt:lpstr>
      <vt:lpstr>Arial</vt:lpstr>
      <vt:lpstr>Bahnschrift</vt:lpstr>
      <vt:lpstr>Bahnschrift Condensed</vt:lpstr>
      <vt:lpstr>Calibri</vt:lpstr>
      <vt:lpstr>Calibri Light</vt:lpstr>
      <vt:lpstr>Haettenschweiler</vt:lpstr>
      <vt:lpstr>Wingdings</vt:lpstr>
      <vt:lpstr>Office Theme</vt:lpstr>
      <vt:lpstr>GUI FOR FITNESS CALCULATOR</vt:lpstr>
      <vt:lpstr>AGENDA</vt:lpstr>
      <vt:lpstr>INTRODUCTION</vt:lpstr>
      <vt:lpstr>introduction</vt:lpstr>
      <vt:lpstr>project</vt:lpstr>
      <vt:lpstr>Fitness calculator</vt:lpstr>
      <vt:lpstr>…………………………………………………….</vt:lpstr>
      <vt:lpstr>…………………………………………………</vt:lpstr>
      <vt:lpstr>………………………………………………………….</vt:lpstr>
      <vt:lpstr>…………………………………………………………</vt:lpstr>
      <vt:lpstr>…………………………………………………………</vt:lpstr>
      <vt:lpstr>……………………………………………………..</vt:lpstr>
      <vt:lpstr>screenshots</vt:lpstr>
      <vt:lpstr>. </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FOR FITNESS CALCULATOR</dc:title>
  <dc:creator>kalyani rajesh</dc:creator>
  <cp:lastModifiedBy>kalyani rajesh</cp:lastModifiedBy>
  <cp:revision>4</cp:revision>
  <dcterms:created xsi:type="dcterms:W3CDTF">2022-11-15T05:13:47Z</dcterms:created>
  <dcterms:modified xsi:type="dcterms:W3CDTF">2022-11-18T07:26:41Z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