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0"/>
  </p:notesMasterIdLst>
  <p:sldIdLst>
    <p:sldId id="298" r:id="rId5"/>
    <p:sldId id="300" r:id="rId6"/>
    <p:sldId id="301" r:id="rId7"/>
    <p:sldId id="307" r:id="rId8"/>
    <p:sldId id="302" r:id="rId9"/>
    <p:sldId id="303" r:id="rId10"/>
    <p:sldId id="308" r:id="rId11"/>
    <p:sldId id="310" r:id="rId12"/>
    <p:sldId id="309" r:id="rId13"/>
    <p:sldId id="304" r:id="rId14"/>
    <p:sldId id="305" r:id="rId15"/>
    <p:sldId id="306" r:id="rId16"/>
    <p:sldId id="311" r:id="rId17"/>
    <p:sldId id="313" r:id="rId18"/>
    <p:sldId id="31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F655C2-620F-4718-B265-414D7B2CA193}" type="doc">
      <dgm:prSet loTypeId="urn:microsoft.com/office/officeart/2005/8/layout/vList5" loCatId="list" qsTypeId="urn:microsoft.com/office/officeart/2005/8/quickstyle/simple1" qsCatId="simple" csTypeId="urn:microsoft.com/office/officeart/2005/8/colors/accent6_2" csCatId="accent6"/>
      <dgm:spPr/>
      <dgm:t>
        <a:bodyPr/>
        <a:lstStyle/>
        <a:p>
          <a:endParaRPr lang="en-IN"/>
        </a:p>
      </dgm:t>
    </dgm:pt>
    <dgm:pt modelId="{531FDA80-AE5F-47C7-A60D-68715B5AB644}">
      <dgm:prSet/>
      <dgm:spPr/>
      <dgm:t>
        <a:bodyPr/>
        <a:lstStyle/>
        <a:p>
          <a:r>
            <a:rPr lang="en-US"/>
            <a:t>Baseline Model :</a:t>
          </a:r>
          <a:endParaRPr lang="en-IN"/>
        </a:p>
      </dgm:t>
    </dgm:pt>
    <dgm:pt modelId="{B641DE67-8C78-4DD3-BFEC-828926F2B902}" type="parTrans" cxnId="{A0EC9146-31E8-46EF-8F10-7AC941ED593B}">
      <dgm:prSet/>
      <dgm:spPr/>
      <dgm:t>
        <a:bodyPr/>
        <a:lstStyle/>
        <a:p>
          <a:endParaRPr lang="en-IN"/>
        </a:p>
      </dgm:t>
    </dgm:pt>
    <dgm:pt modelId="{A1BF2AE3-1916-4ABF-A0CD-78CF1C559066}" type="sibTrans" cxnId="{A0EC9146-31E8-46EF-8F10-7AC941ED593B}">
      <dgm:prSet/>
      <dgm:spPr/>
      <dgm:t>
        <a:bodyPr/>
        <a:lstStyle/>
        <a:p>
          <a:endParaRPr lang="en-IN"/>
        </a:p>
      </dgm:t>
    </dgm:pt>
    <dgm:pt modelId="{8CBBE011-0DF5-4819-815E-DE3459C10B1E}">
      <dgm:prSet/>
      <dgm:spPr/>
      <dgm:t>
        <a:bodyPr/>
        <a:lstStyle/>
        <a:p>
          <a:r>
            <a:rPr lang="en-US" dirty="0">
              <a:latin typeface="+mj-lt"/>
            </a:rPr>
            <a:t>Baseline accuracy : 69%</a:t>
          </a:r>
          <a:endParaRPr lang="en-IN" dirty="0">
            <a:latin typeface="+mj-lt"/>
          </a:endParaRPr>
        </a:p>
      </dgm:t>
    </dgm:pt>
    <dgm:pt modelId="{2CA19030-9D0E-4B3E-AFB1-5A3D5C25C920}" type="parTrans" cxnId="{4483705A-0B49-49F6-A681-1E450E2C335A}">
      <dgm:prSet/>
      <dgm:spPr/>
      <dgm:t>
        <a:bodyPr/>
        <a:lstStyle/>
        <a:p>
          <a:endParaRPr lang="en-IN"/>
        </a:p>
      </dgm:t>
    </dgm:pt>
    <dgm:pt modelId="{90A05E21-B2F1-458F-8B86-DAB533625BC8}" type="sibTrans" cxnId="{4483705A-0B49-49F6-A681-1E450E2C335A}">
      <dgm:prSet/>
      <dgm:spPr/>
      <dgm:t>
        <a:bodyPr/>
        <a:lstStyle/>
        <a:p>
          <a:endParaRPr lang="en-IN"/>
        </a:p>
      </dgm:t>
    </dgm:pt>
    <dgm:pt modelId="{D6D31857-F249-4921-ADD3-AFA902A263A2}" type="pres">
      <dgm:prSet presAssocID="{0BF655C2-620F-4718-B265-414D7B2CA193}" presName="Name0" presStyleCnt="0">
        <dgm:presLayoutVars>
          <dgm:dir/>
          <dgm:animLvl val="lvl"/>
          <dgm:resizeHandles val="exact"/>
        </dgm:presLayoutVars>
      </dgm:prSet>
      <dgm:spPr/>
    </dgm:pt>
    <dgm:pt modelId="{46122E65-EA8A-48E4-BF2B-25E5E5CFC08B}" type="pres">
      <dgm:prSet presAssocID="{531FDA80-AE5F-47C7-A60D-68715B5AB644}" presName="linNode" presStyleCnt="0"/>
      <dgm:spPr/>
    </dgm:pt>
    <dgm:pt modelId="{3ED92B8D-E3F8-4645-8764-9AD1DBE826C5}" type="pres">
      <dgm:prSet presAssocID="{531FDA80-AE5F-47C7-A60D-68715B5AB644}" presName="parentText" presStyleLbl="node1" presStyleIdx="0" presStyleCnt="1">
        <dgm:presLayoutVars>
          <dgm:chMax val="1"/>
          <dgm:bulletEnabled val="1"/>
        </dgm:presLayoutVars>
      </dgm:prSet>
      <dgm:spPr/>
    </dgm:pt>
    <dgm:pt modelId="{B874FAD7-3D4A-477E-8B11-740691933D49}" type="pres">
      <dgm:prSet presAssocID="{531FDA80-AE5F-47C7-A60D-68715B5AB644}" presName="descendantText" presStyleLbl="alignAccFollowNode1" presStyleIdx="0" presStyleCnt="1" custLinFactNeighborY="0">
        <dgm:presLayoutVars>
          <dgm:bulletEnabled val="1"/>
        </dgm:presLayoutVars>
      </dgm:prSet>
      <dgm:spPr/>
    </dgm:pt>
  </dgm:ptLst>
  <dgm:cxnLst>
    <dgm:cxn modelId="{D69C9101-0D93-4364-B830-7C23DAB2CDC1}" type="presOf" srcId="{0BF655C2-620F-4718-B265-414D7B2CA193}" destId="{D6D31857-F249-4921-ADD3-AFA902A263A2}" srcOrd="0" destOrd="0" presId="urn:microsoft.com/office/officeart/2005/8/layout/vList5"/>
    <dgm:cxn modelId="{4F122B64-1F0B-42D1-95D8-9B3BEFB5B2F4}" type="presOf" srcId="{531FDA80-AE5F-47C7-A60D-68715B5AB644}" destId="{3ED92B8D-E3F8-4645-8764-9AD1DBE826C5}" srcOrd="0" destOrd="0" presId="urn:microsoft.com/office/officeart/2005/8/layout/vList5"/>
    <dgm:cxn modelId="{A0EC9146-31E8-46EF-8F10-7AC941ED593B}" srcId="{0BF655C2-620F-4718-B265-414D7B2CA193}" destId="{531FDA80-AE5F-47C7-A60D-68715B5AB644}" srcOrd="0" destOrd="0" parTransId="{B641DE67-8C78-4DD3-BFEC-828926F2B902}" sibTransId="{A1BF2AE3-1916-4ABF-A0CD-78CF1C559066}"/>
    <dgm:cxn modelId="{4483705A-0B49-49F6-A681-1E450E2C335A}" srcId="{531FDA80-AE5F-47C7-A60D-68715B5AB644}" destId="{8CBBE011-0DF5-4819-815E-DE3459C10B1E}" srcOrd="0" destOrd="0" parTransId="{2CA19030-9D0E-4B3E-AFB1-5A3D5C25C920}" sibTransId="{90A05E21-B2F1-458F-8B86-DAB533625BC8}"/>
    <dgm:cxn modelId="{E2B1A2AA-A4B7-40EB-9DF8-81FC3C5062BB}" type="presOf" srcId="{8CBBE011-0DF5-4819-815E-DE3459C10B1E}" destId="{B874FAD7-3D4A-477E-8B11-740691933D49}" srcOrd="0" destOrd="0" presId="urn:microsoft.com/office/officeart/2005/8/layout/vList5"/>
    <dgm:cxn modelId="{34F920B8-34C4-4EE9-B905-CEABEB694F77}" type="presParOf" srcId="{D6D31857-F249-4921-ADD3-AFA902A263A2}" destId="{46122E65-EA8A-48E4-BF2B-25E5E5CFC08B}" srcOrd="0" destOrd="0" presId="urn:microsoft.com/office/officeart/2005/8/layout/vList5"/>
    <dgm:cxn modelId="{2D19FBF7-F93C-4DD2-8148-687DEA728D4C}" type="presParOf" srcId="{46122E65-EA8A-48E4-BF2B-25E5E5CFC08B}" destId="{3ED92B8D-E3F8-4645-8764-9AD1DBE826C5}" srcOrd="0" destOrd="0" presId="urn:microsoft.com/office/officeart/2005/8/layout/vList5"/>
    <dgm:cxn modelId="{E52FCD9C-2795-4975-8885-A1015586A56A}" type="presParOf" srcId="{46122E65-EA8A-48E4-BF2B-25E5E5CFC08B}" destId="{B874FAD7-3D4A-477E-8B11-740691933D4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9EF8D6-DF15-4593-9A05-389A5D0B2DC8}" type="doc">
      <dgm:prSet loTypeId="urn:microsoft.com/office/officeart/2005/8/layout/vList5" loCatId="list" qsTypeId="urn:microsoft.com/office/officeart/2005/8/quickstyle/simple1" qsCatId="simple" csTypeId="urn:microsoft.com/office/officeart/2005/8/colors/accent6_4" csCatId="accent6"/>
      <dgm:spPr/>
      <dgm:t>
        <a:bodyPr/>
        <a:lstStyle/>
        <a:p>
          <a:endParaRPr lang="en-IN"/>
        </a:p>
      </dgm:t>
    </dgm:pt>
    <dgm:pt modelId="{27D3B4FD-6950-4CA9-A8D6-CF441E7AAEA3}">
      <dgm:prSet/>
      <dgm:spPr/>
      <dgm:t>
        <a:bodyPr/>
        <a:lstStyle/>
        <a:p>
          <a:r>
            <a:rPr lang="en-US"/>
            <a:t>Train Model</a:t>
          </a:r>
          <a:endParaRPr lang="en-IN"/>
        </a:p>
      </dgm:t>
    </dgm:pt>
    <dgm:pt modelId="{79546FEE-FA63-45FB-A07B-566E7E30BEB4}" type="parTrans" cxnId="{53D66844-D650-4061-B94B-FD3647C07CB4}">
      <dgm:prSet/>
      <dgm:spPr/>
      <dgm:t>
        <a:bodyPr/>
        <a:lstStyle/>
        <a:p>
          <a:endParaRPr lang="en-IN"/>
        </a:p>
      </dgm:t>
    </dgm:pt>
    <dgm:pt modelId="{61301A5A-5EE6-4188-83C9-6AEC65E156FE}" type="sibTrans" cxnId="{53D66844-D650-4061-B94B-FD3647C07CB4}">
      <dgm:prSet/>
      <dgm:spPr/>
      <dgm:t>
        <a:bodyPr/>
        <a:lstStyle/>
        <a:p>
          <a:endParaRPr lang="en-IN"/>
        </a:p>
      </dgm:t>
    </dgm:pt>
    <dgm:pt modelId="{74F5F654-A322-4BFB-ADF3-5F2194573468}">
      <dgm:prSet/>
      <dgm:spPr/>
      <dgm:t>
        <a:bodyPr/>
        <a:lstStyle/>
        <a:p>
          <a:r>
            <a:rPr lang="en-US" dirty="0">
              <a:latin typeface="+mj-lt"/>
            </a:rPr>
            <a:t>Fitting the different models with train data </a:t>
          </a:r>
          <a:endParaRPr lang="en-IN" dirty="0">
            <a:latin typeface="+mj-lt"/>
          </a:endParaRPr>
        </a:p>
      </dgm:t>
    </dgm:pt>
    <dgm:pt modelId="{84D07A1A-D53B-422E-B25B-3FC2B436FBC6}" type="parTrans" cxnId="{22200CC1-CD27-4CF8-BF2D-3CF767807DBC}">
      <dgm:prSet/>
      <dgm:spPr/>
      <dgm:t>
        <a:bodyPr/>
        <a:lstStyle/>
        <a:p>
          <a:endParaRPr lang="en-IN"/>
        </a:p>
      </dgm:t>
    </dgm:pt>
    <dgm:pt modelId="{9C107719-6024-4D89-9F95-C4A71832FBB2}" type="sibTrans" cxnId="{22200CC1-CD27-4CF8-BF2D-3CF767807DBC}">
      <dgm:prSet/>
      <dgm:spPr/>
      <dgm:t>
        <a:bodyPr/>
        <a:lstStyle/>
        <a:p>
          <a:endParaRPr lang="en-IN"/>
        </a:p>
      </dgm:t>
    </dgm:pt>
    <dgm:pt modelId="{1D7F3BCC-6BB1-49EF-AF61-92F9D1B2E8C2}" type="pres">
      <dgm:prSet presAssocID="{719EF8D6-DF15-4593-9A05-389A5D0B2DC8}" presName="Name0" presStyleCnt="0">
        <dgm:presLayoutVars>
          <dgm:dir/>
          <dgm:animLvl val="lvl"/>
          <dgm:resizeHandles val="exact"/>
        </dgm:presLayoutVars>
      </dgm:prSet>
      <dgm:spPr/>
    </dgm:pt>
    <dgm:pt modelId="{2C75D7B0-BF03-456B-A7CA-FBA0FB7AAEC6}" type="pres">
      <dgm:prSet presAssocID="{27D3B4FD-6950-4CA9-A8D6-CF441E7AAEA3}" presName="linNode" presStyleCnt="0"/>
      <dgm:spPr/>
    </dgm:pt>
    <dgm:pt modelId="{ECF83974-E4CC-4CE3-ABF9-AB4BFF1D115C}" type="pres">
      <dgm:prSet presAssocID="{27D3B4FD-6950-4CA9-A8D6-CF441E7AAEA3}" presName="parentText" presStyleLbl="node1" presStyleIdx="0" presStyleCnt="1">
        <dgm:presLayoutVars>
          <dgm:chMax val="1"/>
          <dgm:bulletEnabled val="1"/>
        </dgm:presLayoutVars>
      </dgm:prSet>
      <dgm:spPr/>
    </dgm:pt>
    <dgm:pt modelId="{DE098F45-6731-4B48-9817-18CEE784894B}" type="pres">
      <dgm:prSet presAssocID="{27D3B4FD-6950-4CA9-A8D6-CF441E7AAEA3}" presName="descendantText" presStyleLbl="alignAccFollowNode1" presStyleIdx="0" presStyleCnt="1" custLinFactNeighborY="0">
        <dgm:presLayoutVars>
          <dgm:bulletEnabled val="1"/>
        </dgm:presLayoutVars>
      </dgm:prSet>
      <dgm:spPr/>
    </dgm:pt>
  </dgm:ptLst>
  <dgm:cxnLst>
    <dgm:cxn modelId="{7AFD920E-4456-40D9-A820-5BA16A9BA5B3}" type="presOf" srcId="{27D3B4FD-6950-4CA9-A8D6-CF441E7AAEA3}" destId="{ECF83974-E4CC-4CE3-ABF9-AB4BFF1D115C}" srcOrd="0" destOrd="0" presId="urn:microsoft.com/office/officeart/2005/8/layout/vList5"/>
    <dgm:cxn modelId="{53D66844-D650-4061-B94B-FD3647C07CB4}" srcId="{719EF8D6-DF15-4593-9A05-389A5D0B2DC8}" destId="{27D3B4FD-6950-4CA9-A8D6-CF441E7AAEA3}" srcOrd="0" destOrd="0" parTransId="{79546FEE-FA63-45FB-A07B-566E7E30BEB4}" sibTransId="{61301A5A-5EE6-4188-83C9-6AEC65E156FE}"/>
    <dgm:cxn modelId="{CDC87BA3-D0D1-4339-AF60-C03347E47F86}" type="presOf" srcId="{74F5F654-A322-4BFB-ADF3-5F2194573468}" destId="{DE098F45-6731-4B48-9817-18CEE784894B}" srcOrd="0" destOrd="0" presId="urn:microsoft.com/office/officeart/2005/8/layout/vList5"/>
    <dgm:cxn modelId="{22200CC1-CD27-4CF8-BF2D-3CF767807DBC}" srcId="{27D3B4FD-6950-4CA9-A8D6-CF441E7AAEA3}" destId="{74F5F654-A322-4BFB-ADF3-5F2194573468}" srcOrd="0" destOrd="0" parTransId="{84D07A1A-D53B-422E-B25B-3FC2B436FBC6}" sibTransId="{9C107719-6024-4D89-9F95-C4A71832FBB2}"/>
    <dgm:cxn modelId="{7D9487C3-F323-40AC-BF15-5F071FE58B9F}" type="presOf" srcId="{719EF8D6-DF15-4593-9A05-389A5D0B2DC8}" destId="{1D7F3BCC-6BB1-49EF-AF61-92F9D1B2E8C2}" srcOrd="0" destOrd="0" presId="urn:microsoft.com/office/officeart/2005/8/layout/vList5"/>
    <dgm:cxn modelId="{E78FCE09-6BFD-4C82-99D0-C87976ED9461}" type="presParOf" srcId="{1D7F3BCC-6BB1-49EF-AF61-92F9D1B2E8C2}" destId="{2C75D7B0-BF03-456B-A7CA-FBA0FB7AAEC6}" srcOrd="0" destOrd="0" presId="urn:microsoft.com/office/officeart/2005/8/layout/vList5"/>
    <dgm:cxn modelId="{D0C8C3A7-B24F-474D-BDC5-3AC658B287DD}" type="presParOf" srcId="{2C75D7B0-BF03-456B-A7CA-FBA0FB7AAEC6}" destId="{ECF83974-E4CC-4CE3-ABF9-AB4BFF1D115C}" srcOrd="0" destOrd="0" presId="urn:microsoft.com/office/officeart/2005/8/layout/vList5"/>
    <dgm:cxn modelId="{DA421421-5EDC-4EC0-964B-C9F86463E1CA}" type="presParOf" srcId="{2C75D7B0-BF03-456B-A7CA-FBA0FB7AAEC6}" destId="{DE098F45-6731-4B48-9817-18CEE784894B}"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12DE19-FB06-4AD9-9153-87C9CEC88FF6}" type="doc">
      <dgm:prSet loTypeId="urn:microsoft.com/office/officeart/2005/8/layout/vList5" loCatId="list" qsTypeId="urn:microsoft.com/office/officeart/2005/8/quickstyle/simple1" qsCatId="simple" csTypeId="urn:microsoft.com/office/officeart/2005/8/colors/accent6_2" csCatId="accent6"/>
      <dgm:spPr/>
      <dgm:t>
        <a:bodyPr/>
        <a:lstStyle/>
        <a:p>
          <a:endParaRPr lang="en-IN"/>
        </a:p>
      </dgm:t>
    </dgm:pt>
    <dgm:pt modelId="{F85D8FD0-8127-465D-967A-1067BBAAE704}">
      <dgm:prSet/>
      <dgm:spPr/>
      <dgm:t>
        <a:bodyPr/>
        <a:lstStyle/>
        <a:p>
          <a:r>
            <a:rPr lang="en-US"/>
            <a:t>Evaluate Model</a:t>
          </a:r>
          <a:endParaRPr lang="en-IN"/>
        </a:p>
      </dgm:t>
    </dgm:pt>
    <dgm:pt modelId="{5EA0FD24-47B3-4109-9AFE-53042C33F39C}" type="parTrans" cxnId="{78573E1A-3CC0-4068-A005-CE4E7300B073}">
      <dgm:prSet/>
      <dgm:spPr/>
      <dgm:t>
        <a:bodyPr/>
        <a:lstStyle/>
        <a:p>
          <a:endParaRPr lang="en-IN"/>
        </a:p>
      </dgm:t>
    </dgm:pt>
    <dgm:pt modelId="{8DA23F38-C3EF-420C-9E63-AE63B283AFBA}" type="sibTrans" cxnId="{78573E1A-3CC0-4068-A005-CE4E7300B073}">
      <dgm:prSet/>
      <dgm:spPr/>
      <dgm:t>
        <a:bodyPr/>
        <a:lstStyle/>
        <a:p>
          <a:endParaRPr lang="en-IN"/>
        </a:p>
      </dgm:t>
    </dgm:pt>
    <dgm:pt modelId="{BFBE4DED-E351-4189-BA47-EB38691EF5FB}">
      <dgm:prSet custT="1"/>
      <dgm:spPr/>
      <dgm:t>
        <a:bodyPr/>
        <a:lstStyle/>
        <a:p>
          <a:r>
            <a:rPr lang="en-US" sz="1100" dirty="0">
              <a:latin typeface="+mj-lt"/>
            </a:rPr>
            <a:t>Evaluation metrics : Accuracy to check goodness of model </a:t>
          </a:r>
          <a:endParaRPr lang="en-IN" sz="1100" dirty="0">
            <a:latin typeface="+mj-lt"/>
          </a:endParaRPr>
        </a:p>
      </dgm:t>
    </dgm:pt>
    <dgm:pt modelId="{E2FEE2CE-8A8B-4193-9AAC-5FF9CA3E646C}" type="parTrans" cxnId="{DB751E52-58FD-4705-A341-322FC4299F22}">
      <dgm:prSet/>
      <dgm:spPr/>
      <dgm:t>
        <a:bodyPr/>
        <a:lstStyle/>
        <a:p>
          <a:endParaRPr lang="en-IN"/>
        </a:p>
      </dgm:t>
    </dgm:pt>
    <dgm:pt modelId="{C25032F9-5FD2-4254-BFF6-FE3A9B8568A9}" type="sibTrans" cxnId="{DB751E52-58FD-4705-A341-322FC4299F22}">
      <dgm:prSet/>
      <dgm:spPr/>
      <dgm:t>
        <a:bodyPr/>
        <a:lstStyle/>
        <a:p>
          <a:endParaRPr lang="en-IN"/>
        </a:p>
      </dgm:t>
    </dgm:pt>
    <dgm:pt modelId="{F9F0D807-0C99-4AC7-B25F-C32ED2BB7511}" type="pres">
      <dgm:prSet presAssocID="{5E12DE19-FB06-4AD9-9153-87C9CEC88FF6}" presName="Name0" presStyleCnt="0">
        <dgm:presLayoutVars>
          <dgm:dir/>
          <dgm:animLvl val="lvl"/>
          <dgm:resizeHandles val="exact"/>
        </dgm:presLayoutVars>
      </dgm:prSet>
      <dgm:spPr/>
    </dgm:pt>
    <dgm:pt modelId="{11DA4B2F-CD57-49BF-B7F4-D64A9F40A6E8}" type="pres">
      <dgm:prSet presAssocID="{F85D8FD0-8127-465D-967A-1067BBAAE704}" presName="linNode" presStyleCnt="0"/>
      <dgm:spPr/>
    </dgm:pt>
    <dgm:pt modelId="{BD6D1066-23B6-4FBA-A21C-0DB9A5FBCCF9}" type="pres">
      <dgm:prSet presAssocID="{F85D8FD0-8127-465D-967A-1067BBAAE704}" presName="parentText" presStyleLbl="node1" presStyleIdx="0" presStyleCnt="1">
        <dgm:presLayoutVars>
          <dgm:chMax val="1"/>
          <dgm:bulletEnabled val="1"/>
        </dgm:presLayoutVars>
      </dgm:prSet>
      <dgm:spPr/>
    </dgm:pt>
    <dgm:pt modelId="{7B34A730-787C-4A0C-B958-6533E6B171BB}" type="pres">
      <dgm:prSet presAssocID="{F85D8FD0-8127-465D-967A-1067BBAAE704}" presName="descendantText" presStyleLbl="alignAccFollowNode1" presStyleIdx="0" presStyleCnt="1">
        <dgm:presLayoutVars>
          <dgm:bulletEnabled val="1"/>
        </dgm:presLayoutVars>
      </dgm:prSet>
      <dgm:spPr/>
    </dgm:pt>
  </dgm:ptLst>
  <dgm:cxnLst>
    <dgm:cxn modelId="{78573E1A-3CC0-4068-A005-CE4E7300B073}" srcId="{5E12DE19-FB06-4AD9-9153-87C9CEC88FF6}" destId="{F85D8FD0-8127-465D-967A-1067BBAAE704}" srcOrd="0" destOrd="0" parTransId="{5EA0FD24-47B3-4109-9AFE-53042C33F39C}" sibTransId="{8DA23F38-C3EF-420C-9E63-AE63B283AFBA}"/>
    <dgm:cxn modelId="{51BB7720-D099-4356-8AA5-4B3C3BCC8E5D}" type="presOf" srcId="{BFBE4DED-E351-4189-BA47-EB38691EF5FB}" destId="{7B34A730-787C-4A0C-B958-6533E6B171BB}" srcOrd="0" destOrd="0" presId="urn:microsoft.com/office/officeart/2005/8/layout/vList5"/>
    <dgm:cxn modelId="{0570A223-C8E6-43CC-9644-0E1479C15B83}" type="presOf" srcId="{F85D8FD0-8127-465D-967A-1067BBAAE704}" destId="{BD6D1066-23B6-4FBA-A21C-0DB9A5FBCCF9}" srcOrd="0" destOrd="0" presId="urn:microsoft.com/office/officeart/2005/8/layout/vList5"/>
    <dgm:cxn modelId="{B4F64F4C-D90D-45F6-9695-BEE77BE6274B}" type="presOf" srcId="{5E12DE19-FB06-4AD9-9153-87C9CEC88FF6}" destId="{F9F0D807-0C99-4AC7-B25F-C32ED2BB7511}" srcOrd="0" destOrd="0" presId="urn:microsoft.com/office/officeart/2005/8/layout/vList5"/>
    <dgm:cxn modelId="{DB751E52-58FD-4705-A341-322FC4299F22}" srcId="{F85D8FD0-8127-465D-967A-1067BBAAE704}" destId="{BFBE4DED-E351-4189-BA47-EB38691EF5FB}" srcOrd="0" destOrd="0" parTransId="{E2FEE2CE-8A8B-4193-9AAC-5FF9CA3E646C}" sibTransId="{C25032F9-5FD2-4254-BFF6-FE3A9B8568A9}"/>
    <dgm:cxn modelId="{8E44541C-69CA-4951-A6BD-283254A63A9E}" type="presParOf" srcId="{F9F0D807-0C99-4AC7-B25F-C32ED2BB7511}" destId="{11DA4B2F-CD57-49BF-B7F4-D64A9F40A6E8}" srcOrd="0" destOrd="0" presId="urn:microsoft.com/office/officeart/2005/8/layout/vList5"/>
    <dgm:cxn modelId="{1906CBB9-349A-47D4-B997-DBC69305F4D8}" type="presParOf" srcId="{11DA4B2F-CD57-49BF-B7F4-D64A9F40A6E8}" destId="{BD6D1066-23B6-4FBA-A21C-0DB9A5FBCCF9}" srcOrd="0" destOrd="0" presId="urn:microsoft.com/office/officeart/2005/8/layout/vList5"/>
    <dgm:cxn modelId="{7F7D8406-B7A5-4372-A10E-58BF48543124}" type="presParOf" srcId="{11DA4B2F-CD57-49BF-B7F4-D64A9F40A6E8}" destId="{7B34A730-787C-4A0C-B958-6533E6B171BB}" srcOrd="1" destOrd="0" presId="urn:microsoft.com/office/officeart/2005/8/layout/vList5"/>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CE19B7-961C-4DD0-964E-0AD5E452298A}" type="doc">
      <dgm:prSet loTypeId="urn:microsoft.com/office/officeart/2005/8/layout/vList5" loCatId="list" qsTypeId="urn:microsoft.com/office/officeart/2005/8/quickstyle/simple1" qsCatId="simple" csTypeId="urn:microsoft.com/office/officeart/2005/8/colors/accent6_5" csCatId="accent6"/>
      <dgm:spPr/>
      <dgm:t>
        <a:bodyPr/>
        <a:lstStyle/>
        <a:p>
          <a:endParaRPr lang="en-IN"/>
        </a:p>
      </dgm:t>
    </dgm:pt>
    <dgm:pt modelId="{498DD94D-D53F-4604-B832-500ADB0C1135}">
      <dgm:prSet/>
      <dgm:spPr/>
      <dgm:t>
        <a:bodyPr/>
        <a:lstStyle/>
        <a:p>
          <a:r>
            <a:rPr lang="en-US"/>
            <a:t>Prediction</a:t>
          </a:r>
          <a:endParaRPr lang="en-IN"/>
        </a:p>
      </dgm:t>
    </dgm:pt>
    <dgm:pt modelId="{9C4D72F1-A352-472D-9420-26F5C9FB1F7F}" type="parTrans" cxnId="{26C20B2E-5BCE-4195-9298-F0AEC9F1C4BA}">
      <dgm:prSet/>
      <dgm:spPr/>
      <dgm:t>
        <a:bodyPr/>
        <a:lstStyle/>
        <a:p>
          <a:endParaRPr lang="en-IN"/>
        </a:p>
      </dgm:t>
    </dgm:pt>
    <dgm:pt modelId="{12B5CA18-D8E3-4814-BFDA-3120642DB89F}" type="sibTrans" cxnId="{26C20B2E-5BCE-4195-9298-F0AEC9F1C4BA}">
      <dgm:prSet/>
      <dgm:spPr/>
      <dgm:t>
        <a:bodyPr/>
        <a:lstStyle/>
        <a:p>
          <a:endParaRPr lang="en-IN"/>
        </a:p>
      </dgm:t>
    </dgm:pt>
    <dgm:pt modelId="{0697D44A-6129-4D2F-B385-7CB398A2CBDD}">
      <dgm:prSet/>
      <dgm:spPr/>
      <dgm:t>
        <a:bodyPr/>
        <a:lstStyle/>
        <a:p>
          <a:r>
            <a:rPr lang="en-US" dirty="0">
              <a:latin typeface="+mj-lt"/>
            </a:rPr>
            <a:t>Perform Predictions on unseen data</a:t>
          </a:r>
          <a:endParaRPr lang="en-IN" dirty="0">
            <a:latin typeface="+mj-lt"/>
          </a:endParaRPr>
        </a:p>
      </dgm:t>
    </dgm:pt>
    <dgm:pt modelId="{A2B8607F-C0AE-4559-92B2-1B56494CB1F0}" type="parTrans" cxnId="{140C8C86-A33D-48E6-812B-5F48A0C829C5}">
      <dgm:prSet/>
      <dgm:spPr/>
      <dgm:t>
        <a:bodyPr/>
        <a:lstStyle/>
        <a:p>
          <a:endParaRPr lang="en-IN"/>
        </a:p>
      </dgm:t>
    </dgm:pt>
    <dgm:pt modelId="{F1B153FB-CB0B-49D6-8F6D-E0D7CAA85CE8}" type="sibTrans" cxnId="{140C8C86-A33D-48E6-812B-5F48A0C829C5}">
      <dgm:prSet/>
      <dgm:spPr/>
      <dgm:t>
        <a:bodyPr/>
        <a:lstStyle/>
        <a:p>
          <a:endParaRPr lang="en-IN"/>
        </a:p>
      </dgm:t>
    </dgm:pt>
    <dgm:pt modelId="{7E6BC6B7-D7B6-4919-B64F-0699D1F871E7}" type="pres">
      <dgm:prSet presAssocID="{25CE19B7-961C-4DD0-964E-0AD5E452298A}" presName="Name0" presStyleCnt="0">
        <dgm:presLayoutVars>
          <dgm:dir/>
          <dgm:animLvl val="lvl"/>
          <dgm:resizeHandles val="exact"/>
        </dgm:presLayoutVars>
      </dgm:prSet>
      <dgm:spPr/>
    </dgm:pt>
    <dgm:pt modelId="{6C13D01D-C8CD-4356-B32C-FC069DEECC4A}" type="pres">
      <dgm:prSet presAssocID="{498DD94D-D53F-4604-B832-500ADB0C1135}" presName="linNode" presStyleCnt="0"/>
      <dgm:spPr/>
    </dgm:pt>
    <dgm:pt modelId="{3ADC1FC4-DA4D-4762-8FA6-F51F27F92953}" type="pres">
      <dgm:prSet presAssocID="{498DD94D-D53F-4604-B832-500ADB0C1135}" presName="parentText" presStyleLbl="node1" presStyleIdx="0" presStyleCnt="1">
        <dgm:presLayoutVars>
          <dgm:chMax val="1"/>
          <dgm:bulletEnabled val="1"/>
        </dgm:presLayoutVars>
      </dgm:prSet>
      <dgm:spPr/>
    </dgm:pt>
    <dgm:pt modelId="{D0D698E6-C0E6-47BC-A44B-C277AE0B527C}" type="pres">
      <dgm:prSet presAssocID="{498DD94D-D53F-4604-B832-500ADB0C1135}" presName="descendantText" presStyleLbl="alignAccFollowNode1" presStyleIdx="0" presStyleCnt="1">
        <dgm:presLayoutVars>
          <dgm:bulletEnabled val="1"/>
        </dgm:presLayoutVars>
      </dgm:prSet>
      <dgm:spPr/>
    </dgm:pt>
  </dgm:ptLst>
  <dgm:cxnLst>
    <dgm:cxn modelId="{69A4AE09-0912-42CA-BF8F-DA9AACF59541}" type="presOf" srcId="{0697D44A-6129-4D2F-B385-7CB398A2CBDD}" destId="{D0D698E6-C0E6-47BC-A44B-C277AE0B527C}" srcOrd="0" destOrd="0" presId="urn:microsoft.com/office/officeart/2005/8/layout/vList5"/>
    <dgm:cxn modelId="{26C20B2E-5BCE-4195-9298-F0AEC9F1C4BA}" srcId="{25CE19B7-961C-4DD0-964E-0AD5E452298A}" destId="{498DD94D-D53F-4604-B832-500ADB0C1135}" srcOrd="0" destOrd="0" parTransId="{9C4D72F1-A352-472D-9420-26F5C9FB1F7F}" sibTransId="{12B5CA18-D8E3-4814-BFDA-3120642DB89F}"/>
    <dgm:cxn modelId="{E39F5B3C-14B6-45C6-B808-86270A90346F}" type="presOf" srcId="{498DD94D-D53F-4604-B832-500ADB0C1135}" destId="{3ADC1FC4-DA4D-4762-8FA6-F51F27F92953}" srcOrd="0" destOrd="0" presId="urn:microsoft.com/office/officeart/2005/8/layout/vList5"/>
    <dgm:cxn modelId="{3F96B854-1ED8-4D2C-A7F3-7A6F1F3EFFB1}" type="presOf" srcId="{25CE19B7-961C-4DD0-964E-0AD5E452298A}" destId="{7E6BC6B7-D7B6-4919-B64F-0699D1F871E7}" srcOrd="0" destOrd="0" presId="urn:microsoft.com/office/officeart/2005/8/layout/vList5"/>
    <dgm:cxn modelId="{140C8C86-A33D-48E6-812B-5F48A0C829C5}" srcId="{498DD94D-D53F-4604-B832-500ADB0C1135}" destId="{0697D44A-6129-4D2F-B385-7CB398A2CBDD}" srcOrd="0" destOrd="0" parTransId="{A2B8607F-C0AE-4559-92B2-1B56494CB1F0}" sibTransId="{F1B153FB-CB0B-49D6-8F6D-E0D7CAA85CE8}"/>
    <dgm:cxn modelId="{54522D9D-D022-477A-AFBC-22C66C76319E}" type="presParOf" srcId="{7E6BC6B7-D7B6-4919-B64F-0699D1F871E7}" destId="{6C13D01D-C8CD-4356-B32C-FC069DEECC4A}" srcOrd="0" destOrd="0" presId="urn:microsoft.com/office/officeart/2005/8/layout/vList5"/>
    <dgm:cxn modelId="{01356051-3495-4CAD-BB7A-B4F79972288F}" type="presParOf" srcId="{6C13D01D-C8CD-4356-B32C-FC069DEECC4A}" destId="{3ADC1FC4-DA4D-4762-8FA6-F51F27F92953}" srcOrd="0" destOrd="0" presId="urn:microsoft.com/office/officeart/2005/8/layout/vList5"/>
    <dgm:cxn modelId="{99DAED03-DB2D-4FFD-8154-01ECB5194DBC}" type="presParOf" srcId="{6C13D01D-C8CD-4356-B32C-FC069DEECC4A}" destId="{D0D698E6-C0E6-47BC-A44B-C277AE0B527C}" srcOrd="1" destOrd="0" presId="urn:microsoft.com/office/officeart/2005/8/layout/vList5"/>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74FAD7-3D4A-477E-8B11-740691933D49}">
      <dsp:nvSpPr>
        <dsp:cNvPr id="0" name=""/>
        <dsp:cNvSpPr/>
      </dsp:nvSpPr>
      <dsp:spPr>
        <a:xfrm rot="5400000">
          <a:off x="2141745" y="-806377"/>
          <a:ext cx="517064" cy="2259085"/>
        </a:xfrm>
        <a:prstGeom prst="round2Same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latin typeface="+mj-lt"/>
            </a:rPr>
            <a:t>Baseline accuracy : 69%</a:t>
          </a:r>
          <a:endParaRPr lang="en-IN" sz="1500" kern="1200" dirty="0">
            <a:latin typeface="+mj-lt"/>
          </a:endParaRPr>
        </a:p>
      </dsp:txBody>
      <dsp:txXfrm rot="-5400000">
        <a:off x="1270735" y="89874"/>
        <a:ext cx="2233844" cy="466582"/>
      </dsp:txXfrm>
    </dsp:sp>
    <dsp:sp modelId="{3ED92B8D-E3F8-4645-8764-9AD1DBE826C5}">
      <dsp:nvSpPr>
        <dsp:cNvPr id="0" name=""/>
        <dsp:cNvSpPr/>
      </dsp:nvSpPr>
      <dsp:spPr>
        <a:xfrm>
          <a:off x="0" y="0"/>
          <a:ext cx="1270735" cy="646331"/>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Baseline Model :</a:t>
          </a:r>
          <a:endParaRPr lang="en-IN" sz="1900" kern="1200"/>
        </a:p>
      </dsp:txBody>
      <dsp:txXfrm>
        <a:off x="31551" y="31551"/>
        <a:ext cx="1207633" cy="5832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098F45-6731-4B48-9817-18CEE784894B}">
      <dsp:nvSpPr>
        <dsp:cNvPr id="0" name=""/>
        <dsp:cNvSpPr/>
      </dsp:nvSpPr>
      <dsp:spPr>
        <a:xfrm rot="5400000">
          <a:off x="2218873" y="-828537"/>
          <a:ext cx="553335" cy="2348744"/>
        </a:xfrm>
        <a:prstGeom prst="round2SameRect">
          <a:avLst/>
        </a:prstGeom>
        <a:solidFill>
          <a:schemeClr val="accent6">
            <a:alpha val="90000"/>
            <a:tint val="55000"/>
            <a:hueOff val="0"/>
            <a:satOff val="0"/>
            <a:lumOff val="0"/>
            <a:alphaOff val="0"/>
          </a:schemeClr>
        </a:solidFill>
        <a:ln w="15875" cap="flat" cmpd="sng" algn="ctr">
          <a:solidFill>
            <a:schemeClr val="accent6">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mj-lt"/>
            </a:rPr>
            <a:t>Fitting the different models with train data </a:t>
          </a:r>
          <a:endParaRPr lang="en-IN" sz="1400" kern="1200" dirty="0">
            <a:latin typeface="+mj-lt"/>
          </a:endParaRPr>
        </a:p>
      </dsp:txBody>
      <dsp:txXfrm rot="-5400000">
        <a:off x="1321169" y="96179"/>
        <a:ext cx="2321732" cy="499311"/>
      </dsp:txXfrm>
    </dsp:sp>
    <dsp:sp modelId="{ECF83974-E4CC-4CE3-ABF9-AB4BFF1D115C}">
      <dsp:nvSpPr>
        <dsp:cNvPr id="0" name=""/>
        <dsp:cNvSpPr/>
      </dsp:nvSpPr>
      <dsp:spPr>
        <a:xfrm>
          <a:off x="0" y="0"/>
          <a:ext cx="1321168" cy="691669"/>
        </a:xfrm>
        <a:prstGeom prst="roundRect">
          <a:avLst/>
        </a:prstGeom>
        <a:solidFill>
          <a:schemeClr val="accent6">
            <a:shade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Train Model</a:t>
          </a:r>
          <a:endParaRPr lang="en-IN" sz="2000" kern="1200"/>
        </a:p>
      </dsp:txBody>
      <dsp:txXfrm>
        <a:off x="33764" y="33764"/>
        <a:ext cx="1253640" cy="6241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34A730-787C-4A0C-B958-6533E6B171BB}">
      <dsp:nvSpPr>
        <dsp:cNvPr id="0" name=""/>
        <dsp:cNvSpPr/>
      </dsp:nvSpPr>
      <dsp:spPr>
        <a:xfrm rot="5400000">
          <a:off x="2294394" y="-854240"/>
          <a:ext cx="577672" cy="2431276"/>
        </a:xfrm>
        <a:prstGeom prst="round2Same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US" sz="1100" kern="1200" dirty="0">
              <a:latin typeface="+mj-lt"/>
            </a:rPr>
            <a:t>Evaluation metrics : Accuracy to check goodness of model </a:t>
          </a:r>
          <a:endParaRPr lang="en-IN" sz="1100" kern="1200" dirty="0">
            <a:latin typeface="+mj-lt"/>
          </a:endParaRPr>
        </a:p>
      </dsp:txBody>
      <dsp:txXfrm rot="-5400000">
        <a:off x="1367592" y="100762"/>
        <a:ext cx="2403076" cy="521272"/>
      </dsp:txXfrm>
    </dsp:sp>
    <dsp:sp modelId="{BD6D1066-23B6-4FBA-A21C-0DB9A5FBCCF9}">
      <dsp:nvSpPr>
        <dsp:cNvPr id="0" name=""/>
        <dsp:cNvSpPr/>
      </dsp:nvSpPr>
      <dsp:spPr>
        <a:xfrm>
          <a:off x="0" y="352"/>
          <a:ext cx="1367592" cy="722090"/>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Evaluate Model</a:t>
          </a:r>
          <a:endParaRPr lang="en-IN" sz="2100" kern="1200"/>
        </a:p>
      </dsp:txBody>
      <dsp:txXfrm>
        <a:off x="35250" y="35602"/>
        <a:ext cx="1297092" cy="6515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D698E6-C0E6-47BC-A44B-C277AE0B527C}">
      <dsp:nvSpPr>
        <dsp:cNvPr id="0" name=""/>
        <dsp:cNvSpPr/>
      </dsp:nvSpPr>
      <dsp:spPr>
        <a:xfrm rot="5400000">
          <a:off x="2334093" y="-904216"/>
          <a:ext cx="498274" cy="2431276"/>
        </a:xfrm>
        <a:prstGeom prst="round2Same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mj-lt"/>
            </a:rPr>
            <a:t>Perform Predictions on unseen data</a:t>
          </a:r>
          <a:endParaRPr lang="en-IN" sz="1400" kern="1200" dirty="0">
            <a:latin typeface="+mj-lt"/>
          </a:endParaRPr>
        </a:p>
      </dsp:txBody>
      <dsp:txXfrm rot="-5400000">
        <a:off x="1367592" y="86609"/>
        <a:ext cx="2406952" cy="449626"/>
      </dsp:txXfrm>
    </dsp:sp>
    <dsp:sp modelId="{3ADC1FC4-DA4D-4762-8FA6-F51F27F92953}">
      <dsp:nvSpPr>
        <dsp:cNvPr id="0" name=""/>
        <dsp:cNvSpPr/>
      </dsp:nvSpPr>
      <dsp:spPr>
        <a:xfrm>
          <a:off x="0" y="0"/>
          <a:ext cx="1367592" cy="622843"/>
        </a:xfrm>
        <a:prstGeom prst="roundRect">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Prediction</a:t>
          </a:r>
          <a:endParaRPr lang="en-IN" sz="2100" kern="1200"/>
        </a:p>
      </dsp:txBody>
      <dsp:txXfrm>
        <a:off x="30405" y="30405"/>
        <a:ext cx="1306782" cy="56203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13E78F-C658-472D-91C1-7F6F79E65FF0}" type="datetimeFigureOut">
              <a:rPr lang="en-IN" smtClean="0"/>
              <a:t>17-04-2021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8CBB68-12D9-4C72-9C8D-421B921B000F}" type="slidenum">
              <a:rPr lang="en-IN" smtClean="0"/>
              <a:t>‹#›</a:t>
            </a:fld>
            <a:endParaRPr lang="en-IN"/>
          </a:p>
        </p:txBody>
      </p:sp>
    </p:spTree>
    <p:extLst>
      <p:ext uri="{BB962C8B-B14F-4D97-AF65-F5344CB8AC3E}">
        <p14:creationId xmlns:p14="http://schemas.microsoft.com/office/powerpoint/2010/main" val="1963475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4230FF9E-E20E-4606-B153-20724C32598B}" type="datetime1">
              <a:rPr lang="en-US" smtClean="0"/>
              <a:t>4/17/2021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a:t>Loan Eligiblity Prediction</a:t>
            </a:r>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7E445927-F349-4A43-9349-67E4B4746D2B}" type="datetime1">
              <a:rPr lang="en-US" smtClean="0"/>
              <a:t>4/17/2021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Loan Eligiblity Prediction</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0398042A-F927-4642-B1FE-CF4AAA9EA98D}" type="datetime1">
              <a:rPr lang="en-US" smtClean="0"/>
              <a:t>4/17/2021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Loan Eligiblity Prediction</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EAA219A7-FE43-4C11-823D-5BFD235B5D87}" type="datetime1">
              <a:rPr lang="en-US" smtClean="0"/>
              <a:t>4/17/2021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a:t>Loan Eligiblity Prediction</a:t>
            </a:r>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3E93B933-B093-4CD2-AD40-26E162F3E486}" type="datetime1">
              <a:rPr lang="en-US" smtClean="0"/>
              <a:t>4/17/2021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a:t>Loan Eligiblity Prediction</a:t>
            </a:r>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4EC62D3F-423E-424C-BF11-39F3D9C2F9E1}" type="datetime1">
              <a:rPr lang="en-US" smtClean="0"/>
              <a:t>4/17/2021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a:t>Loan Eligiblity Prediction</a:t>
            </a:r>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2EBE984C-84DA-4E39-9C80-C135FFD7AF1D}" type="datetime1">
              <a:rPr lang="en-US" smtClean="0"/>
              <a:t>4/17/2021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Loan Eligiblity Prediction</a:t>
            </a:r>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C98C4A69-0C05-4A40-B30D-D62E4B04B085}" type="datetime1">
              <a:rPr lang="en-US" smtClean="0"/>
              <a:t>4/17/2021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r>
              <a:rPr lang="en-US"/>
              <a:t>Loan Eligiblity Prediction</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0237972-347B-4001-9071-7BFD454BA6FB}" type="datetime1">
              <a:rPr lang="en-US" smtClean="0"/>
              <a:t>4/17/2021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r>
              <a:rPr lang="en-US"/>
              <a:t>Loan Eligiblity Prediction</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C45667A7-E767-4E48-948E-AA71F468DF98}" type="datetime1">
              <a:rPr lang="en-US" smtClean="0"/>
              <a:t>4/17/2021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r>
              <a:rPr lang="en-US"/>
              <a:t>Loan Eligiblity Prediction</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www.kaggle.com/vikasukani/loan-eligible-dataset" TargetMode="External"/><Relationship Id="rId5"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394109" y="227458"/>
            <a:ext cx="7330665" cy="2925317"/>
          </a:xfrm>
          <a:blipFill dpi="0" rotWithShape="1">
            <a:blip r:embed="rId3">
              <a:alphaModFix amt="20000"/>
            </a:blip>
            <a:srcRect/>
            <a:stretch>
              <a:fillRect/>
            </a:stretch>
          </a:blipFill>
        </p:spPr>
        <p:txBody>
          <a:bodyPr anchor="b">
            <a:normAutofit/>
          </a:bodyPr>
          <a:lstStyle/>
          <a:p>
            <a:r>
              <a:rPr lang="en-US" sz="3600" dirty="0">
                <a:solidFill>
                  <a:schemeClr val="tx1"/>
                </a:solidFill>
              </a:rPr>
              <a:t>LOAN ELIGIBLITY PREDICTION</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260A91D2-52A7-4187-8AF3-7E2E7A671B6B}"/>
              </a:ext>
            </a:extLst>
          </p:cNvPr>
          <p:cNvPicPr>
            <a:picLocks noChangeAspect="1"/>
          </p:cNvPicPr>
          <p:nvPr/>
        </p:nvPicPr>
        <p:blipFill>
          <a:blip r:embed="rId4"/>
          <a:stretch>
            <a:fillRect/>
          </a:stretch>
        </p:blipFill>
        <p:spPr>
          <a:xfrm>
            <a:off x="9561983" y="3737550"/>
            <a:ext cx="651734" cy="505094"/>
          </a:xfrm>
          <a:prstGeom prst="rect">
            <a:avLst/>
          </a:prstGeom>
          <a:solidFill>
            <a:schemeClr val="bg1">
              <a:alpha val="0"/>
            </a:schemeClr>
          </a:solidFill>
        </p:spPr>
      </p:pic>
      <p:sp>
        <p:nvSpPr>
          <p:cNvPr id="8" name="TextBox 7">
            <a:extLst>
              <a:ext uri="{FF2B5EF4-FFF2-40B4-BE49-F238E27FC236}">
                <a16:creationId xmlns:a16="http://schemas.microsoft.com/office/drawing/2014/main" id="{0C2C9772-9A7E-4485-AF47-BF507EF4D806}"/>
              </a:ext>
            </a:extLst>
          </p:cNvPr>
          <p:cNvSpPr txBox="1"/>
          <p:nvPr/>
        </p:nvSpPr>
        <p:spPr>
          <a:xfrm>
            <a:off x="534517" y="3152775"/>
            <a:ext cx="5342408" cy="584775"/>
          </a:xfrm>
          <a:prstGeom prst="rect">
            <a:avLst/>
          </a:prstGeom>
          <a:noFill/>
        </p:spPr>
        <p:txBody>
          <a:bodyPr wrap="square" rtlCol="0">
            <a:spAutoFit/>
          </a:bodyPr>
          <a:lstStyle/>
          <a:p>
            <a:r>
              <a:rPr lang="en-US" sz="1400" dirty="0">
                <a:latin typeface="+mj-lt"/>
              </a:rPr>
              <a:t>-Kalyani Avhale(</a:t>
            </a:r>
            <a:r>
              <a:rPr lang="en-IN" sz="1400" b="0" i="0" u="none" strike="noStrike" dirty="0">
                <a:effectLst/>
                <a:latin typeface="+mj-lt"/>
              </a:rPr>
              <a:t>242062001) </a:t>
            </a:r>
            <a:endParaRPr lang="en-IN" sz="1400" b="0" i="0" dirty="0">
              <a:effectLst/>
              <a:latin typeface="+mj-lt"/>
            </a:endParaRPr>
          </a:p>
          <a:p>
            <a:endParaRPr lang="en-IN" dirty="0">
              <a:latin typeface="+mj-lt"/>
            </a:endParaRPr>
          </a:p>
        </p:txBody>
      </p:sp>
      <p:sp>
        <p:nvSpPr>
          <p:cNvPr id="5" name="TextBox 4">
            <a:extLst>
              <a:ext uri="{FF2B5EF4-FFF2-40B4-BE49-F238E27FC236}">
                <a16:creationId xmlns:a16="http://schemas.microsoft.com/office/drawing/2014/main" id="{992AD630-8F97-4652-8646-6241E9157304}"/>
              </a:ext>
            </a:extLst>
          </p:cNvPr>
          <p:cNvSpPr txBox="1"/>
          <p:nvPr/>
        </p:nvSpPr>
        <p:spPr>
          <a:xfrm>
            <a:off x="8024441" y="3943949"/>
            <a:ext cx="2365131" cy="523220"/>
          </a:xfrm>
          <a:prstGeom prst="rect">
            <a:avLst/>
          </a:prstGeom>
          <a:noFill/>
        </p:spPr>
        <p:txBody>
          <a:bodyPr wrap="square" rtlCol="0">
            <a:spAutoFit/>
          </a:bodyPr>
          <a:lstStyle/>
          <a:p>
            <a:r>
              <a:rPr lang="en-US" sz="1400" dirty="0">
                <a:latin typeface="+mj-lt"/>
              </a:rPr>
              <a:t>Guided By –</a:t>
            </a:r>
          </a:p>
          <a:p>
            <a:r>
              <a:rPr lang="en-IN" sz="1400" i="0" dirty="0">
                <a:effectLst/>
                <a:latin typeface="+mj-lt"/>
              </a:rPr>
              <a:t>Prof. Ashwini Matange</a:t>
            </a:r>
            <a:endParaRPr lang="en-IN" sz="1400" dirty="0">
              <a:latin typeface="+mj-lt"/>
            </a:endParaRP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A9400-F0F4-4222-A433-BCFD9CF23E82}"/>
              </a:ext>
            </a:extLst>
          </p:cNvPr>
          <p:cNvSpPr>
            <a:spLocks noGrp="1"/>
          </p:cNvSpPr>
          <p:nvPr>
            <p:ph type="title"/>
          </p:nvPr>
        </p:nvSpPr>
        <p:spPr/>
        <p:txBody>
          <a:bodyPr/>
          <a:lstStyle/>
          <a:p>
            <a:r>
              <a:rPr lang="en-US" dirty="0"/>
              <a:t>Exploratory Data Analysis</a:t>
            </a:r>
            <a:endParaRPr lang="en-IN" dirty="0"/>
          </a:p>
        </p:txBody>
      </p:sp>
      <p:pic>
        <p:nvPicPr>
          <p:cNvPr id="5" name="Content Placeholder 4">
            <a:extLst>
              <a:ext uri="{FF2B5EF4-FFF2-40B4-BE49-F238E27FC236}">
                <a16:creationId xmlns:a16="http://schemas.microsoft.com/office/drawing/2014/main" id="{F379AC52-5ADA-4171-907A-8E0E8AC48BE2}"/>
              </a:ext>
            </a:extLst>
          </p:cNvPr>
          <p:cNvPicPr>
            <a:picLocks noGrp="1" noChangeAspect="1"/>
          </p:cNvPicPr>
          <p:nvPr>
            <p:ph idx="1"/>
          </p:nvPr>
        </p:nvPicPr>
        <p:blipFill>
          <a:blip r:embed="rId2"/>
          <a:stretch>
            <a:fillRect/>
          </a:stretch>
        </p:blipFill>
        <p:spPr>
          <a:xfrm>
            <a:off x="8597962" y="224299"/>
            <a:ext cx="1450757" cy="1450757"/>
          </a:xfrm>
        </p:spPr>
      </p:pic>
      <p:sp>
        <p:nvSpPr>
          <p:cNvPr id="3" name="Footer Placeholder 2">
            <a:extLst>
              <a:ext uri="{FF2B5EF4-FFF2-40B4-BE49-F238E27FC236}">
                <a16:creationId xmlns:a16="http://schemas.microsoft.com/office/drawing/2014/main" id="{FA6E3E62-3ADC-4994-A8DD-960273037860}"/>
              </a:ext>
            </a:extLst>
          </p:cNvPr>
          <p:cNvSpPr>
            <a:spLocks noGrp="1"/>
          </p:cNvSpPr>
          <p:nvPr>
            <p:ph type="ftr" sz="quarter" idx="11"/>
          </p:nvPr>
        </p:nvSpPr>
        <p:spPr/>
        <p:txBody>
          <a:bodyPr/>
          <a:lstStyle/>
          <a:p>
            <a:r>
              <a:rPr lang="en-US"/>
              <a:t>Loan Eligiblity Prediction</a:t>
            </a:r>
            <a:endParaRPr lang="en-US" dirty="0"/>
          </a:p>
        </p:txBody>
      </p:sp>
      <p:sp>
        <p:nvSpPr>
          <p:cNvPr id="4" name="Slide Number Placeholder 3">
            <a:extLst>
              <a:ext uri="{FF2B5EF4-FFF2-40B4-BE49-F238E27FC236}">
                <a16:creationId xmlns:a16="http://schemas.microsoft.com/office/drawing/2014/main" id="{D5D08DC9-AE79-4965-95A2-0EBD1137E507}"/>
              </a:ext>
            </a:extLst>
          </p:cNvPr>
          <p:cNvSpPr>
            <a:spLocks noGrp="1"/>
          </p:cNvSpPr>
          <p:nvPr>
            <p:ph type="sldNum" sz="quarter" idx="12"/>
          </p:nvPr>
        </p:nvSpPr>
        <p:spPr/>
        <p:txBody>
          <a:bodyPr/>
          <a:lstStyle/>
          <a:p>
            <a:fld id="{3A98EE3D-8CD1-4C3F-BD1C-C98C9596463C}" type="slidenum">
              <a:rPr lang="en-US" smtClean="0"/>
              <a:t>10</a:t>
            </a:fld>
            <a:endParaRPr lang="en-US" dirty="0"/>
          </a:p>
        </p:txBody>
      </p:sp>
      <p:pic>
        <p:nvPicPr>
          <p:cNvPr id="8" name="Picture 7">
            <a:extLst>
              <a:ext uri="{FF2B5EF4-FFF2-40B4-BE49-F238E27FC236}">
                <a16:creationId xmlns:a16="http://schemas.microsoft.com/office/drawing/2014/main" id="{AA67B1B8-079D-4CFB-BD0B-41D72F1C6981}"/>
              </a:ext>
            </a:extLst>
          </p:cNvPr>
          <p:cNvPicPr>
            <a:picLocks noChangeAspect="1"/>
          </p:cNvPicPr>
          <p:nvPr/>
        </p:nvPicPr>
        <p:blipFill>
          <a:blip r:embed="rId3"/>
          <a:stretch>
            <a:fillRect/>
          </a:stretch>
        </p:blipFill>
        <p:spPr>
          <a:xfrm>
            <a:off x="794239" y="2208041"/>
            <a:ext cx="3176954" cy="3176954"/>
          </a:xfrm>
          <a:prstGeom prst="rect">
            <a:avLst/>
          </a:prstGeom>
        </p:spPr>
      </p:pic>
      <p:pic>
        <p:nvPicPr>
          <p:cNvPr id="10" name="Picture 9">
            <a:extLst>
              <a:ext uri="{FF2B5EF4-FFF2-40B4-BE49-F238E27FC236}">
                <a16:creationId xmlns:a16="http://schemas.microsoft.com/office/drawing/2014/main" id="{4963E309-78AD-49AC-B335-3664E936EB6A}"/>
              </a:ext>
            </a:extLst>
          </p:cNvPr>
          <p:cNvPicPr>
            <a:picLocks noChangeAspect="1"/>
          </p:cNvPicPr>
          <p:nvPr/>
        </p:nvPicPr>
        <p:blipFill>
          <a:blip r:embed="rId4"/>
          <a:stretch>
            <a:fillRect/>
          </a:stretch>
        </p:blipFill>
        <p:spPr>
          <a:xfrm>
            <a:off x="3971193" y="2074984"/>
            <a:ext cx="3499339" cy="3499339"/>
          </a:xfrm>
          <a:prstGeom prst="rect">
            <a:avLst/>
          </a:prstGeom>
        </p:spPr>
      </p:pic>
      <p:pic>
        <p:nvPicPr>
          <p:cNvPr id="12" name="Picture 11">
            <a:extLst>
              <a:ext uri="{FF2B5EF4-FFF2-40B4-BE49-F238E27FC236}">
                <a16:creationId xmlns:a16="http://schemas.microsoft.com/office/drawing/2014/main" id="{C4A73782-82B9-4052-A615-5E0ADD35B546}"/>
              </a:ext>
            </a:extLst>
          </p:cNvPr>
          <p:cNvPicPr>
            <a:picLocks noChangeAspect="1"/>
          </p:cNvPicPr>
          <p:nvPr/>
        </p:nvPicPr>
        <p:blipFill>
          <a:blip r:embed="rId5"/>
          <a:stretch>
            <a:fillRect/>
          </a:stretch>
        </p:blipFill>
        <p:spPr>
          <a:xfrm>
            <a:off x="7391667" y="1995560"/>
            <a:ext cx="3601915" cy="3601915"/>
          </a:xfrm>
          <a:prstGeom prst="rect">
            <a:avLst/>
          </a:prstGeom>
        </p:spPr>
      </p:pic>
      <p:sp>
        <p:nvSpPr>
          <p:cNvPr id="13" name="TextBox 12">
            <a:extLst>
              <a:ext uri="{FF2B5EF4-FFF2-40B4-BE49-F238E27FC236}">
                <a16:creationId xmlns:a16="http://schemas.microsoft.com/office/drawing/2014/main" id="{BCE450C9-0FC1-4922-A302-074CCA8870E1}"/>
              </a:ext>
            </a:extLst>
          </p:cNvPr>
          <p:cNvSpPr txBox="1"/>
          <p:nvPr/>
        </p:nvSpPr>
        <p:spPr>
          <a:xfrm rot="10800000" flipV="1">
            <a:off x="1097279" y="5707677"/>
            <a:ext cx="7130561" cy="307777"/>
          </a:xfrm>
          <a:prstGeom prst="rect">
            <a:avLst/>
          </a:prstGeom>
          <a:noFill/>
        </p:spPr>
        <p:txBody>
          <a:bodyPr wrap="square" rtlCol="0">
            <a:spAutoFit/>
          </a:bodyPr>
          <a:lstStyle/>
          <a:p>
            <a:r>
              <a:rPr lang="en-US" sz="1400" dirty="0">
                <a:solidFill>
                  <a:schemeClr val="accent6">
                    <a:lumMod val="50000"/>
                  </a:schemeClr>
                </a:solidFill>
                <a:latin typeface="+mj-lt"/>
              </a:rPr>
              <a:t>Skewness of the data is removed(data is normalized) using log()</a:t>
            </a:r>
            <a:endParaRPr lang="en-IN" sz="1400" dirty="0">
              <a:solidFill>
                <a:schemeClr val="accent6">
                  <a:lumMod val="50000"/>
                </a:schemeClr>
              </a:solidFill>
              <a:latin typeface="+mj-lt"/>
            </a:endParaRPr>
          </a:p>
        </p:txBody>
      </p:sp>
    </p:spTree>
    <p:extLst>
      <p:ext uri="{BB962C8B-B14F-4D97-AF65-F5344CB8AC3E}">
        <p14:creationId xmlns:p14="http://schemas.microsoft.com/office/powerpoint/2010/main" val="3899092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58FF8-0A0F-434A-A938-3002E7E23DE2}"/>
              </a:ext>
            </a:extLst>
          </p:cNvPr>
          <p:cNvSpPr>
            <a:spLocks noGrp="1"/>
          </p:cNvSpPr>
          <p:nvPr>
            <p:ph type="title"/>
          </p:nvPr>
        </p:nvSpPr>
        <p:spPr/>
        <p:txBody>
          <a:bodyPr/>
          <a:lstStyle/>
          <a:p>
            <a:r>
              <a:rPr lang="en-US" dirty="0"/>
              <a:t>Exploratory Data Analysis</a:t>
            </a:r>
            <a:endParaRPr lang="en-IN" dirty="0"/>
          </a:p>
        </p:txBody>
      </p:sp>
      <p:pic>
        <p:nvPicPr>
          <p:cNvPr id="9" name="Content Placeholder 8">
            <a:extLst>
              <a:ext uri="{FF2B5EF4-FFF2-40B4-BE49-F238E27FC236}">
                <a16:creationId xmlns:a16="http://schemas.microsoft.com/office/drawing/2014/main" id="{59F76209-D815-4823-88B9-724B5335DBC0}"/>
              </a:ext>
            </a:extLst>
          </p:cNvPr>
          <p:cNvPicPr>
            <a:picLocks noGrp="1" noChangeAspect="1"/>
          </p:cNvPicPr>
          <p:nvPr>
            <p:ph idx="1"/>
          </p:nvPr>
        </p:nvPicPr>
        <p:blipFill>
          <a:blip r:embed="rId2"/>
          <a:stretch>
            <a:fillRect/>
          </a:stretch>
        </p:blipFill>
        <p:spPr>
          <a:xfrm>
            <a:off x="8703470" y="286603"/>
            <a:ext cx="932899" cy="932899"/>
          </a:xfrm>
        </p:spPr>
      </p:pic>
      <p:sp>
        <p:nvSpPr>
          <p:cNvPr id="3" name="Footer Placeholder 2">
            <a:extLst>
              <a:ext uri="{FF2B5EF4-FFF2-40B4-BE49-F238E27FC236}">
                <a16:creationId xmlns:a16="http://schemas.microsoft.com/office/drawing/2014/main" id="{A8CAE0F9-C718-49A6-A66A-5AB1FCE671DF}"/>
              </a:ext>
            </a:extLst>
          </p:cNvPr>
          <p:cNvSpPr>
            <a:spLocks noGrp="1"/>
          </p:cNvSpPr>
          <p:nvPr>
            <p:ph type="ftr" sz="quarter" idx="11"/>
          </p:nvPr>
        </p:nvSpPr>
        <p:spPr/>
        <p:txBody>
          <a:bodyPr/>
          <a:lstStyle/>
          <a:p>
            <a:r>
              <a:rPr lang="en-US"/>
              <a:t>Loan Eligiblity Prediction</a:t>
            </a:r>
            <a:endParaRPr lang="en-US" dirty="0"/>
          </a:p>
        </p:txBody>
      </p:sp>
      <p:sp>
        <p:nvSpPr>
          <p:cNvPr id="4" name="Slide Number Placeholder 3">
            <a:extLst>
              <a:ext uri="{FF2B5EF4-FFF2-40B4-BE49-F238E27FC236}">
                <a16:creationId xmlns:a16="http://schemas.microsoft.com/office/drawing/2014/main" id="{1DC624D9-70F2-4F20-B190-E358BC707FD5}"/>
              </a:ext>
            </a:extLst>
          </p:cNvPr>
          <p:cNvSpPr>
            <a:spLocks noGrp="1"/>
          </p:cNvSpPr>
          <p:nvPr>
            <p:ph type="sldNum" sz="quarter" idx="12"/>
          </p:nvPr>
        </p:nvSpPr>
        <p:spPr/>
        <p:txBody>
          <a:bodyPr/>
          <a:lstStyle/>
          <a:p>
            <a:fld id="{3A98EE3D-8CD1-4C3F-BD1C-C98C9596463C}" type="slidenum">
              <a:rPr lang="en-US" smtClean="0"/>
              <a:t>11</a:t>
            </a:fld>
            <a:endParaRPr lang="en-US" dirty="0"/>
          </a:p>
        </p:txBody>
      </p:sp>
      <p:pic>
        <p:nvPicPr>
          <p:cNvPr id="6" name="Picture 5">
            <a:extLst>
              <a:ext uri="{FF2B5EF4-FFF2-40B4-BE49-F238E27FC236}">
                <a16:creationId xmlns:a16="http://schemas.microsoft.com/office/drawing/2014/main" id="{298C0DF5-577A-4C79-A834-232B67840EF6}"/>
              </a:ext>
            </a:extLst>
          </p:cNvPr>
          <p:cNvPicPr>
            <a:picLocks noChangeAspect="1"/>
          </p:cNvPicPr>
          <p:nvPr/>
        </p:nvPicPr>
        <p:blipFill>
          <a:blip r:embed="rId3"/>
          <a:stretch>
            <a:fillRect/>
          </a:stretch>
        </p:blipFill>
        <p:spPr>
          <a:xfrm>
            <a:off x="1097279" y="1951453"/>
            <a:ext cx="4775983" cy="3717389"/>
          </a:xfrm>
          <a:prstGeom prst="rect">
            <a:avLst/>
          </a:prstGeom>
        </p:spPr>
      </p:pic>
      <p:pic>
        <p:nvPicPr>
          <p:cNvPr id="10" name="Picture 9">
            <a:extLst>
              <a:ext uri="{FF2B5EF4-FFF2-40B4-BE49-F238E27FC236}">
                <a16:creationId xmlns:a16="http://schemas.microsoft.com/office/drawing/2014/main" id="{43568FC9-D647-4536-BD94-81A8408430BC}"/>
              </a:ext>
            </a:extLst>
          </p:cNvPr>
          <p:cNvPicPr>
            <a:picLocks noChangeAspect="1"/>
          </p:cNvPicPr>
          <p:nvPr/>
        </p:nvPicPr>
        <p:blipFill>
          <a:blip r:embed="rId4"/>
          <a:stretch>
            <a:fillRect/>
          </a:stretch>
        </p:blipFill>
        <p:spPr>
          <a:xfrm>
            <a:off x="6575732" y="1951454"/>
            <a:ext cx="4579948" cy="3564804"/>
          </a:xfrm>
          <a:prstGeom prst="rect">
            <a:avLst/>
          </a:prstGeom>
        </p:spPr>
      </p:pic>
      <p:sp>
        <p:nvSpPr>
          <p:cNvPr id="11" name="TextBox 10">
            <a:extLst>
              <a:ext uri="{FF2B5EF4-FFF2-40B4-BE49-F238E27FC236}">
                <a16:creationId xmlns:a16="http://schemas.microsoft.com/office/drawing/2014/main" id="{2873BA4C-0048-4689-92FA-031882D68F76}"/>
              </a:ext>
            </a:extLst>
          </p:cNvPr>
          <p:cNvSpPr txBox="1"/>
          <p:nvPr/>
        </p:nvSpPr>
        <p:spPr>
          <a:xfrm>
            <a:off x="392084" y="5730352"/>
            <a:ext cx="11468792"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chemeClr val="accent6">
                    <a:lumMod val="50000"/>
                  </a:schemeClr>
                </a:solidFill>
                <a:latin typeface="+mj-lt"/>
              </a:rPr>
              <a:t>We have +</a:t>
            </a:r>
            <a:r>
              <a:rPr lang="en-US" sz="1200" dirty="0" err="1">
                <a:solidFill>
                  <a:schemeClr val="accent6">
                    <a:lumMod val="50000"/>
                  </a:schemeClr>
                </a:solidFill>
                <a:latin typeface="+mj-lt"/>
              </a:rPr>
              <a:t>ve</a:t>
            </a:r>
            <a:r>
              <a:rPr lang="en-US" sz="1200" dirty="0">
                <a:solidFill>
                  <a:schemeClr val="accent6">
                    <a:lumMod val="50000"/>
                  </a:schemeClr>
                </a:solidFill>
                <a:latin typeface="+mj-lt"/>
              </a:rPr>
              <a:t> correlations : LoanAmount and ApplicantIncome and LoanAmount and CoapplicantIncome</a:t>
            </a:r>
          </a:p>
          <a:p>
            <a:pPr marL="171450" indent="-171450">
              <a:buFont typeface="Arial" panose="020B0604020202020204" pitchFamily="34" charset="0"/>
              <a:buChar char="•"/>
            </a:pPr>
            <a:r>
              <a:rPr lang="en-US" sz="1200" dirty="0">
                <a:solidFill>
                  <a:schemeClr val="accent6">
                    <a:lumMod val="50000"/>
                  </a:schemeClr>
                </a:solidFill>
                <a:latin typeface="+mj-lt"/>
              </a:rPr>
              <a:t>Credit History has strong relation with target feature Loan status approval (that logical !)</a:t>
            </a:r>
            <a:endParaRPr lang="en-IN" sz="1200" dirty="0">
              <a:solidFill>
                <a:schemeClr val="accent6">
                  <a:lumMod val="50000"/>
                </a:schemeClr>
              </a:solidFill>
              <a:latin typeface="+mj-lt"/>
            </a:endParaRPr>
          </a:p>
        </p:txBody>
      </p:sp>
    </p:spTree>
    <p:extLst>
      <p:ext uri="{BB962C8B-B14F-4D97-AF65-F5344CB8AC3E}">
        <p14:creationId xmlns:p14="http://schemas.microsoft.com/office/powerpoint/2010/main" val="1622526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6540-45ED-462E-B57E-B5A6E5EA4F06}"/>
              </a:ext>
            </a:extLst>
          </p:cNvPr>
          <p:cNvSpPr>
            <a:spLocks noGrp="1"/>
          </p:cNvSpPr>
          <p:nvPr>
            <p:ph type="title"/>
          </p:nvPr>
        </p:nvSpPr>
        <p:spPr/>
        <p:txBody>
          <a:bodyPr/>
          <a:lstStyle/>
          <a:p>
            <a:r>
              <a:rPr lang="en-US" dirty="0"/>
              <a:t>Model Building</a:t>
            </a:r>
            <a:endParaRPr lang="en-IN" dirty="0"/>
          </a:p>
        </p:txBody>
      </p:sp>
      <p:sp>
        <p:nvSpPr>
          <p:cNvPr id="3" name="Footer Placeholder 2">
            <a:extLst>
              <a:ext uri="{FF2B5EF4-FFF2-40B4-BE49-F238E27FC236}">
                <a16:creationId xmlns:a16="http://schemas.microsoft.com/office/drawing/2014/main" id="{69B97538-DF5E-4EB8-A813-4894C9EF7FD2}"/>
              </a:ext>
            </a:extLst>
          </p:cNvPr>
          <p:cNvSpPr>
            <a:spLocks noGrp="1"/>
          </p:cNvSpPr>
          <p:nvPr>
            <p:ph type="ftr" sz="quarter" idx="11"/>
          </p:nvPr>
        </p:nvSpPr>
        <p:spPr/>
        <p:txBody>
          <a:bodyPr/>
          <a:lstStyle/>
          <a:p>
            <a:r>
              <a:rPr lang="en-US"/>
              <a:t>Loan Eligiblity Prediction</a:t>
            </a:r>
            <a:endParaRPr lang="en-US" dirty="0"/>
          </a:p>
        </p:txBody>
      </p:sp>
      <p:sp>
        <p:nvSpPr>
          <p:cNvPr id="4" name="Slide Number Placeholder 3">
            <a:extLst>
              <a:ext uri="{FF2B5EF4-FFF2-40B4-BE49-F238E27FC236}">
                <a16:creationId xmlns:a16="http://schemas.microsoft.com/office/drawing/2014/main" id="{01DE12D9-01B0-4E89-BC81-19D47DA0828F}"/>
              </a:ext>
            </a:extLst>
          </p:cNvPr>
          <p:cNvSpPr>
            <a:spLocks noGrp="1"/>
          </p:cNvSpPr>
          <p:nvPr>
            <p:ph type="sldNum" sz="quarter" idx="12"/>
          </p:nvPr>
        </p:nvSpPr>
        <p:spPr/>
        <p:txBody>
          <a:bodyPr/>
          <a:lstStyle/>
          <a:p>
            <a:fld id="{3A98EE3D-8CD1-4C3F-BD1C-C98C9596463C}" type="slidenum">
              <a:rPr lang="en-US" smtClean="0"/>
              <a:t>12</a:t>
            </a:fld>
            <a:endParaRPr lang="en-US" dirty="0"/>
          </a:p>
        </p:txBody>
      </p:sp>
      <p:graphicFrame>
        <p:nvGraphicFramePr>
          <p:cNvPr id="16" name="Diagram 15">
            <a:extLst>
              <a:ext uri="{FF2B5EF4-FFF2-40B4-BE49-F238E27FC236}">
                <a16:creationId xmlns:a16="http://schemas.microsoft.com/office/drawing/2014/main" id="{6A4D7A93-11DD-42A1-8911-591595E2591E}"/>
              </a:ext>
            </a:extLst>
          </p:cNvPr>
          <p:cNvGraphicFramePr/>
          <p:nvPr>
            <p:extLst>
              <p:ext uri="{D42A27DB-BD31-4B8C-83A1-F6EECF244321}">
                <p14:modId xmlns:p14="http://schemas.microsoft.com/office/powerpoint/2010/main" val="753446667"/>
              </p:ext>
            </p:extLst>
          </p:nvPr>
        </p:nvGraphicFramePr>
        <p:xfrm>
          <a:off x="1174649" y="2168505"/>
          <a:ext cx="3529821"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a:extLst>
              <a:ext uri="{FF2B5EF4-FFF2-40B4-BE49-F238E27FC236}">
                <a16:creationId xmlns:a16="http://schemas.microsoft.com/office/drawing/2014/main" id="{810C1E89-7A43-4BB8-9800-AD4C6CCDD9AE}"/>
              </a:ext>
            </a:extLst>
          </p:cNvPr>
          <p:cNvGraphicFramePr/>
          <p:nvPr>
            <p:extLst>
              <p:ext uri="{D42A27DB-BD31-4B8C-83A1-F6EECF244321}">
                <p14:modId xmlns:p14="http://schemas.microsoft.com/office/powerpoint/2010/main" val="2653371934"/>
              </p:ext>
            </p:extLst>
          </p:nvPr>
        </p:nvGraphicFramePr>
        <p:xfrm>
          <a:off x="2001125" y="3023386"/>
          <a:ext cx="3669913" cy="6916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8" name="Diagram 17">
            <a:extLst>
              <a:ext uri="{FF2B5EF4-FFF2-40B4-BE49-F238E27FC236}">
                <a16:creationId xmlns:a16="http://schemas.microsoft.com/office/drawing/2014/main" id="{3081D649-24D0-4353-BF9A-E7486258E87F}"/>
              </a:ext>
            </a:extLst>
          </p:cNvPr>
          <p:cNvGraphicFramePr/>
          <p:nvPr>
            <p:extLst>
              <p:ext uri="{D42A27DB-BD31-4B8C-83A1-F6EECF244321}">
                <p14:modId xmlns:p14="http://schemas.microsoft.com/office/powerpoint/2010/main" val="925793693"/>
              </p:ext>
            </p:extLst>
          </p:nvPr>
        </p:nvGraphicFramePr>
        <p:xfrm>
          <a:off x="2939559" y="3923605"/>
          <a:ext cx="3798869" cy="72279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9" name="Diagram 18">
            <a:extLst>
              <a:ext uri="{FF2B5EF4-FFF2-40B4-BE49-F238E27FC236}">
                <a16:creationId xmlns:a16="http://schemas.microsoft.com/office/drawing/2014/main" id="{FD55754E-2175-411F-AC9A-F8C9E54DBEE2}"/>
              </a:ext>
            </a:extLst>
          </p:cNvPr>
          <p:cNvGraphicFramePr/>
          <p:nvPr>
            <p:extLst>
              <p:ext uri="{D42A27DB-BD31-4B8C-83A1-F6EECF244321}">
                <p14:modId xmlns:p14="http://schemas.microsoft.com/office/powerpoint/2010/main" val="2026625195"/>
              </p:ext>
            </p:extLst>
          </p:nvPr>
        </p:nvGraphicFramePr>
        <p:xfrm>
          <a:off x="3812239" y="4746519"/>
          <a:ext cx="3798869" cy="62284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pic>
        <p:nvPicPr>
          <p:cNvPr id="5122" name="Picture 2" descr="Machine Learning Algorithms: 4 Types You Should Know">
            <a:extLst>
              <a:ext uri="{FF2B5EF4-FFF2-40B4-BE49-F238E27FC236}">
                <a16:creationId xmlns:a16="http://schemas.microsoft.com/office/drawing/2014/main" id="{3284D1FC-C1B1-44ED-ACB0-0EA824A0FC9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72983" y="333849"/>
            <a:ext cx="2331718" cy="1165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551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6" name="Picture 12" descr="Image result for machine learning logo">
            <a:extLst>
              <a:ext uri="{FF2B5EF4-FFF2-40B4-BE49-F238E27FC236}">
                <a16:creationId xmlns:a16="http://schemas.microsoft.com/office/drawing/2014/main" id="{B75E75DF-E370-4460-BF14-2EBA231DEB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8772" y="107452"/>
            <a:ext cx="2952750" cy="15525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1E9F14D-F5AB-40B7-9158-70D66809309C}"/>
              </a:ext>
            </a:extLst>
          </p:cNvPr>
          <p:cNvSpPr>
            <a:spLocks noGrp="1"/>
          </p:cNvSpPr>
          <p:nvPr>
            <p:ph type="title"/>
          </p:nvPr>
        </p:nvSpPr>
        <p:spPr/>
        <p:txBody>
          <a:bodyPr/>
          <a:lstStyle/>
          <a:p>
            <a:r>
              <a:rPr lang="en-US" dirty="0"/>
              <a:t>Machine Learning Algorithms</a:t>
            </a:r>
            <a:endParaRPr lang="en-IN" dirty="0"/>
          </a:p>
        </p:txBody>
      </p:sp>
      <p:sp>
        <p:nvSpPr>
          <p:cNvPr id="3" name="Content Placeholder 2">
            <a:extLst>
              <a:ext uri="{FF2B5EF4-FFF2-40B4-BE49-F238E27FC236}">
                <a16:creationId xmlns:a16="http://schemas.microsoft.com/office/drawing/2014/main" id="{A1FB38A3-1443-4817-AD3A-3F5CF59A0DF9}"/>
              </a:ext>
            </a:extLst>
          </p:cNvPr>
          <p:cNvSpPr>
            <a:spLocks noGrp="1"/>
          </p:cNvSpPr>
          <p:nvPr>
            <p:ph idx="1"/>
          </p:nvPr>
        </p:nvSpPr>
        <p:spPr/>
        <p:txBody>
          <a:bodyPr/>
          <a:lstStyle/>
          <a:p>
            <a:r>
              <a:rPr lang="en-US" dirty="0"/>
              <a:t>Logistic Regression </a:t>
            </a:r>
          </a:p>
          <a:p>
            <a:endParaRPr lang="en-IN" dirty="0"/>
          </a:p>
        </p:txBody>
      </p:sp>
      <p:sp>
        <p:nvSpPr>
          <p:cNvPr id="4" name="Footer Placeholder 3">
            <a:extLst>
              <a:ext uri="{FF2B5EF4-FFF2-40B4-BE49-F238E27FC236}">
                <a16:creationId xmlns:a16="http://schemas.microsoft.com/office/drawing/2014/main" id="{9BBF099A-642B-4B14-BB88-FFBC84DA59EA}"/>
              </a:ext>
            </a:extLst>
          </p:cNvPr>
          <p:cNvSpPr>
            <a:spLocks noGrp="1"/>
          </p:cNvSpPr>
          <p:nvPr>
            <p:ph type="ftr" sz="quarter" idx="11"/>
          </p:nvPr>
        </p:nvSpPr>
        <p:spPr/>
        <p:txBody>
          <a:bodyPr/>
          <a:lstStyle/>
          <a:p>
            <a:r>
              <a:rPr lang="en-US"/>
              <a:t>Loan Eligiblity Prediction</a:t>
            </a:r>
            <a:endParaRPr lang="en-US" dirty="0"/>
          </a:p>
        </p:txBody>
      </p:sp>
      <p:sp>
        <p:nvSpPr>
          <p:cNvPr id="5" name="Slide Number Placeholder 4">
            <a:extLst>
              <a:ext uri="{FF2B5EF4-FFF2-40B4-BE49-F238E27FC236}">
                <a16:creationId xmlns:a16="http://schemas.microsoft.com/office/drawing/2014/main" id="{027B8D60-034D-430B-BCA0-73C716A111E4}"/>
              </a:ext>
            </a:extLst>
          </p:cNvPr>
          <p:cNvSpPr>
            <a:spLocks noGrp="1"/>
          </p:cNvSpPr>
          <p:nvPr>
            <p:ph type="sldNum" sz="quarter" idx="12"/>
          </p:nvPr>
        </p:nvSpPr>
        <p:spPr/>
        <p:txBody>
          <a:bodyPr/>
          <a:lstStyle/>
          <a:p>
            <a:fld id="{3A98EE3D-8CD1-4C3F-BD1C-C98C9596463C}" type="slidenum">
              <a:rPr lang="en-US" smtClean="0"/>
              <a:t>13</a:t>
            </a:fld>
            <a:endParaRPr lang="en-US" dirty="0"/>
          </a:p>
        </p:txBody>
      </p:sp>
      <p:pic>
        <p:nvPicPr>
          <p:cNvPr id="6150" name="Picture 6" descr="Logistic Regression Ins and Outs- Part 1 | by Rashu Tyagi | Noteworthy -  The Journal Blog">
            <a:extLst>
              <a:ext uri="{FF2B5EF4-FFF2-40B4-BE49-F238E27FC236}">
                <a16:creationId xmlns:a16="http://schemas.microsoft.com/office/drawing/2014/main" id="{39F0EDFF-B80C-4C95-8C1C-958E1AFAB4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320" y="2785329"/>
            <a:ext cx="2734039" cy="120331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D90164A-203D-4D5E-A403-DD731C0CC4EB}"/>
              </a:ext>
            </a:extLst>
          </p:cNvPr>
          <p:cNvSpPr txBox="1"/>
          <p:nvPr/>
        </p:nvSpPr>
        <p:spPr>
          <a:xfrm>
            <a:off x="1193298" y="4743703"/>
            <a:ext cx="2420082" cy="338554"/>
          </a:xfrm>
          <a:prstGeom prst="rect">
            <a:avLst/>
          </a:prstGeom>
          <a:noFill/>
        </p:spPr>
        <p:txBody>
          <a:bodyPr wrap="square">
            <a:spAutoFit/>
          </a:bodyPr>
          <a:lstStyle/>
          <a:p>
            <a:r>
              <a:rPr lang="en-IN" sz="1600" dirty="0"/>
              <a:t>Accuracy : 0.7922 </a:t>
            </a:r>
          </a:p>
        </p:txBody>
      </p:sp>
      <p:sp>
        <p:nvSpPr>
          <p:cNvPr id="7" name="TextBox 6">
            <a:extLst>
              <a:ext uri="{FF2B5EF4-FFF2-40B4-BE49-F238E27FC236}">
                <a16:creationId xmlns:a16="http://schemas.microsoft.com/office/drawing/2014/main" id="{12E65F45-88C9-4E3F-8837-F62CD831D0F8}"/>
              </a:ext>
            </a:extLst>
          </p:cNvPr>
          <p:cNvSpPr txBox="1"/>
          <p:nvPr/>
        </p:nvSpPr>
        <p:spPr>
          <a:xfrm flipH="1">
            <a:off x="4943035" y="2108201"/>
            <a:ext cx="2634177" cy="369332"/>
          </a:xfrm>
          <a:prstGeom prst="rect">
            <a:avLst/>
          </a:prstGeom>
          <a:noFill/>
        </p:spPr>
        <p:txBody>
          <a:bodyPr wrap="square" rtlCol="0">
            <a:spAutoFit/>
          </a:bodyPr>
          <a:lstStyle/>
          <a:p>
            <a:r>
              <a:rPr lang="en-US" dirty="0"/>
              <a:t>Random Forest</a:t>
            </a:r>
            <a:endParaRPr lang="en-IN" dirty="0"/>
          </a:p>
        </p:txBody>
      </p:sp>
      <p:sp>
        <p:nvSpPr>
          <p:cNvPr id="12" name="TextBox 11">
            <a:extLst>
              <a:ext uri="{FF2B5EF4-FFF2-40B4-BE49-F238E27FC236}">
                <a16:creationId xmlns:a16="http://schemas.microsoft.com/office/drawing/2014/main" id="{9610823B-7944-45D1-9110-754375C373C6}"/>
              </a:ext>
            </a:extLst>
          </p:cNvPr>
          <p:cNvSpPr txBox="1"/>
          <p:nvPr/>
        </p:nvSpPr>
        <p:spPr>
          <a:xfrm flipH="1">
            <a:off x="8460543" y="2108201"/>
            <a:ext cx="2634177" cy="369332"/>
          </a:xfrm>
          <a:prstGeom prst="rect">
            <a:avLst/>
          </a:prstGeom>
          <a:noFill/>
        </p:spPr>
        <p:txBody>
          <a:bodyPr wrap="square" rtlCol="0">
            <a:spAutoFit/>
          </a:bodyPr>
          <a:lstStyle/>
          <a:p>
            <a:r>
              <a:rPr lang="en-US" dirty="0"/>
              <a:t>Gradient Boosting</a:t>
            </a:r>
            <a:endParaRPr lang="en-IN" dirty="0"/>
          </a:p>
        </p:txBody>
      </p:sp>
      <p:sp>
        <p:nvSpPr>
          <p:cNvPr id="14" name="TextBox 13">
            <a:extLst>
              <a:ext uri="{FF2B5EF4-FFF2-40B4-BE49-F238E27FC236}">
                <a16:creationId xmlns:a16="http://schemas.microsoft.com/office/drawing/2014/main" id="{E2207D15-FF55-40BB-892A-CA8B7C785865}"/>
              </a:ext>
            </a:extLst>
          </p:cNvPr>
          <p:cNvSpPr txBox="1"/>
          <p:nvPr/>
        </p:nvSpPr>
        <p:spPr>
          <a:xfrm>
            <a:off x="4943035" y="4747960"/>
            <a:ext cx="2147927" cy="338554"/>
          </a:xfrm>
          <a:prstGeom prst="rect">
            <a:avLst/>
          </a:prstGeom>
          <a:noFill/>
        </p:spPr>
        <p:txBody>
          <a:bodyPr wrap="square">
            <a:spAutoFit/>
          </a:bodyPr>
          <a:lstStyle/>
          <a:p>
            <a:r>
              <a:rPr lang="en-IN" sz="1600" dirty="0"/>
              <a:t>Accuracy : 0.7978261</a:t>
            </a:r>
          </a:p>
        </p:txBody>
      </p:sp>
      <p:sp>
        <p:nvSpPr>
          <p:cNvPr id="16" name="TextBox 15">
            <a:extLst>
              <a:ext uri="{FF2B5EF4-FFF2-40B4-BE49-F238E27FC236}">
                <a16:creationId xmlns:a16="http://schemas.microsoft.com/office/drawing/2014/main" id="{C3243FC6-23B7-4040-98D4-47144380882E}"/>
              </a:ext>
            </a:extLst>
          </p:cNvPr>
          <p:cNvSpPr txBox="1"/>
          <p:nvPr/>
        </p:nvSpPr>
        <p:spPr>
          <a:xfrm>
            <a:off x="8674638" y="4781457"/>
            <a:ext cx="2420082" cy="338554"/>
          </a:xfrm>
          <a:prstGeom prst="rect">
            <a:avLst/>
          </a:prstGeom>
          <a:noFill/>
        </p:spPr>
        <p:txBody>
          <a:bodyPr wrap="square">
            <a:spAutoFit/>
          </a:bodyPr>
          <a:lstStyle/>
          <a:p>
            <a:r>
              <a:rPr lang="en-IN" sz="1600" dirty="0"/>
              <a:t>Accuracy : 0.7532 </a:t>
            </a:r>
          </a:p>
        </p:txBody>
      </p:sp>
      <p:pic>
        <p:nvPicPr>
          <p:cNvPr id="6152" name="Picture 8" descr="Machine Learning Random Forest Algorithm - Javatpoint">
            <a:extLst>
              <a:ext uri="{FF2B5EF4-FFF2-40B4-BE49-F238E27FC236}">
                <a16:creationId xmlns:a16="http://schemas.microsoft.com/office/drawing/2014/main" id="{3ECEDA43-1B33-4A71-BBCA-1677C191E7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6410" y="2649926"/>
            <a:ext cx="2765181" cy="1843454"/>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Boosting in Machine Learning | Coding Ninjas Blog">
            <a:extLst>
              <a:ext uri="{FF2B5EF4-FFF2-40B4-BE49-F238E27FC236}">
                <a16:creationId xmlns:a16="http://schemas.microsoft.com/office/drawing/2014/main" id="{4C194A71-EE53-4021-A8B0-8FBBC0760E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5099" y="2450193"/>
            <a:ext cx="3355364" cy="1653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873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DD46-78F5-453A-AFF9-928FBFE9AA0A}"/>
              </a:ext>
            </a:extLst>
          </p:cNvPr>
          <p:cNvSpPr>
            <a:spLocks noGrp="1"/>
          </p:cNvSpPr>
          <p:nvPr>
            <p:ph type="title"/>
          </p:nvPr>
        </p:nvSpPr>
        <p:spPr/>
        <p:txBody>
          <a:bodyPr/>
          <a:lstStyle/>
          <a:p>
            <a:r>
              <a:rPr lang="en-US" dirty="0"/>
              <a:t>Predictions</a:t>
            </a:r>
            <a:endParaRPr lang="en-IN" dirty="0"/>
          </a:p>
        </p:txBody>
      </p:sp>
      <p:sp>
        <p:nvSpPr>
          <p:cNvPr id="3" name="Content Placeholder 2">
            <a:extLst>
              <a:ext uri="{FF2B5EF4-FFF2-40B4-BE49-F238E27FC236}">
                <a16:creationId xmlns:a16="http://schemas.microsoft.com/office/drawing/2014/main" id="{2BAA143D-58F4-4AA0-A5EE-59CB146D4A69}"/>
              </a:ext>
            </a:extLst>
          </p:cNvPr>
          <p:cNvSpPr>
            <a:spLocks noGrp="1"/>
          </p:cNvSpPr>
          <p:nvPr>
            <p:ph idx="1"/>
          </p:nvPr>
        </p:nvSpPr>
        <p:spPr/>
        <p:txBody>
          <a:bodyPr/>
          <a:lstStyle/>
          <a:p>
            <a:r>
              <a:rPr lang="en-IN" dirty="0"/>
              <a:t>Accuracy Score on Public data(unknown data)</a:t>
            </a:r>
          </a:p>
          <a:p>
            <a:pPr marL="0" indent="0">
              <a:buNone/>
            </a:pPr>
            <a:endParaRPr lang="en-IN" dirty="0"/>
          </a:p>
        </p:txBody>
      </p:sp>
      <p:sp>
        <p:nvSpPr>
          <p:cNvPr id="4" name="Footer Placeholder 3">
            <a:extLst>
              <a:ext uri="{FF2B5EF4-FFF2-40B4-BE49-F238E27FC236}">
                <a16:creationId xmlns:a16="http://schemas.microsoft.com/office/drawing/2014/main" id="{825B5AC0-A990-48E5-AAFB-759D6507384E}"/>
              </a:ext>
            </a:extLst>
          </p:cNvPr>
          <p:cNvSpPr>
            <a:spLocks noGrp="1"/>
          </p:cNvSpPr>
          <p:nvPr>
            <p:ph type="ftr" sz="quarter" idx="11"/>
          </p:nvPr>
        </p:nvSpPr>
        <p:spPr/>
        <p:txBody>
          <a:bodyPr/>
          <a:lstStyle/>
          <a:p>
            <a:r>
              <a:rPr lang="en-US"/>
              <a:t>Loan Eligiblity Prediction</a:t>
            </a:r>
            <a:endParaRPr lang="en-US" dirty="0"/>
          </a:p>
        </p:txBody>
      </p:sp>
      <p:sp>
        <p:nvSpPr>
          <p:cNvPr id="5" name="Slide Number Placeholder 4">
            <a:extLst>
              <a:ext uri="{FF2B5EF4-FFF2-40B4-BE49-F238E27FC236}">
                <a16:creationId xmlns:a16="http://schemas.microsoft.com/office/drawing/2014/main" id="{7DEC2A96-52BB-4425-948E-98133C75E031}"/>
              </a:ext>
            </a:extLst>
          </p:cNvPr>
          <p:cNvSpPr>
            <a:spLocks noGrp="1"/>
          </p:cNvSpPr>
          <p:nvPr>
            <p:ph type="sldNum" sz="quarter" idx="12"/>
          </p:nvPr>
        </p:nvSpPr>
        <p:spPr/>
        <p:txBody>
          <a:bodyPr/>
          <a:lstStyle/>
          <a:p>
            <a:fld id="{3A98EE3D-8CD1-4C3F-BD1C-C98C9596463C}" type="slidenum">
              <a:rPr lang="en-US" smtClean="0"/>
              <a:t>14</a:t>
            </a:fld>
            <a:endParaRPr lang="en-US" dirty="0"/>
          </a:p>
        </p:txBody>
      </p:sp>
      <p:pic>
        <p:nvPicPr>
          <p:cNvPr id="9" name="Picture 8">
            <a:extLst>
              <a:ext uri="{FF2B5EF4-FFF2-40B4-BE49-F238E27FC236}">
                <a16:creationId xmlns:a16="http://schemas.microsoft.com/office/drawing/2014/main" id="{0D182800-9444-411C-906A-F553684865BA}"/>
              </a:ext>
            </a:extLst>
          </p:cNvPr>
          <p:cNvPicPr>
            <a:picLocks noChangeAspect="1"/>
          </p:cNvPicPr>
          <p:nvPr/>
        </p:nvPicPr>
        <p:blipFill>
          <a:blip r:embed="rId2"/>
          <a:stretch>
            <a:fillRect/>
          </a:stretch>
        </p:blipFill>
        <p:spPr>
          <a:xfrm>
            <a:off x="1220371" y="2681288"/>
            <a:ext cx="2015198" cy="1566268"/>
          </a:xfrm>
          <a:prstGeom prst="rect">
            <a:avLst/>
          </a:prstGeom>
        </p:spPr>
      </p:pic>
      <p:pic>
        <p:nvPicPr>
          <p:cNvPr id="8194" name="Picture 2" descr="R.I.P. CDO? Chief digital officer role's future looks less bright | The  Enterprisers Project">
            <a:extLst>
              <a:ext uri="{FF2B5EF4-FFF2-40B4-BE49-F238E27FC236}">
                <a16:creationId xmlns:a16="http://schemas.microsoft.com/office/drawing/2014/main" id="{3E05E426-E49A-49AC-94A2-85D104D54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6928" y="109765"/>
            <a:ext cx="2188526" cy="1235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693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53DB6-99B4-4CE0-86F3-79E6E42270EA}"/>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5DF6DB50-F3DC-4396-A3D8-CA489BF29900}"/>
              </a:ext>
            </a:extLst>
          </p:cNvPr>
          <p:cNvSpPr>
            <a:spLocks noGrp="1"/>
          </p:cNvSpPr>
          <p:nvPr>
            <p:ph idx="1"/>
          </p:nvPr>
        </p:nvSpPr>
        <p:spPr/>
        <p:txBody>
          <a:bodyPr>
            <a:normAutofit/>
          </a:bodyPr>
          <a:lstStyle/>
          <a:p>
            <a:pPr>
              <a:buFont typeface="Arial" panose="020B0604020202020204" pitchFamily="34" charset="0"/>
              <a:buChar char="•"/>
            </a:pPr>
            <a:r>
              <a:rPr lang="en-US" sz="1600" dirty="0">
                <a:latin typeface="+mj-lt"/>
              </a:rPr>
              <a:t>Started from data cleaning and processing, missing value imputation , then exploratory analysis and feature engineering, and finally model building and evaluation.</a:t>
            </a:r>
          </a:p>
          <a:p>
            <a:pPr>
              <a:buFont typeface="Arial" panose="020B0604020202020204" pitchFamily="34" charset="0"/>
              <a:buChar char="•"/>
            </a:pPr>
            <a:r>
              <a:rPr lang="en-US" sz="1600" dirty="0">
                <a:latin typeface="+mj-lt"/>
              </a:rPr>
              <a:t>The best accuracy we obtained on our validation data is  0.7792 ,Since dataset is not huge enough models performance does not vary but Random forest performed with hyperparameter tunning.</a:t>
            </a:r>
          </a:p>
          <a:p>
            <a:pPr>
              <a:buFont typeface="Arial" panose="020B0604020202020204" pitchFamily="34" charset="0"/>
              <a:buChar char="•"/>
            </a:pPr>
            <a:r>
              <a:rPr lang="en-US" sz="1600" dirty="0">
                <a:latin typeface="+mj-lt"/>
              </a:rPr>
              <a:t>The insights about loan approval status from the analysis is:</a:t>
            </a:r>
          </a:p>
          <a:p>
            <a:pPr lvl="1">
              <a:buFont typeface="Arial" panose="020B0604020202020204" pitchFamily="34" charset="0"/>
              <a:buChar char="•"/>
            </a:pPr>
            <a:r>
              <a:rPr lang="en-US" sz="1600" dirty="0">
                <a:latin typeface="+mj-lt"/>
              </a:rPr>
              <a:t>Applicants with credit history not passing guidelines mostly fails to get approved, probably because that they have a higher probability of not paying back.</a:t>
            </a:r>
          </a:p>
          <a:p>
            <a:pPr lvl="1">
              <a:buFont typeface="Arial" panose="020B0604020202020204" pitchFamily="34" charset="0"/>
              <a:buChar char="•"/>
            </a:pPr>
            <a:r>
              <a:rPr lang="en-US" sz="1600" dirty="0">
                <a:latin typeface="+mj-lt"/>
              </a:rPr>
              <a:t>Most of the time, applicants with high income, loaning low amount is more likely to get approved, which makes sense, those applicants are more likely to pay back their loans.</a:t>
            </a:r>
          </a:p>
          <a:p>
            <a:pPr lvl="1">
              <a:buFont typeface="Arial" panose="020B0604020202020204" pitchFamily="34" charset="0"/>
              <a:buChar char="•"/>
            </a:pPr>
            <a:r>
              <a:rPr lang="en-US" sz="1600" dirty="0">
                <a:latin typeface="+mj-lt"/>
              </a:rPr>
              <a:t>Having a strong co-applicant can be a plus to the probability of getting approve.</a:t>
            </a:r>
          </a:p>
        </p:txBody>
      </p:sp>
      <p:sp>
        <p:nvSpPr>
          <p:cNvPr id="4" name="Footer Placeholder 3">
            <a:extLst>
              <a:ext uri="{FF2B5EF4-FFF2-40B4-BE49-F238E27FC236}">
                <a16:creationId xmlns:a16="http://schemas.microsoft.com/office/drawing/2014/main" id="{21DC6DD7-4D49-4403-9529-53A36698DD23}"/>
              </a:ext>
            </a:extLst>
          </p:cNvPr>
          <p:cNvSpPr>
            <a:spLocks noGrp="1"/>
          </p:cNvSpPr>
          <p:nvPr>
            <p:ph type="ftr" sz="quarter" idx="11"/>
          </p:nvPr>
        </p:nvSpPr>
        <p:spPr/>
        <p:txBody>
          <a:bodyPr/>
          <a:lstStyle/>
          <a:p>
            <a:r>
              <a:rPr lang="en-US"/>
              <a:t>Loan Eligiblity Prediction</a:t>
            </a:r>
            <a:endParaRPr lang="en-US" dirty="0"/>
          </a:p>
        </p:txBody>
      </p:sp>
      <p:sp>
        <p:nvSpPr>
          <p:cNvPr id="5" name="Slide Number Placeholder 4">
            <a:extLst>
              <a:ext uri="{FF2B5EF4-FFF2-40B4-BE49-F238E27FC236}">
                <a16:creationId xmlns:a16="http://schemas.microsoft.com/office/drawing/2014/main" id="{1BC67E8B-00A9-4564-822D-95760133DCF8}"/>
              </a:ext>
            </a:extLst>
          </p:cNvPr>
          <p:cNvSpPr>
            <a:spLocks noGrp="1"/>
          </p:cNvSpPr>
          <p:nvPr>
            <p:ph type="sldNum" sz="quarter" idx="12"/>
          </p:nvPr>
        </p:nvSpPr>
        <p:spPr/>
        <p:txBody>
          <a:bodyPr/>
          <a:lstStyle/>
          <a:p>
            <a:fld id="{3A98EE3D-8CD1-4C3F-BD1C-C98C9596463C}" type="slidenum">
              <a:rPr lang="en-US" smtClean="0"/>
              <a:t>15</a:t>
            </a:fld>
            <a:endParaRPr lang="en-US" dirty="0"/>
          </a:p>
        </p:txBody>
      </p:sp>
      <p:pic>
        <p:nvPicPr>
          <p:cNvPr id="7170" name="Picture 2" descr="Brief, client, plan, project, summary icon - Download on Iconfinder">
            <a:extLst>
              <a:ext uri="{FF2B5EF4-FFF2-40B4-BE49-F238E27FC236}">
                <a16:creationId xmlns:a16="http://schemas.microsoft.com/office/drawing/2014/main" id="{2471410E-1F46-4D6E-982E-DF815A179F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7054" y="286603"/>
            <a:ext cx="1098173" cy="1098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356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algn="l"/>
            <a:r>
              <a:rPr lang="en-US" sz="3200" b="0" i="0" dirty="0">
                <a:solidFill>
                  <a:srgbClr val="4A4A4A"/>
                </a:solidFill>
                <a:effectLst/>
                <a:latin typeface="Footlight MT Light" panose="0204060206030A020304" pitchFamily="18" charset="0"/>
              </a:rPr>
              <a:t>Predict Loan Eligibility for Dream Housing Finance company</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536604795"/>
              </p:ext>
            </p:extLst>
          </p:nvPr>
        </p:nvGraphicFramePr>
        <p:xfrm>
          <a:off x="1096962" y="2216878"/>
          <a:ext cx="10058400" cy="3819122"/>
        </p:xfrm>
        <a:graphic>
          <a:graphicData uri="http://schemas.openxmlformats.org/drawingml/2006/table">
            <a:tbl>
              <a:tblPr firstRow="1" bandRow="1">
                <a:noFill/>
                <a:tableStyleId>{3B4B98B0-60AC-42C2-AFA5-B58CD77FA1E5}</a:tableStyleId>
              </a:tblPr>
              <a:tblGrid>
                <a:gridCol w="10058400">
                  <a:extLst>
                    <a:ext uri="{9D8B030D-6E8A-4147-A177-3AD203B41FA5}">
                      <a16:colId xmlns:a16="http://schemas.microsoft.com/office/drawing/2014/main" val="2981917977"/>
                    </a:ext>
                  </a:extLst>
                </a:gridCol>
              </a:tblGrid>
              <a:tr h="743320">
                <a:tc>
                  <a:txBody>
                    <a:bodyPr/>
                    <a:lstStyle/>
                    <a:p>
                      <a:pPr algn="just"/>
                      <a:r>
                        <a:rPr lang="en-US" sz="2400" b="0" cap="all" spc="150" dirty="0">
                          <a:solidFill>
                            <a:schemeClr val="lt1"/>
                          </a:solidFill>
                        </a:rPr>
                        <a:t>CONTENTS</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2710839">
                <a:tc>
                  <a:txBody>
                    <a:bodyPr/>
                    <a:lstStyle/>
                    <a:p>
                      <a:pPr marL="285750" indent="-285750" algn="just">
                        <a:buFont typeface="Wingdings" panose="05000000000000000000" pitchFamily="2" charset="2"/>
                        <a:buChar char="v"/>
                      </a:pPr>
                      <a:r>
                        <a:rPr lang="en-US" sz="1400" cap="none" spc="0" dirty="0">
                          <a:solidFill>
                            <a:schemeClr val="tx1"/>
                          </a:solidFill>
                        </a:rPr>
                        <a:t>Problem Statement</a:t>
                      </a:r>
                    </a:p>
                    <a:p>
                      <a:pPr marL="285750" indent="-285750" algn="just">
                        <a:buFont typeface="Wingdings" panose="05000000000000000000" pitchFamily="2" charset="2"/>
                        <a:buChar char="v"/>
                      </a:pPr>
                      <a:r>
                        <a:rPr lang="en-US" sz="1400" cap="none" spc="0" dirty="0">
                          <a:solidFill>
                            <a:schemeClr val="tx1"/>
                          </a:solidFill>
                        </a:rPr>
                        <a:t>Machine Learning Workflow</a:t>
                      </a:r>
                    </a:p>
                    <a:p>
                      <a:pPr marL="285750" indent="-285750" algn="just">
                        <a:buFont typeface="Wingdings" panose="05000000000000000000" pitchFamily="2" charset="2"/>
                        <a:buChar char="v"/>
                      </a:pPr>
                      <a:r>
                        <a:rPr lang="en-US" sz="1400" cap="none" spc="0" dirty="0">
                          <a:solidFill>
                            <a:schemeClr val="tx1"/>
                          </a:solidFill>
                        </a:rPr>
                        <a:t>Data Collection</a:t>
                      </a:r>
                    </a:p>
                    <a:p>
                      <a:pPr marL="742950" lvl="1" indent="-285750" algn="just">
                        <a:buFont typeface="Wingdings" panose="05000000000000000000" pitchFamily="2" charset="2"/>
                        <a:buChar char="ü"/>
                      </a:pPr>
                      <a:r>
                        <a:rPr lang="en-US" sz="1400" cap="none" spc="0" dirty="0">
                          <a:solidFill>
                            <a:schemeClr val="tx1"/>
                          </a:solidFill>
                        </a:rPr>
                        <a:t>Data dictionary</a:t>
                      </a:r>
                    </a:p>
                    <a:p>
                      <a:pPr marL="285750" indent="-285750" algn="just">
                        <a:buFont typeface="Wingdings" panose="05000000000000000000" pitchFamily="2" charset="2"/>
                        <a:buChar char="v"/>
                      </a:pPr>
                      <a:r>
                        <a:rPr lang="en-US" sz="1400" cap="none" spc="0" dirty="0">
                          <a:solidFill>
                            <a:schemeClr val="tx1"/>
                          </a:solidFill>
                        </a:rPr>
                        <a:t>R- Libraries used</a:t>
                      </a:r>
                    </a:p>
                    <a:p>
                      <a:pPr marL="285750" indent="-285750" algn="just">
                        <a:buFont typeface="Wingdings" panose="05000000000000000000" pitchFamily="2" charset="2"/>
                        <a:buChar char="v"/>
                      </a:pPr>
                      <a:r>
                        <a:rPr lang="en-US" sz="1400" cap="none" spc="0" dirty="0">
                          <a:solidFill>
                            <a:schemeClr val="tx1"/>
                          </a:solidFill>
                        </a:rPr>
                        <a:t>Exploratory Data Analysis</a:t>
                      </a:r>
                    </a:p>
                    <a:p>
                      <a:pPr marL="285750" indent="-285750" algn="just">
                        <a:buFont typeface="Wingdings" panose="05000000000000000000" pitchFamily="2" charset="2"/>
                        <a:buChar char="v"/>
                      </a:pPr>
                      <a:r>
                        <a:rPr lang="en-US" sz="1400" cap="none" spc="0" dirty="0">
                          <a:solidFill>
                            <a:schemeClr val="tx1"/>
                          </a:solidFill>
                        </a:rPr>
                        <a:t>Model Building</a:t>
                      </a:r>
                    </a:p>
                    <a:p>
                      <a:pPr marL="742950" lvl="1" indent="-285750" algn="just">
                        <a:buFont typeface="Wingdings" panose="05000000000000000000" pitchFamily="2" charset="2"/>
                        <a:buChar char="ü"/>
                      </a:pPr>
                      <a:r>
                        <a:rPr lang="en-US" sz="1400" cap="none" spc="0" dirty="0">
                          <a:solidFill>
                            <a:schemeClr val="tx1"/>
                          </a:solidFill>
                        </a:rPr>
                        <a:t>Baseline model</a:t>
                      </a:r>
                    </a:p>
                    <a:p>
                      <a:pPr marL="742950" lvl="1" indent="-285750" algn="just">
                        <a:buFont typeface="Wingdings" panose="05000000000000000000" pitchFamily="2" charset="2"/>
                        <a:buChar char="ü"/>
                      </a:pPr>
                      <a:r>
                        <a:rPr lang="en-US" sz="1400" cap="none" spc="0" dirty="0">
                          <a:solidFill>
                            <a:schemeClr val="tx1"/>
                          </a:solidFill>
                        </a:rPr>
                        <a:t>Build the model </a:t>
                      </a:r>
                    </a:p>
                    <a:p>
                      <a:pPr marL="742950" lvl="1" indent="-285750" algn="just">
                        <a:buFont typeface="Wingdings" panose="05000000000000000000" pitchFamily="2" charset="2"/>
                        <a:buChar char="ü"/>
                      </a:pPr>
                      <a:r>
                        <a:rPr lang="en-US" sz="1400" cap="none" spc="0" dirty="0">
                          <a:solidFill>
                            <a:schemeClr val="tx1"/>
                          </a:solidFill>
                        </a:rPr>
                        <a:t>Train the model</a:t>
                      </a:r>
                    </a:p>
                    <a:p>
                      <a:pPr marL="742950" lvl="1" indent="-285750" algn="just">
                        <a:buFont typeface="Wingdings" panose="05000000000000000000" pitchFamily="2" charset="2"/>
                        <a:buChar char="ü"/>
                      </a:pPr>
                      <a:r>
                        <a:rPr lang="en-US" sz="1400" cap="none" spc="0" dirty="0">
                          <a:solidFill>
                            <a:schemeClr val="tx1"/>
                          </a:solidFill>
                        </a:rPr>
                        <a:t>Performance Metrics Measurement</a:t>
                      </a:r>
                    </a:p>
                    <a:p>
                      <a:pPr marL="285750" indent="-285750" algn="just">
                        <a:buFont typeface="Wingdings" panose="05000000000000000000" pitchFamily="2" charset="2"/>
                        <a:buChar char="v"/>
                      </a:pPr>
                      <a:r>
                        <a:rPr lang="en-US" sz="1400" cap="none" spc="0" dirty="0">
                          <a:solidFill>
                            <a:schemeClr val="tx1"/>
                          </a:solidFill>
                        </a:rPr>
                        <a:t>Predictions</a:t>
                      </a:r>
                    </a:p>
                    <a:p>
                      <a:pPr marL="285750" indent="-285750" algn="just">
                        <a:buFont typeface="Wingdings" panose="05000000000000000000" pitchFamily="2" charset="2"/>
                        <a:buChar char="v"/>
                      </a:pPr>
                      <a:r>
                        <a:rPr lang="en-US" sz="1400" cap="none" spc="0" dirty="0">
                          <a:solidFill>
                            <a:schemeClr val="tx1"/>
                          </a:solidFill>
                        </a:rPr>
                        <a:t>Summary</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bl>
          </a:graphicData>
        </a:graphic>
      </p:graphicFrame>
      <p:sp>
        <p:nvSpPr>
          <p:cNvPr id="3" name="Footer Placeholder 2">
            <a:extLst>
              <a:ext uri="{FF2B5EF4-FFF2-40B4-BE49-F238E27FC236}">
                <a16:creationId xmlns:a16="http://schemas.microsoft.com/office/drawing/2014/main" id="{0A1E5C62-6057-43CF-9618-9382D1B10639}"/>
              </a:ext>
            </a:extLst>
          </p:cNvPr>
          <p:cNvSpPr>
            <a:spLocks noGrp="1"/>
          </p:cNvSpPr>
          <p:nvPr>
            <p:ph type="ftr" sz="quarter" idx="11"/>
          </p:nvPr>
        </p:nvSpPr>
        <p:spPr/>
        <p:txBody>
          <a:bodyPr/>
          <a:lstStyle/>
          <a:p>
            <a:r>
              <a:rPr lang="en-US"/>
              <a:t>Loan Eligiblity Prediction</a:t>
            </a:r>
            <a:endParaRPr lang="en-US" dirty="0"/>
          </a:p>
        </p:txBody>
      </p:sp>
      <p:sp>
        <p:nvSpPr>
          <p:cNvPr id="5" name="Slide Number Placeholder 4">
            <a:extLst>
              <a:ext uri="{FF2B5EF4-FFF2-40B4-BE49-F238E27FC236}">
                <a16:creationId xmlns:a16="http://schemas.microsoft.com/office/drawing/2014/main" id="{17ADA473-5470-4560-A45B-8A8DB47CF41E}"/>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662C3-5EC7-4DBF-BDD3-02F2C22F74DD}"/>
              </a:ext>
            </a:extLst>
          </p:cNvPr>
          <p:cNvSpPr>
            <a:spLocks noGrp="1"/>
          </p:cNvSpPr>
          <p:nvPr>
            <p:ph type="title"/>
          </p:nvPr>
        </p:nvSpPr>
        <p:spPr>
          <a:xfrm>
            <a:off x="1097280" y="1397976"/>
            <a:ext cx="10058400" cy="339383"/>
          </a:xfrm>
        </p:spPr>
        <p:txBody>
          <a:bodyPr>
            <a:noAutofit/>
          </a:bodyPr>
          <a:lstStyle/>
          <a:p>
            <a:r>
              <a:rPr lang="en-US" sz="2400" dirty="0">
                <a:solidFill>
                  <a:schemeClr val="accent6">
                    <a:lumMod val="50000"/>
                  </a:schemeClr>
                </a:solidFill>
              </a:rPr>
              <a:t>PROBLEM STATEMENT</a:t>
            </a:r>
            <a:endParaRPr lang="en-IN" sz="2400" dirty="0">
              <a:solidFill>
                <a:schemeClr val="accent6">
                  <a:lumMod val="50000"/>
                </a:schemeClr>
              </a:solidFill>
            </a:endParaRPr>
          </a:p>
        </p:txBody>
      </p:sp>
      <p:sp>
        <p:nvSpPr>
          <p:cNvPr id="3" name="Content Placeholder 2">
            <a:extLst>
              <a:ext uri="{FF2B5EF4-FFF2-40B4-BE49-F238E27FC236}">
                <a16:creationId xmlns:a16="http://schemas.microsoft.com/office/drawing/2014/main" id="{1C6E3344-09E7-4112-A291-289F046F85A4}"/>
              </a:ext>
            </a:extLst>
          </p:cNvPr>
          <p:cNvSpPr>
            <a:spLocks noGrp="1"/>
          </p:cNvSpPr>
          <p:nvPr>
            <p:ph idx="1"/>
          </p:nvPr>
        </p:nvSpPr>
        <p:spPr>
          <a:xfrm>
            <a:off x="1097280" y="2108202"/>
            <a:ext cx="10058400" cy="2085730"/>
          </a:xfrm>
        </p:spPr>
        <p:txBody>
          <a:bodyPr>
            <a:normAutofit fontScale="85000" lnSpcReduction="10000"/>
          </a:bodyPr>
          <a:lstStyle/>
          <a:p>
            <a:pPr algn="just" fontAlgn="base"/>
            <a:r>
              <a:rPr lang="en-US" b="1" i="0" dirty="0">
                <a:solidFill>
                  <a:schemeClr val="tx1"/>
                </a:solidFill>
                <a:effectLst/>
                <a:latin typeface="Inter"/>
              </a:rPr>
              <a:t>Dream Housing Finance company deals in all home loans. They have a presence across all urban, semi-urban, and rural areas. Customer-first applies for a home loan after that company validates the customer eligibility for a loan.</a:t>
            </a:r>
          </a:p>
          <a:p>
            <a:pPr algn="just" fontAlgn="base"/>
            <a:r>
              <a:rPr lang="en-US" b="0" i="0" dirty="0">
                <a:solidFill>
                  <a:schemeClr val="tx1"/>
                </a:solidFill>
                <a:effectLst/>
                <a:latin typeface="Inter"/>
              </a:rPr>
              <a:t>The company wants to automate the loan eligibility process (real-time) based on customer detail provided while filling the online application form. These details are Gender, Marital Status, Education, Number of Dependents, Income, Loan Amount, Credit History, and others. To automate this process, they have given a problem to identify the customer's segments, those are eligible for loan amount so that they can specifically target these customers. Here they have provided a partial data set.</a:t>
            </a:r>
          </a:p>
        </p:txBody>
      </p:sp>
      <p:sp>
        <p:nvSpPr>
          <p:cNvPr id="4" name="Footer Placeholder 3">
            <a:extLst>
              <a:ext uri="{FF2B5EF4-FFF2-40B4-BE49-F238E27FC236}">
                <a16:creationId xmlns:a16="http://schemas.microsoft.com/office/drawing/2014/main" id="{B8CC41B7-BD48-4208-813C-A628407C7EF2}"/>
              </a:ext>
            </a:extLst>
          </p:cNvPr>
          <p:cNvSpPr>
            <a:spLocks noGrp="1"/>
          </p:cNvSpPr>
          <p:nvPr>
            <p:ph type="ftr" sz="quarter" idx="11"/>
          </p:nvPr>
        </p:nvSpPr>
        <p:spPr/>
        <p:txBody>
          <a:bodyPr/>
          <a:lstStyle/>
          <a:p>
            <a:r>
              <a:rPr lang="en-US"/>
              <a:t>Loan Eligiblity Prediction</a:t>
            </a:r>
            <a:endParaRPr lang="en-US" dirty="0"/>
          </a:p>
        </p:txBody>
      </p:sp>
      <p:sp>
        <p:nvSpPr>
          <p:cNvPr id="5" name="Slide Number Placeholder 4">
            <a:extLst>
              <a:ext uri="{FF2B5EF4-FFF2-40B4-BE49-F238E27FC236}">
                <a16:creationId xmlns:a16="http://schemas.microsoft.com/office/drawing/2014/main" id="{47055179-579E-4FC0-8B31-81584CA28D2F}"/>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348850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D519B-2DAD-4010-9D92-A26F40D42212}"/>
              </a:ext>
            </a:extLst>
          </p:cNvPr>
          <p:cNvSpPr>
            <a:spLocks noGrp="1"/>
          </p:cNvSpPr>
          <p:nvPr>
            <p:ph type="title"/>
          </p:nvPr>
        </p:nvSpPr>
        <p:spPr/>
        <p:txBody>
          <a:bodyPr/>
          <a:lstStyle/>
          <a:p>
            <a:r>
              <a:rPr lang="en-US" dirty="0"/>
              <a:t>Machine Learning Workflow</a:t>
            </a:r>
            <a:endParaRPr lang="en-IN" dirty="0"/>
          </a:p>
        </p:txBody>
      </p:sp>
      <p:sp>
        <p:nvSpPr>
          <p:cNvPr id="3" name="Footer Placeholder 2">
            <a:extLst>
              <a:ext uri="{FF2B5EF4-FFF2-40B4-BE49-F238E27FC236}">
                <a16:creationId xmlns:a16="http://schemas.microsoft.com/office/drawing/2014/main" id="{AD1833B7-D4A3-4CFA-A9CC-C5172E1023F7}"/>
              </a:ext>
            </a:extLst>
          </p:cNvPr>
          <p:cNvSpPr>
            <a:spLocks noGrp="1"/>
          </p:cNvSpPr>
          <p:nvPr>
            <p:ph type="ftr" sz="quarter" idx="11"/>
          </p:nvPr>
        </p:nvSpPr>
        <p:spPr/>
        <p:txBody>
          <a:bodyPr/>
          <a:lstStyle/>
          <a:p>
            <a:r>
              <a:rPr lang="en-US"/>
              <a:t>Loan Eligiblity Prediction</a:t>
            </a:r>
            <a:endParaRPr lang="en-US" dirty="0"/>
          </a:p>
        </p:txBody>
      </p:sp>
      <p:sp>
        <p:nvSpPr>
          <p:cNvPr id="4" name="Slide Number Placeholder 3">
            <a:extLst>
              <a:ext uri="{FF2B5EF4-FFF2-40B4-BE49-F238E27FC236}">
                <a16:creationId xmlns:a16="http://schemas.microsoft.com/office/drawing/2014/main" id="{73F5F094-F028-40D2-B1E2-5DD03FDCDA64}"/>
              </a:ext>
            </a:extLst>
          </p:cNvPr>
          <p:cNvSpPr>
            <a:spLocks noGrp="1"/>
          </p:cNvSpPr>
          <p:nvPr>
            <p:ph type="sldNum" sz="quarter" idx="12"/>
          </p:nvPr>
        </p:nvSpPr>
        <p:spPr/>
        <p:txBody>
          <a:bodyPr/>
          <a:lstStyle/>
          <a:p>
            <a:fld id="{3A98EE3D-8CD1-4C3F-BD1C-C98C9596463C}" type="slidenum">
              <a:rPr lang="en-US" smtClean="0"/>
              <a:t>4</a:t>
            </a:fld>
            <a:endParaRPr lang="en-US" dirty="0"/>
          </a:p>
        </p:txBody>
      </p:sp>
      <p:pic>
        <p:nvPicPr>
          <p:cNvPr id="1026" name="Picture 2" descr="Phases of ML Workloads - Machine Learning Lens">
            <a:extLst>
              <a:ext uri="{FF2B5EF4-FFF2-40B4-BE49-F238E27FC236}">
                <a16:creationId xmlns:a16="http://schemas.microsoft.com/office/drawing/2014/main" id="{01649A8F-331F-4401-A326-261D08470B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5779" y="2501535"/>
            <a:ext cx="9361402" cy="27474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dustrial 4 Click Process To Create &amp; Deploy Machine Learning Algorithms">
            <a:extLst>
              <a:ext uri="{FF2B5EF4-FFF2-40B4-BE49-F238E27FC236}">
                <a16:creationId xmlns:a16="http://schemas.microsoft.com/office/drawing/2014/main" id="{B82CC9EF-03A9-4C65-A250-363910CB22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1839" y="-143742"/>
            <a:ext cx="3268662" cy="2311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547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9E27-DD4E-462F-8A9A-55AFEC660661}"/>
              </a:ext>
            </a:extLst>
          </p:cNvPr>
          <p:cNvSpPr>
            <a:spLocks noGrp="1"/>
          </p:cNvSpPr>
          <p:nvPr>
            <p:ph type="title"/>
          </p:nvPr>
        </p:nvSpPr>
        <p:spPr/>
        <p:txBody>
          <a:bodyPr/>
          <a:lstStyle/>
          <a:p>
            <a:r>
              <a:rPr lang="en-US" dirty="0"/>
              <a:t>Data Collection</a:t>
            </a:r>
            <a:endParaRPr lang="en-IN" dirty="0"/>
          </a:p>
        </p:txBody>
      </p:sp>
      <p:pic>
        <p:nvPicPr>
          <p:cNvPr id="14" name="Content Placeholder 13">
            <a:extLst>
              <a:ext uri="{FF2B5EF4-FFF2-40B4-BE49-F238E27FC236}">
                <a16:creationId xmlns:a16="http://schemas.microsoft.com/office/drawing/2014/main" id="{CCD3FB8C-AB9C-4CC2-8FC1-1AD0FF4E73FD}"/>
              </a:ext>
            </a:extLst>
          </p:cNvPr>
          <p:cNvPicPr>
            <a:picLocks noGrp="1" noChangeAspect="1"/>
          </p:cNvPicPr>
          <p:nvPr>
            <p:ph idx="1"/>
          </p:nvPr>
        </p:nvPicPr>
        <p:blipFill>
          <a:blip r:embed="rId2"/>
          <a:stretch>
            <a:fillRect/>
          </a:stretch>
        </p:blipFill>
        <p:spPr>
          <a:xfrm>
            <a:off x="5558923" y="466258"/>
            <a:ext cx="892517" cy="892517"/>
          </a:xfrm>
        </p:spPr>
      </p:pic>
      <p:pic>
        <p:nvPicPr>
          <p:cNvPr id="11" name="Picture 10">
            <a:extLst>
              <a:ext uri="{FF2B5EF4-FFF2-40B4-BE49-F238E27FC236}">
                <a16:creationId xmlns:a16="http://schemas.microsoft.com/office/drawing/2014/main" id="{4CE5578A-18B0-43EA-9BE8-379D920DDAAF}"/>
              </a:ext>
            </a:extLst>
          </p:cNvPr>
          <p:cNvPicPr>
            <a:picLocks noChangeAspect="1"/>
          </p:cNvPicPr>
          <p:nvPr/>
        </p:nvPicPr>
        <p:blipFill>
          <a:blip r:embed="rId3"/>
          <a:stretch>
            <a:fillRect/>
          </a:stretch>
        </p:blipFill>
        <p:spPr>
          <a:xfrm>
            <a:off x="1459108" y="2242038"/>
            <a:ext cx="1386828" cy="535631"/>
          </a:xfrm>
          <a:prstGeom prst="rect">
            <a:avLst/>
          </a:prstGeom>
        </p:spPr>
      </p:pic>
      <p:pic>
        <p:nvPicPr>
          <p:cNvPr id="16" name="Picture 15">
            <a:extLst>
              <a:ext uri="{FF2B5EF4-FFF2-40B4-BE49-F238E27FC236}">
                <a16:creationId xmlns:a16="http://schemas.microsoft.com/office/drawing/2014/main" id="{5690E581-671B-4A3D-BDCC-0AD9B2F5E67F}"/>
              </a:ext>
            </a:extLst>
          </p:cNvPr>
          <p:cNvPicPr>
            <a:picLocks noChangeAspect="1"/>
          </p:cNvPicPr>
          <p:nvPr/>
        </p:nvPicPr>
        <p:blipFill>
          <a:blip r:embed="rId4"/>
          <a:stretch>
            <a:fillRect/>
          </a:stretch>
        </p:blipFill>
        <p:spPr>
          <a:xfrm>
            <a:off x="451338" y="2829665"/>
            <a:ext cx="11549355" cy="2501334"/>
          </a:xfrm>
          <a:prstGeom prst="rect">
            <a:avLst/>
          </a:prstGeom>
        </p:spPr>
      </p:pic>
      <p:sp>
        <p:nvSpPr>
          <p:cNvPr id="17" name="TextBox 16">
            <a:extLst>
              <a:ext uri="{FF2B5EF4-FFF2-40B4-BE49-F238E27FC236}">
                <a16:creationId xmlns:a16="http://schemas.microsoft.com/office/drawing/2014/main" id="{2FC5F822-3745-40B5-A70F-587F461F45B7}"/>
              </a:ext>
            </a:extLst>
          </p:cNvPr>
          <p:cNvSpPr txBox="1"/>
          <p:nvPr/>
        </p:nvSpPr>
        <p:spPr>
          <a:xfrm>
            <a:off x="1097281" y="1888183"/>
            <a:ext cx="1386828" cy="369332"/>
          </a:xfrm>
          <a:prstGeom prst="rect">
            <a:avLst/>
          </a:prstGeom>
          <a:noFill/>
        </p:spPr>
        <p:txBody>
          <a:bodyPr wrap="square" rtlCol="0">
            <a:spAutoFit/>
          </a:bodyPr>
          <a:lstStyle/>
          <a:p>
            <a:r>
              <a:rPr lang="en-US" dirty="0"/>
              <a:t>Source -</a:t>
            </a:r>
            <a:endParaRPr lang="en-IN" dirty="0"/>
          </a:p>
        </p:txBody>
      </p:sp>
      <p:sp>
        <p:nvSpPr>
          <p:cNvPr id="19" name="TextBox 18">
            <a:extLst>
              <a:ext uri="{FF2B5EF4-FFF2-40B4-BE49-F238E27FC236}">
                <a16:creationId xmlns:a16="http://schemas.microsoft.com/office/drawing/2014/main" id="{7882F2CB-A4B2-4F0C-9857-791D3658C38B}"/>
              </a:ext>
            </a:extLst>
          </p:cNvPr>
          <p:cNvSpPr txBox="1"/>
          <p:nvPr/>
        </p:nvSpPr>
        <p:spPr>
          <a:xfrm>
            <a:off x="7889631" y="1872706"/>
            <a:ext cx="1386828" cy="369332"/>
          </a:xfrm>
          <a:prstGeom prst="rect">
            <a:avLst/>
          </a:prstGeom>
          <a:noFill/>
        </p:spPr>
        <p:txBody>
          <a:bodyPr wrap="square" rtlCol="0">
            <a:spAutoFit/>
          </a:bodyPr>
          <a:lstStyle/>
          <a:p>
            <a:r>
              <a:rPr lang="en-US" dirty="0"/>
              <a:t>Language -</a:t>
            </a:r>
            <a:endParaRPr lang="en-IN" dirty="0"/>
          </a:p>
        </p:txBody>
      </p:sp>
      <p:pic>
        <p:nvPicPr>
          <p:cNvPr id="20" name="Picture 19">
            <a:extLst>
              <a:ext uri="{FF2B5EF4-FFF2-40B4-BE49-F238E27FC236}">
                <a16:creationId xmlns:a16="http://schemas.microsoft.com/office/drawing/2014/main" id="{B69A41C5-D38A-4F35-96F0-3B55F4A631FF}"/>
              </a:ext>
            </a:extLst>
          </p:cNvPr>
          <p:cNvPicPr>
            <a:picLocks noChangeAspect="1"/>
          </p:cNvPicPr>
          <p:nvPr/>
        </p:nvPicPr>
        <p:blipFill>
          <a:blip r:embed="rId5"/>
          <a:stretch>
            <a:fillRect/>
          </a:stretch>
        </p:blipFill>
        <p:spPr>
          <a:xfrm>
            <a:off x="8815336" y="2085687"/>
            <a:ext cx="922246" cy="714741"/>
          </a:xfrm>
          <a:prstGeom prst="rect">
            <a:avLst/>
          </a:prstGeom>
        </p:spPr>
      </p:pic>
      <p:sp>
        <p:nvSpPr>
          <p:cNvPr id="25" name="TextBox 24">
            <a:extLst>
              <a:ext uri="{FF2B5EF4-FFF2-40B4-BE49-F238E27FC236}">
                <a16:creationId xmlns:a16="http://schemas.microsoft.com/office/drawing/2014/main" id="{A7028726-B79A-437D-8EA0-37C6D1A98CE0}"/>
              </a:ext>
            </a:extLst>
          </p:cNvPr>
          <p:cNvSpPr txBox="1"/>
          <p:nvPr/>
        </p:nvSpPr>
        <p:spPr>
          <a:xfrm>
            <a:off x="832338" y="5380017"/>
            <a:ext cx="3596787" cy="1077218"/>
          </a:xfrm>
          <a:prstGeom prst="rect">
            <a:avLst/>
          </a:prstGeom>
          <a:noFill/>
        </p:spPr>
        <p:txBody>
          <a:bodyPr wrap="square" rtlCol="0">
            <a:spAutoFit/>
          </a:bodyPr>
          <a:lstStyle/>
          <a:p>
            <a:r>
              <a:rPr lang="en-US" sz="1600" dirty="0"/>
              <a:t>Train Data Dimensions :</a:t>
            </a:r>
          </a:p>
          <a:p>
            <a:r>
              <a:rPr lang="en-US" sz="1600" dirty="0"/>
              <a:t>	614 rows and 13 columns</a:t>
            </a:r>
          </a:p>
          <a:p>
            <a:r>
              <a:rPr lang="en-IN" sz="1600" dirty="0"/>
              <a:t>Test Data Dimensions :</a:t>
            </a:r>
          </a:p>
          <a:p>
            <a:r>
              <a:rPr lang="en-IN" sz="1600" dirty="0"/>
              <a:t>	367 rows and 12 columns</a:t>
            </a:r>
          </a:p>
        </p:txBody>
      </p:sp>
      <p:sp>
        <p:nvSpPr>
          <p:cNvPr id="3" name="Footer Placeholder 2">
            <a:extLst>
              <a:ext uri="{FF2B5EF4-FFF2-40B4-BE49-F238E27FC236}">
                <a16:creationId xmlns:a16="http://schemas.microsoft.com/office/drawing/2014/main" id="{DCA9A28B-C5D8-4483-ACD6-2B42CAC8DC68}"/>
              </a:ext>
            </a:extLst>
          </p:cNvPr>
          <p:cNvSpPr>
            <a:spLocks noGrp="1"/>
          </p:cNvSpPr>
          <p:nvPr>
            <p:ph type="ftr" sz="quarter" idx="11"/>
          </p:nvPr>
        </p:nvSpPr>
        <p:spPr>
          <a:xfrm>
            <a:off x="1097280" y="6446838"/>
            <a:ext cx="6818262" cy="365125"/>
          </a:xfrm>
        </p:spPr>
        <p:txBody>
          <a:bodyPr/>
          <a:lstStyle/>
          <a:p>
            <a:r>
              <a:rPr lang="en-US"/>
              <a:t>Loan Eligiblity Prediction</a:t>
            </a:r>
            <a:endParaRPr lang="en-US" dirty="0"/>
          </a:p>
        </p:txBody>
      </p:sp>
      <p:sp>
        <p:nvSpPr>
          <p:cNvPr id="4" name="Slide Number Placeholder 3">
            <a:extLst>
              <a:ext uri="{FF2B5EF4-FFF2-40B4-BE49-F238E27FC236}">
                <a16:creationId xmlns:a16="http://schemas.microsoft.com/office/drawing/2014/main" id="{0CB97ABB-1F5D-41B6-A5E9-4803C6CC5383}"/>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13" name="TextBox 12">
            <a:extLst>
              <a:ext uri="{FF2B5EF4-FFF2-40B4-BE49-F238E27FC236}">
                <a16:creationId xmlns:a16="http://schemas.microsoft.com/office/drawing/2014/main" id="{42186898-412A-41CA-92B4-1BBE40A67EBB}"/>
              </a:ext>
            </a:extLst>
          </p:cNvPr>
          <p:cNvSpPr txBox="1"/>
          <p:nvPr/>
        </p:nvSpPr>
        <p:spPr>
          <a:xfrm>
            <a:off x="8420100" y="6057900"/>
            <a:ext cx="6335145" cy="253916"/>
          </a:xfrm>
          <a:prstGeom prst="rect">
            <a:avLst/>
          </a:prstGeom>
          <a:noFill/>
        </p:spPr>
        <p:txBody>
          <a:bodyPr wrap="square">
            <a:spAutoFit/>
          </a:bodyPr>
          <a:lstStyle/>
          <a:p>
            <a:r>
              <a:rPr lang="en-IN" sz="1050" dirty="0">
                <a:hlinkClick r:id="rId6"/>
              </a:rPr>
              <a:t>https://www.kaggle.com/vikasukani/loan-eligible-dataset</a:t>
            </a:r>
            <a:r>
              <a:rPr lang="en-IN" sz="1050" dirty="0"/>
              <a:t> </a:t>
            </a:r>
          </a:p>
        </p:txBody>
      </p:sp>
      <p:sp>
        <p:nvSpPr>
          <p:cNvPr id="6" name="TextBox 5">
            <a:extLst>
              <a:ext uri="{FF2B5EF4-FFF2-40B4-BE49-F238E27FC236}">
                <a16:creationId xmlns:a16="http://schemas.microsoft.com/office/drawing/2014/main" id="{C818B385-0096-42D9-A920-08C0613E5086}"/>
              </a:ext>
            </a:extLst>
          </p:cNvPr>
          <p:cNvSpPr txBox="1"/>
          <p:nvPr/>
        </p:nvSpPr>
        <p:spPr>
          <a:xfrm>
            <a:off x="8343900" y="5924550"/>
            <a:ext cx="790575" cy="246221"/>
          </a:xfrm>
          <a:prstGeom prst="rect">
            <a:avLst/>
          </a:prstGeom>
          <a:noFill/>
        </p:spPr>
        <p:txBody>
          <a:bodyPr wrap="square" rtlCol="0">
            <a:spAutoFit/>
          </a:bodyPr>
          <a:lstStyle/>
          <a:p>
            <a:r>
              <a:rPr lang="en-US" sz="1000" dirty="0"/>
              <a:t>Link :</a:t>
            </a:r>
            <a:endParaRPr lang="en-IN" sz="1000" dirty="0"/>
          </a:p>
        </p:txBody>
      </p:sp>
    </p:spTree>
    <p:extLst>
      <p:ext uri="{BB962C8B-B14F-4D97-AF65-F5344CB8AC3E}">
        <p14:creationId xmlns:p14="http://schemas.microsoft.com/office/powerpoint/2010/main" val="1918572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C1B92-2BC3-402B-846E-A9F05432E3D8}"/>
              </a:ext>
            </a:extLst>
          </p:cNvPr>
          <p:cNvSpPr>
            <a:spLocks noGrp="1"/>
          </p:cNvSpPr>
          <p:nvPr>
            <p:ph type="title"/>
          </p:nvPr>
        </p:nvSpPr>
        <p:spPr/>
        <p:txBody>
          <a:bodyPr/>
          <a:lstStyle/>
          <a:p>
            <a:r>
              <a:rPr lang="en-US" dirty="0"/>
              <a:t>Data Dictionary</a:t>
            </a:r>
            <a:endParaRPr lang="en-IN" dirty="0"/>
          </a:p>
        </p:txBody>
      </p:sp>
      <p:sp>
        <p:nvSpPr>
          <p:cNvPr id="5" name="Right Brace 4">
            <a:extLst>
              <a:ext uri="{FF2B5EF4-FFF2-40B4-BE49-F238E27FC236}">
                <a16:creationId xmlns:a16="http://schemas.microsoft.com/office/drawing/2014/main" id="{9FE3C7D9-52E3-45C6-A45B-AABFA9622175}"/>
              </a:ext>
            </a:extLst>
          </p:cNvPr>
          <p:cNvSpPr/>
          <p:nvPr/>
        </p:nvSpPr>
        <p:spPr>
          <a:xfrm>
            <a:off x="7781192" y="2655276"/>
            <a:ext cx="325316" cy="2883877"/>
          </a:xfrm>
          <a:prstGeom prst="rightBrace">
            <a:avLst>
              <a:gd name="adj1" fmla="val 21846"/>
              <a:gd name="adj2" fmla="val 50000"/>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6" name="Right Brace 5">
            <a:extLst>
              <a:ext uri="{FF2B5EF4-FFF2-40B4-BE49-F238E27FC236}">
                <a16:creationId xmlns:a16="http://schemas.microsoft.com/office/drawing/2014/main" id="{45957FF3-A8D5-4A4F-A272-E7E4819C01F2}"/>
              </a:ext>
            </a:extLst>
          </p:cNvPr>
          <p:cNvSpPr/>
          <p:nvPr/>
        </p:nvSpPr>
        <p:spPr>
          <a:xfrm>
            <a:off x="7781192" y="5785338"/>
            <a:ext cx="325316" cy="150017"/>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7" name="TextBox 6">
            <a:extLst>
              <a:ext uri="{FF2B5EF4-FFF2-40B4-BE49-F238E27FC236}">
                <a16:creationId xmlns:a16="http://schemas.microsoft.com/office/drawing/2014/main" id="{42834F3A-5F0F-4238-B487-2C6AF4471414}"/>
              </a:ext>
            </a:extLst>
          </p:cNvPr>
          <p:cNvSpPr txBox="1"/>
          <p:nvPr/>
        </p:nvSpPr>
        <p:spPr>
          <a:xfrm flipH="1">
            <a:off x="8220076" y="3930134"/>
            <a:ext cx="2568821" cy="369332"/>
          </a:xfrm>
          <a:prstGeom prst="rect">
            <a:avLst/>
          </a:prstGeom>
          <a:noFill/>
        </p:spPr>
        <p:txBody>
          <a:bodyPr wrap="square" rtlCol="0">
            <a:spAutoFit/>
          </a:bodyPr>
          <a:lstStyle/>
          <a:p>
            <a:r>
              <a:rPr lang="en-US" dirty="0"/>
              <a:t>Predictors</a:t>
            </a:r>
            <a:endParaRPr lang="en-IN" dirty="0"/>
          </a:p>
        </p:txBody>
      </p:sp>
      <p:sp>
        <p:nvSpPr>
          <p:cNvPr id="8" name="TextBox 7">
            <a:extLst>
              <a:ext uri="{FF2B5EF4-FFF2-40B4-BE49-F238E27FC236}">
                <a16:creationId xmlns:a16="http://schemas.microsoft.com/office/drawing/2014/main" id="{B3EB1968-6521-48CE-BAA0-814CD3628D9A}"/>
              </a:ext>
            </a:extLst>
          </p:cNvPr>
          <p:cNvSpPr txBox="1"/>
          <p:nvPr/>
        </p:nvSpPr>
        <p:spPr>
          <a:xfrm flipH="1">
            <a:off x="8220076" y="5650530"/>
            <a:ext cx="3702295" cy="369332"/>
          </a:xfrm>
          <a:prstGeom prst="rect">
            <a:avLst/>
          </a:prstGeom>
          <a:noFill/>
        </p:spPr>
        <p:txBody>
          <a:bodyPr wrap="square" rtlCol="0">
            <a:spAutoFit/>
          </a:bodyPr>
          <a:lstStyle/>
          <a:p>
            <a:r>
              <a:rPr lang="en-US" dirty="0"/>
              <a:t>Target (Binary yes / no output ) </a:t>
            </a:r>
            <a:endParaRPr lang="en-IN" dirty="0"/>
          </a:p>
        </p:txBody>
      </p:sp>
      <p:sp>
        <p:nvSpPr>
          <p:cNvPr id="3" name="Footer Placeholder 2">
            <a:extLst>
              <a:ext uri="{FF2B5EF4-FFF2-40B4-BE49-F238E27FC236}">
                <a16:creationId xmlns:a16="http://schemas.microsoft.com/office/drawing/2014/main" id="{114213EC-FEC5-4B03-A476-C7749D8C58B0}"/>
              </a:ext>
            </a:extLst>
          </p:cNvPr>
          <p:cNvSpPr>
            <a:spLocks noGrp="1"/>
          </p:cNvSpPr>
          <p:nvPr>
            <p:ph type="ftr" sz="quarter" idx="11"/>
          </p:nvPr>
        </p:nvSpPr>
        <p:spPr/>
        <p:txBody>
          <a:bodyPr/>
          <a:lstStyle/>
          <a:p>
            <a:r>
              <a:rPr lang="en-US"/>
              <a:t>Loan Eligiblity Prediction</a:t>
            </a:r>
            <a:endParaRPr lang="en-US" dirty="0"/>
          </a:p>
        </p:txBody>
      </p:sp>
      <p:sp>
        <p:nvSpPr>
          <p:cNvPr id="9" name="Slide Number Placeholder 8">
            <a:extLst>
              <a:ext uri="{FF2B5EF4-FFF2-40B4-BE49-F238E27FC236}">
                <a16:creationId xmlns:a16="http://schemas.microsoft.com/office/drawing/2014/main" id="{A39D80C0-BF19-4A01-BE9A-7F1F90E55154}"/>
              </a:ext>
            </a:extLst>
          </p:cNvPr>
          <p:cNvSpPr>
            <a:spLocks noGrp="1"/>
          </p:cNvSpPr>
          <p:nvPr>
            <p:ph type="sldNum" sz="quarter" idx="12"/>
          </p:nvPr>
        </p:nvSpPr>
        <p:spPr/>
        <p:txBody>
          <a:bodyPr/>
          <a:lstStyle/>
          <a:p>
            <a:fld id="{3A98EE3D-8CD1-4C3F-BD1C-C98C9596463C}" type="slidenum">
              <a:rPr lang="en-US" smtClean="0"/>
              <a:t>6</a:t>
            </a:fld>
            <a:endParaRPr lang="en-US" dirty="0"/>
          </a:p>
        </p:txBody>
      </p:sp>
      <p:pic>
        <p:nvPicPr>
          <p:cNvPr id="13" name="Content Placeholder 12">
            <a:extLst>
              <a:ext uri="{FF2B5EF4-FFF2-40B4-BE49-F238E27FC236}">
                <a16:creationId xmlns:a16="http://schemas.microsoft.com/office/drawing/2014/main" id="{C1FAF336-9004-4CDA-9207-6AE145A6A7F1}"/>
              </a:ext>
            </a:extLst>
          </p:cNvPr>
          <p:cNvPicPr>
            <a:picLocks noGrp="1" noChangeAspect="1"/>
          </p:cNvPicPr>
          <p:nvPr>
            <p:ph idx="1"/>
          </p:nvPr>
        </p:nvPicPr>
        <p:blipFill>
          <a:blip r:embed="rId2"/>
          <a:stretch>
            <a:fillRect/>
          </a:stretch>
        </p:blipFill>
        <p:spPr>
          <a:xfrm>
            <a:off x="1909920" y="2259074"/>
            <a:ext cx="5871272" cy="3760788"/>
          </a:xfrm>
        </p:spPr>
      </p:pic>
    </p:spTree>
    <p:extLst>
      <p:ext uri="{BB962C8B-B14F-4D97-AF65-F5344CB8AC3E}">
        <p14:creationId xmlns:p14="http://schemas.microsoft.com/office/powerpoint/2010/main" val="2282463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04911-4AC5-4BDB-9FBC-34D4A189A8EC}"/>
              </a:ext>
            </a:extLst>
          </p:cNvPr>
          <p:cNvSpPr>
            <a:spLocks noGrp="1"/>
          </p:cNvSpPr>
          <p:nvPr>
            <p:ph type="title"/>
          </p:nvPr>
        </p:nvSpPr>
        <p:spPr/>
        <p:txBody>
          <a:bodyPr/>
          <a:lstStyle/>
          <a:p>
            <a:r>
              <a:rPr lang="en-US" dirty="0"/>
              <a:t>R Libraries used</a:t>
            </a:r>
            <a:endParaRPr lang="en-IN" dirty="0"/>
          </a:p>
        </p:txBody>
      </p:sp>
      <p:sp>
        <p:nvSpPr>
          <p:cNvPr id="3" name="Content Placeholder 2">
            <a:extLst>
              <a:ext uri="{FF2B5EF4-FFF2-40B4-BE49-F238E27FC236}">
                <a16:creationId xmlns:a16="http://schemas.microsoft.com/office/drawing/2014/main" id="{7751FB57-97DF-4CB1-AB85-A7F807FA01E4}"/>
              </a:ext>
            </a:extLst>
          </p:cNvPr>
          <p:cNvSpPr>
            <a:spLocks noGrp="1"/>
          </p:cNvSpPr>
          <p:nvPr>
            <p:ph idx="1"/>
          </p:nvPr>
        </p:nvSpPr>
        <p:spPr/>
        <p:txBody>
          <a:bodyPr>
            <a:normAutofit fontScale="92500" lnSpcReduction="20000"/>
          </a:bodyPr>
          <a:lstStyle/>
          <a:p>
            <a:pPr>
              <a:buFont typeface="Wingdings" panose="05000000000000000000" pitchFamily="2" charset="2"/>
              <a:buChar char="§"/>
            </a:pPr>
            <a:r>
              <a:rPr lang="en-IN" dirty="0"/>
              <a:t> library('</a:t>
            </a:r>
            <a:r>
              <a:rPr lang="en-IN" dirty="0" err="1"/>
              <a:t>tidyverse</a:t>
            </a:r>
            <a:r>
              <a:rPr lang="en-IN" dirty="0"/>
              <a:t>’) 	</a:t>
            </a:r>
            <a:r>
              <a:rPr lang="en-IN" dirty="0">
                <a:solidFill>
                  <a:srgbClr val="00B0F0"/>
                </a:solidFill>
              </a:rPr>
              <a:t># metapackage of all </a:t>
            </a:r>
            <a:r>
              <a:rPr lang="en-IN" dirty="0" err="1">
                <a:solidFill>
                  <a:srgbClr val="00B0F0"/>
                </a:solidFill>
              </a:rPr>
              <a:t>tidyverse</a:t>
            </a:r>
            <a:r>
              <a:rPr lang="en-IN" dirty="0">
                <a:solidFill>
                  <a:srgbClr val="00B0F0"/>
                </a:solidFill>
              </a:rPr>
              <a:t> packages</a:t>
            </a:r>
          </a:p>
          <a:p>
            <a:pPr>
              <a:buFont typeface="Wingdings" panose="05000000000000000000" pitchFamily="2" charset="2"/>
              <a:buChar char="§"/>
            </a:pPr>
            <a:r>
              <a:rPr lang="en-IN" dirty="0">
                <a:solidFill>
                  <a:srgbClr val="00B0F0"/>
                </a:solidFill>
              </a:rPr>
              <a:t> </a:t>
            </a:r>
            <a:r>
              <a:rPr lang="en-IN" dirty="0">
                <a:solidFill>
                  <a:schemeClr val="tx1"/>
                </a:solidFill>
              </a:rPr>
              <a:t>library('</a:t>
            </a:r>
            <a:r>
              <a:rPr lang="en-IN" dirty="0" err="1">
                <a:solidFill>
                  <a:schemeClr val="tx1"/>
                </a:solidFill>
              </a:rPr>
              <a:t>dplyr</a:t>
            </a:r>
            <a:r>
              <a:rPr lang="en-IN" dirty="0">
                <a:solidFill>
                  <a:schemeClr val="tx1"/>
                </a:solidFill>
              </a:rPr>
              <a:t>')    </a:t>
            </a:r>
            <a:r>
              <a:rPr lang="en-IN" dirty="0">
                <a:solidFill>
                  <a:srgbClr val="00B0F0"/>
                </a:solidFill>
              </a:rPr>
              <a:t>		#data </a:t>
            </a:r>
            <a:r>
              <a:rPr lang="en-IN" dirty="0" err="1">
                <a:solidFill>
                  <a:srgbClr val="00B0F0"/>
                </a:solidFill>
              </a:rPr>
              <a:t>manuplation</a:t>
            </a:r>
            <a:r>
              <a:rPr lang="en-IN" dirty="0">
                <a:solidFill>
                  <a:srgbClr val="00B0F0"/>
                </a:solidFill>
              </a:rPr>
              <a:t>(included in </a:t>
            </a:r>
            <a:r>
              <a:rPr lang="en-IN" dirty="0" err="1">
                <a:solidFill>
                  <a:srgbClr val="00B0F0"/>
                </a:solidFill>
              </a:rPr>
              <a:t>tidyverse</a:t>
            </a:r>
            <a:r>
              <a:rPr lang="en-IN" dirty="0">
                <a:solidFill>
                  <a:srgbClr val="00B0F0"/>
                </a:solidFill>
              </a:rPr>
              <a:t>)</a:t>
            </a:r>
          </a:p>
          <a:p>
            <a:pPr>
              <a:buFont typeface="Wingdings" panose="05000000000000000000" pitchFamily="2" charset="2"/>
              <a:buChar char="§"/>
            </a:pPr>
            <a:r>
              <a:rPr lang="en-IN" dirty="0">
                <a:solidFill>
                  <a:srgbClr val="00B0F0"/>
                </a:solidFill>
              </a:rPr>
              <a:t> </a:t>
            </a:r>
            <a:r>
              <a:rPr lang="en-IN" dirty="0">
                <a:solidFill>
                  <a:schemeClr val="tx1"/>
                </a:solidFill>
              </a:rPr>
              <a:t>library('caret')    </a:t>
            </a:r>
            <a:r>
              <a:rPr lang="en-IN" dirty="0">
                <a:solidFill>
                  <a:srgbClr val="00B0F0"/>
                </a:solidFill>
              </a:rPr>
              <a:t>		#for Classification and regression </a:t>
            </a:r>
          </a:p>
          <a:p>
            <a:pPr>
              <a:buFont typeface="Wingdings" panose="05000000000000000000" pitchFamily="2" charset="2"/>
              <a:buChar char="§"/>
            </a:pPr>
            <a:r>
              <a:rPr lang="en-IN" dirty="0">
                <a:solidFill>
                  <a:srgbClr val="00B0F0"/>
                </a:solidFill>
              </a:rPr>
              <a:t> </a:t>
            </a:r>
            <a:r>
              <a:rPr lang="en-IN" dirty="0">
                <a:solidFill>
                  <a:schemeClr val="tx1"/>
                </a:solidFill>
              </a:rPr>
              <a:t>library('</a:t>
            </a:r>
            <a:r>
              <a:rPr lang="en-IN" dirty="0" err="1">
                <a:solidFill>
                  <a:schemeClr val="tx1"/>
                </a:solidFill>
              </a:rPr>
              <a:t>ggpubr</a:t>
            </a:r>
            <a:r>
              <a:rPr lang="en-IN" dirty="0">
                <a:solidFill>
                  <a:schemeClr val="tx1"/>
                </a:solidFill>
              </a:rPr>
              <a:t>')   </a:t>
            </a:r>
            <a:r>
              <a:rPr lang="en-IN" dirty="0">
                <a:solidFill>
                  <a:srgbClr val="00B0F0"/>
                </a:solidFill>
              </a:rPr>
              <a:t>		#arranging plots into grids</a:t>
            </a:r>
          </a:p>
          <a:p>
            <a:pPr>
              <a:buFont typeface="Wingdings" panose="05000000000000000000" pitchFamily="2" charset="2"/>
              <a:buChar char="§"/>
            </a:pPr>
            <a:r>
              <a:rPr lang="en-IN" dirty="0">
                <a:solidFill>
                  <a:srgbClr val="00B0F0"/>
                </a:solidFill>
              </a:rPr>
              <a:t> </a:t>
            </a:r>
            <a:r>
              <a:rPr lang="en-IN" dirty="0">
                <a:solidFill>
                  <a:schemeClr val="tx1"/>
                </a:solidFill>
              </a:rPr>
              <a:t>library('</a:t>
            </a:r>
            <a:r>
              <a:rPr lang="en-IN" dirty="0" err="1">
                <a:solidFill>
                  <a:schemeClr val="tx1"/>
                </a:solidFill>
              </a:rPr>
              <a:t>modeest</a:t>
            </a:r>
            <a:r>
              <a:rPr lang="en-IN" dirty="0">
                <a:solidFill>
                  <a:schemeClr val="tx1"/>
                </a:solidFill>
              </a:rPr>
              <a:t>’)  </a:t>
            </a:r>
            <a:r>
              <a:rPr lang="en-IN" dirty="0">
                <a:solidFill>
                  <a:srgbClr val="00B0F0"/>
                </a:solidFill>
              </a:rPr>
              <a:t>	#Estimation of the mode</a:t>
            </a:r>
          </a:p>
          <a:p>
            <a:pPr>
              <a:buFont typeface="Wingdings" panose="05000000000000000000" pitchFamily="2" charset="2"/>
              <a:buChar char="§"/>
            </a:pPr>
            <a:r>
              <a:rPr lang="en-IN" dirty="0">
                <a:solidFill>
                  <a:srgbClr val="00B0F0"/>
                </a:solidFill>
              </a:rPr>
              <a:t> </a:t>
            </a:r>
            <a:r>
              <a:rPr lang="en-IN" dirty="0">
                <a:solidFill>
                  <a:schemeClr val="tx1"/>
                </a:solidFill>
              </a:rPr>
              <a:t>library('ggplot2’)  	</a:t>
            </a:r>
            <a:r>
              <a:rPr lang="en-IN" dirty="0">
                <a:solidFill>
                  <a:srgbClr val="00B0F0"/>
                </a:solidFill>
              </a:rPr>
              <a:t>	#for plotting graphs(included in </a:t>
            </a:r>
            <a:r>
              <a:rPr lang="en-IN" dirty="0" err="1">
                <a:solidFill>
                  <a:srgbClr val="00B0F0"/>
                </a:solidFill>
              </a:rPr>
              <a:t>tidyverse</a:t>
            </a:r>
            <a:r>
              <a:rPr lang="en-IN" dirty="0">
                <a:solidFill>
                  <a:srgbClr val="00B0F0"/>
                </a:solidFill>
              </a:rPr>
              <a:t>)</a:t>
            </a:r>
          </a:p>
          <a:p>
            <a:pPr>
              <a:buFont typeface="Wingdings" panose="05000000000000000000" pitchFamily="2" charset="2"/>
              <a:buChar char="§"/>
            </a:pPr>
            <a:r>
              <a:rPr lang="en-IN" dirty="0">
                <a:solidFill>
                  <a:srgbClr val="00B0F0"/>
                </a:solidFill>
              </a:rPr>
              <a:t> </a:t>
            </a:r>
            <a:r>
              <a:rPr lang="en-IN" dirty="0">
                <a:solidFill>
                  <a:schemeClr val="tx1"/>
                </a:solidFill>
              </a:rPr>
              <a:t>library('</a:t>
            </a:r>
            <a:r>
              <a:rPr lang="en-IN" dirty="0" err="1">
                <a:solidFill>
                  <a:schemeClr val="tx1"/>
                </a:solidFill>
              </a:rPr>
              <a:t>ggcorrplot</a:t>
            </a:r>
            <a:r>
              <a:rPr lang="en-IN" dirty="0">
                <a:solidFill>
                  <a:schemeClr val="tx1"/>
                </a:solidFill>
              </a:rPr>
              <a:t>’)</a:t>
            </a:r>
            <a:r>
              <a:rPr lang="en-IN" dirty="0">
                <a:solidFill>
                  <a:srgbClr val="00B0F0"/>
                </a:solidFill>
              </a:rPr>
              <a:t>	#for plotting correlation matrix</a:t>
            </a:r>
          </a:p>
          <a:p>
            <a:pPr>
              <a:buFont typeface="Wingdings" panose="05000000000000000000" pitchFamily="2" charset="2"/>
              <a:buChar char="§"/>
            </a:pPr>
            <a:r>
              <a:rPr lang="en-IN" dirty="0">
                <a:solidFill>
                  <a:srgbClr val="00B0F0"/>
                </a:solidFill>
              </a:rPr>
              <a:t> </a:t>
            </a:r>
            <a:r>
              <a:rPr lang="en-IN" dirty="0">
                <a:solidFill>
                  <a:schemeClr val="tx1"/>
                </a:solidFill>
              </a:rPr>
              <a:t>library('</a:t>
            </a:r>
            <a:r>
              <a:rPr lang="en-IN" dirty="0" err="1">
                <a:solidFill>
                  <a:schemeClr val="tx1"/>
                </a:solidFill>
              </a:rPr>
              <a:t>randomForest</a:t>
            </a:r>
            <a:r>
              <a:rPr lang="en-IN" dirty="0">
                <a:solidFill>
                  <a:schemeClr val="tx1"/>
                </a:solidFill>
              </a:rPr>
              <a:t>’)</a:t>
            </a:r>
            <a:r>
              <a:rPr lang="en-IN" dirty="0">
                <a:solidFill>
                  <a:srgbClr val="00B0F0"/>
                </a:solidFill>
              </a:rPr>
              <a:t>	#Random forest</a:t>
            </a:r>
          </a:p>
          <a:p>
            <a:pPr>
              <a:buFont typeface="Wingdings" panose="05000000000000000000" pitchFamily="2" charset="2"/>
              <a:buChar char="§"/>
            </a:pPr>
            <a:r>
              <a:rPr lang="en-IN" dirty="0">
                <a:solidFill>
                  <a:srgbClr val="00B0F0"/>
                </a:solidFill>
              </a:rPr>
              <a:t> </a:t>
            </a:r>
            <a:r>
              <a:rPr lang="en-IN" dirty="0">
                <a:solidFill>
                  <a:schemeClr val="tx1"/>
                </a:solidFill>
              </a:rPr>
              <a:t>library('</a:t>
            </a:r>
            <a:r>
              <a:rPr lang="en-IN" dirty="0" err="1">
                <a:solidFill>
                  <a:schemeClr val="tx1"/>
                </a:solidFill>
              </a:rPr>
              <a:t>xgboost</a:t>
            </a:r>
            <a:r>
              <a:rPr lang="en-IN" dirty="0">
                <a:solidFill>
                  <a:schemeClr val="tx1"/>
                </a:solidFill>
              </a:rPr>
              <a:t>')     </a:t>
            </a:r>
            <a:r>
              <a:rPr lang="en-IN" dirty="0">
                <a:solidFill>
                  <a:srgbClr val="00B0F0"/>
                </a:solidFill>
              </a:rPr>
              <a:t>	#Gradient Boosting</a:t>
            </a:r>
          </a:p>
        </p:txBody>
      </p:sp>
      <p:sp>
        <p:nvSpPr>
          <p:cNvPr id="4" name="Footer Placeholder 3">
            <a:extLst>
              <a:ext uri="{FF2B5EF4-FFF2-40B4-BE49-F238E27FC236}">
                <a16:creationId xmlns:a16="http://schemas.microsoft.com/office/drawing/2014/main" id="{E6AB082A-28CD-4692-BD7F-788E6FC6A635}"/>
              </a:ext>
            </a:extLst>
          </p:cNvPr>
          <p:cNvSpPr>
            <a:spLocks noGrp="1"/>
          </p:cNvSpPr>
          <p:nvPr>
            <p:ph type="ftr" sz="quarter" idx="11"/>
          </p:nvPr>
        </p:nvSpPr>
        <p:spPr/>
        <p:txBody>
          <a:bodyPr/>
          <a:lstStyle/>
          <a:p>
            <a:r>
              <a:rPr lang="en-US"/>
              <a:t>Loan Eligiblity Prediction</a:t>
            </a:r>
            <a:endParaRPr lang="en-US" dirty="0"/>
          </a:p>
        </p:txBody>
      </p:sp>
      <p:sp>
        <p:nvSpPr>
          <p:cNvPr id="5" name="Slide Number Placeholder 4">
            <a:extLst>
              <a:ext uri="{FF2B5EF4-FFF2-40B4-BE49-F238E27FC236}">
                <a16:creationId xmlns:a16="http://schemas.microsoft.com/office/drawing/2014/main" id="{5ABFBAD1-0E6F-4734-AAEE-179571B2D701}"/>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3264649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0611987-98A2-4DF7-B63C-1D104338A622}"/>
              </a:ext>
            </a:extLst>
          </p:cNvPr>
          <p:cNvPicPr>
            <a:picLocks noChangeAspect="1"/>
          </p:cNvPicPr>
          <p:nvPr/>
        </p:nvPicPr>
        <p:blipFill>
          <a:blip r:embed="rId2"/>
          <a:stretch>
            <a:fillRect/>
          </a:stretch>
        </p:blipFill>
        <p:spPr>
          <a:xfrm>
            <a:off x="9107217" y="360485"/>
            <a:ext cx="1657880" cy="961090"/>
          </a:xfrm>
          <a:prstGeom prst="rect">
            <a:avLst/>
          </a:prstGeom>
        </p:spPr>
      </p:pic>
      <p:sp>
        <p:nvSpPr>
          <p:cNvPr id="2" name="Title 1">
            <a:extLst>
              <a:ext uri="{FF2B5EF4-FFF2-40B4-BE49-F238E27FC236}">
                <a16:creationId xmlns:a16="http://schemas.microsoft.com/office/drawing/2014/main" id="{A32A9400-F0F4-4222-A433-BCFD9CF23E82}"/>
              </a:ext>
            </a:extLst>
          </p:cNvPr>
          <p:cNvSpPr>
            <a:spLocks noGrp="1"/>
          </p:cNvSpPr>
          <p:nvPr>
            <p:ph type="title"/>
          </p:nvPr>
        </p:nvSpPr>
        <p:spPr/>
        <p:txBody>
          <a:bodyPr/>
          <a:lstStyle/>
          <a:p>
            <a:r>
              <a:rPr lang="en-US" dirty="0"/>
              <a:t>Data Cleaning/Pre-processing</a:t>
            </a:r>
            <a:endParaRPr lang="en-IN" dirty="0"/>
          </a:p>
        </p:txBody>
      </p:sp>
      <p:sp>
        <p:nvSpPr>
          <p:cNvPr id="3" name="Footer Placeholder 2">
            <a:extLst>
              <a:ext uri="{FF2B5EF4-FFF2-40B4-BE49-F238E27FC236}">
                <a16:creationId xmlns:a16="http://schemas.microsoft.com/office/drawing/2014/main" id="{FA6E3E62-3ADC-4994-A8DD-960273037860}"/>
              </a:ext>
            </a:extLst>
          </p:cNvPr>
          <p:cNvSpPr>
            <a:spLocks noGrp="1"/>
          </p:cNvSpPr>
          <p:nvPr>
            <p:ph type="ftr" sz="quarter" idx="11"/>
          </p:nvPr>
        </p:nvSpPr>
        <p:spPr/>
        <p:txBody>
          <a:bodyPr/>
          <a:lstStyle/>
          <a:p>
            <a:r>
              <a:rPr lang="en-US"/>
              <a:t>Loan Eligiblity Prediction</a:t>
            </a:r>
            <a:endParaRPr lang="en-US" dirty="0"/>
          </a:p>
        </p:txBody>
      </p:sp>
      <p:sp>
        <p:nvSpPr>
          <p:cNvPr id="4" name="Slide Number Placeholder 3">
            <a:extLst>
              <a:ext uri="{FF2B5EF4-FFF2-40B4-BE49-F238E27FC236}">
                <a16:creationId xmlns:a16="http://schemas.microsoft.com/office/drawing/2014/main" id="{D5D08DC9-AE79-4965-95A2-0EBD1137E507}"/>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12" name="Content Placeholder 11">
            <a:extLst>
              <a:ext uri="{FF2B5EF4-FFF2-40B4-BE49-F238E27FC236}">
                <a16:creationId xmlns:a16="http://schemas.microsoft.com/office/drawing/2014/main" id="{81654856-CEE0-4720-B523-484A8A5EB9EC}"/>
              </a:ext>
            </a:extLst>
          </p:cNvPr>
          <p:cNvPicPr>
            <a:picLocks noGrp="1" noChangeAspect="1"/>
          </p:cNvPicPr>
          <p:nvPr>
            <p:ph idx="1"/>
          </p:nvPr>
        </p:nvPicPr>
        <p:blipFill>
          <a:blip r:embed="rId3"/>
          <a:stretch>
            <a:fillRect/>
          </a:stretch>
        </p:blipFill>
        <p:spPr>
          <a:xfrm>
            <a:off x="1241669" y="2029375"/>
            <a:ext cx="4581525" cy="3390900"/>
          </a:xfrm>
        </p:spPr>
      </p:pic>
      <p:sp>
        <p:nvSpPr>
          <p:cNvPr id="13" name="TextBox 12">
            <a:extLst>
              <a:ext uri="{FF2B5EF4-FFF2-40B4-BE49-F238E27FC236}">
                <a16:creationId xmlns:a16="http://schemas.microsoft.com/office/drawing/2014/main" id="{9937EB85-CCAF-4D7F-8AFE-70B7664DE4AE}"/>
              </a:ext>
            </a:extLst>
          </p:cNvPr>
          <p:cNvSpPr txBox="1"/>
          <p:nvPr/>
        </p:nvSpPr>
        <p:spPr>
          <a:xfrm>
            <a:off x="6368808" y="3071591"/>
            <a:ext cx="5122738" cy="1200329"/>
          </a:xfrm>
          <a:prstGeom prst="rect">
            <a:avLst/>
          </a:prstGeom>
          <a:noFill/>
        </p:spPr>
        <p:txBody>
          <a:bodyPr wrap="square" rtlCol="0">
            <a:spAutoFit/>
          </a:bodyPr>
          <a:lstStyle/>
          <a:p>
            <a:pPr marL="342900" indent="-342900">
              <a:buAutoNum type="arabicPeriod"/>
            </a:pPr>
            <a:r>
              <a:rPr lang="en-US" dirty="0">
                <a:solidFill>
                  <a:srgbClr val="002060"/>
                </a:solidFill>
              </a:rPr>
              <a:t>Check if any duplicate values are present</a:t>
            </a:r>
          </a:p>
          <a:p>
            <a:pPr marL="342900" indent="-342900">
              <a:buAutoNum type="arabicPeriod"/>
            </a:pPr>
            <a:r>
              <a:rPr lang="en-US" dirty="0">
                <a:solidFill>
                  <a:srgbClr val="002060"/>
                </a:solidFill>
              </a:rPr>
              <a:t>Handle incorrect suffix in Dependents Var</a:t>
            </a:r>
          </a:p>
          <a:p>
            <a:pPr marL="342900" indent="-342900">
              <a:buAutoNum type="arabicPeriod"/>
            </a:pPr>
            <a:r>
              <a:rPr lang="en-US" dirty="0">
                <a:solidFill>
                  <a:srgbClr val="002060"/>
                </a:solidFill>
              </a:rPr>
              <a:t>Handle Categorical features </a:t>
            </a:r>
          </a:p>
          <a:p>
            <a:pPr marL="342900" indent="-342900">
              <a:buAutoNum type="arabicPeriod"/>
            </a:pPr>
            <a:r>
              <a:rPr lang="en-US" dirty="0">
                <a:solidFill>
                  <a:srgbClr val="002060"/>
                </a:solidFill>
              </a:rPr>
              <a:t>Null Value Imputation</a:t>
            </a:r>
            <a:endParaRPr lang="en-IN" dirty="0">
              <a:solidFill>
                <a:srgbClr val="002060"/>
              </a:solidFill>
            </a:endParaRPr>
          </a:p>
        </p:txBody>
      </p:sp>
      <p:sp>
        <p:nvSpPr>
          <p:cNvPr id="14" name="TextBox 13">
            <a:extLst>
              <a:ext uri="{FF2B5EF4-FFF2-40B4-BE49-F238E27FC236}">
                <a16:creationId xmlns:a16="http://schemas.microsoft.com/office/drawing/2014/main" id="{192894CD-C3A2-46BB-93F2-5FB18DD99C0D}"/>
              </a:ext>
            </a:extLst>
          </p:cNvPr>
          <p:cNvSpPr txBox="1"/>
          <p:nvPr/>
        </p:nvSpPr>
        <p:spPr>
          <a:xfrm>
            <a:off x="6664569" y="2593732"/>
            <a:ext cx="3086100" cy="369332"/>
          </a:xfrm>
          <a:prstGeom prst="rect">
            <a:avLst/>
          </a:prstGeom>
          <a:noFill/>
        </p:spPr>
        <p:txBody>
          <a:bodyPr wrap="square" rtlCol="0">
            <a:spAutoFit/>
          </a:bodyPr>
          <a:lstStyle/>
          <a:p>
            <a:r>
              <a:rPr lang="en-US" dirty="0">
                <a:solidFill>
                  <a:srgbClr val="0070C0"/>
                </a:solidFill>
              </a:rPr>
              <a:t>Pre-processing Task:</a:t>
            </a:r>
            <a:endParaRPr lang="en-IN" dirty="0">
              <a:solidFill>
                <a:srgbClr val="0070C0"/>
              </a:solidFill>
            </a:endParaRPr>
          </a:p>
        </p:txBody>
      </p:sp>
    </p:spTree>
    <p:extLst>
      <p:ext uri="{BB962C8B-B14F-4D97-AF65-F5344CB8AC3E}">
        <p14:creationId xmlns:p14="http://schemas.microsoft.com/office/powerpoint/2010/main" val="375847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Content Placeholder 19">
            <a:extLst>
              <a:ext uri="{FF2B5EF4-FFF2-40B4-BE49-F238E27FC236}">
                <a16:creationId xmlns:a16="http://schemas.microsoft.com/office/drawing/2014/main" id="{77455F51-593E-4E08-9D5C-46554FD7651C}"/>
              </a:ext>
            </a:extLst>
          </p:cNvPr>
          <p:cNvPicPr>
            <a:picLocks noGrp="1" noChangeAspect="1"/>
          </p:cNvPicPr>
          <p:nvPr>
            <p:ph idx="1"/>
          </p:nvPr>
        </p:nvPicPr>
        <p:blipFill>
          <a:blip r:embed="rId2"/>
          <a:stretch>
            <a:fillRect/>
          </a:stretch>
        </p:blipFill>
        <p:spPr>
          <a:xfrm>
            <a:off x="1097279" y="2327167"/>
            <a:ext cx="4380329" cy="3409935"/>
          </a:xfrm>
        </p:spPr>
      </p:pic>
      <p:sp>
        <p:nvSpPr>
          <p:cNvPr id="14" name="Title 1">
            <a:extLst>
              <a:ext uri="{FF2B5EF4-FFF2-40B4-BE49-F238E27FC236}">
                <a16:creationId xmlns:a16="http://schemas.microsoft.com/office/drawing/2014/main" id="{A055F471-5540-4BDC-8839-2405C91C38E4}"/>
              </a:ext>
            </a:extLst>
          </p:cNvPr>
          <p:cNvSpPr>
            <a:spLocks noGrp="1"/>
          </p:cNvSpPr>
          <p:nvPr>
            <p:ph type="title"/>
          </p:nvPr>
        </p:nvSpPr>
        <p:spPr>
          <a:xfrm>
            <a:off x="1097280" y="286603"/>
            <a:ext cx="10058400" cy="1450757"/>
          </a:xfrm>
        </p:spPr>
        <p:txBody>
          <a:bodyPr/>
          <a:lstStyle/>
          <a:p>
            <a:r>
              <a:rPr lang="en-US" dirty="0"/>
              <a:t>Exploratory Data Analysis</a:t>
            </a:r>
            <a:endParaRPr lang="en-IN" dirty="0"/>
          </a:p>
        </p:txBody>
      </p:sp>
      <p:pic>
        <p:nvPicPr>
          <p:cNvPr id="15" name="Content Placeholder 4">
            <a:extLst>
              <a:ext uri="{FF2B5EF4-FFF2-40B4-BE49-F238E27FC236}">
                <a16:creationId xmlns:a16="http://schemas.microsoft.com/office/drawing/2014/main" id="{45B9A75C-7375-452A-A77B-3527B425C382}"/>
              </a:ext>
            </a:extLst>
          </p:cNvPr>
          <p:cNvPicPr>
            <a:picLocks noChangeAspect="1"/>
          </p:cNvPicPr>
          <p:nvPr/>
        </p:nvPicPr>
        <p:blipFill>
          <a:blip r:embed="rId3"/>
          <a:stretch>
            <a:fillRect/>
          </a:stretch>
        </p:blipFill>
        <p:spPr>
          <a:xfrm>
            <a:off x="8597962" y="224299"/>
            <a:ext cx="1450757" cy="1450757"/>
          </a:xfrm>
          <a:prstGeom prst="rect">
            <a:avLst/>
          </a:prstGeom>
        </p:spPr>
      </p:pic>
      <p:sp>
        <p:nvSpPr>
          <p:cNvPr id="17" name="Footer Placeholder 2">
            <a:extLst>
              <a:ext uri="{FF2B5EF4-FFF2-40B4-BE49-F238E27FC236}">
                <a16:creationId xmlns:a16="http://schemas.microsoft.com/office/drawing/2014/main" id="{6D729D05-B3DA-4CDC-80D5-BFBD4159D914}"/>
              </a:ext>
            </a:extLst>
          </p:cNvPr>
          <p:cNvSpPr>
            <a:spLocks noGrp="1"/>
          </p:cNvSpPr>
          <p:nvPr>
            <p:ph type="ftr" sz="quarter" idx="11"/>
          </p:nvPr>
        </p:nvSpPr>
        <p:spPr>
          <a:xfrm>
            <a:off x="1097279" y="6446838"/>
            <a:ext cx="6818262" cy="365125"/>
          </a:xfrm>
        </p:spPr>
        <p:txBody>
          <a:bodyPr/>
          <a:lstStyle/>
          <a:p>
            <a:r>
              <a:rPr lang="en-US"/>
              <a:t>Loan Eligiblity Prediction</a:t>
            </a:r>
            <a:endParaRPr lang="en-US" dirty="0"/>
          </a:p>
        </p:txBody>
      </p:sp>
      <p:sp>
        <p:nvSpPr>
          <p:cNvPr id="18" name="Slide Number Placeholder 3">
            <a:extLst>
              <a:ext uri="{FF2B5EF4-FFF2-40B4-BE49-F238E27FC236}">
                <a16:creationId xmlns:a16="http://schemas.microsoft.com/office/drawing/2014/main" id="{6359F3ED-7BBE-4A0B-AC94-4E7381459644}"/>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9</a:t>
            </a:fld>
            <a:endParaRPr lang="en-US" dirty="0"/>
          </a:p>
        </p:txBody>
      </p:sp>
      <p:pic>
        <p:nvPicPr>
          <p:cNvPr id="22" name="Picture 21">
            <a:extLst>
              <a:ext uri="{FF2B5EF4-FFF2-40B4-BE49-F238E27FC236}">
                <a16:creationId xmlns:a16="http://schemas.microsoft.com/office/drawing/2014/main" id="{181C4094-28DD-4E34-B419-F158A2A303D5}"/>
              </a:ext>
            </a:extLst>
          </p:cNvPr>
          <p:cNvPicPr>
            <a:picLocks noChangeAspect="1"/>
          </p:cNvPicPr>
          <p:nvPr/>
        </p:nvPicPr>
        <p:blipFill>
          <a:blip r:embed="rId4"/>
          <a:stretch>
            <a:fillRect/>
          </a:stretch>
        </p:blipFill>
        <p:spPr>
          <a:xfrm>
            <a:off x="6263697" y="2155866"/>
            <a:ext cx="4471712" cy="3481073"/>
          </a:xfrm>
          <a:prstGeom prst="rect">
            <a:avLst/>
          </a:prstGeom>
        </p:spPr>
      </p:pic>
      <p:sp>
        <p:nvSpPr>
          <p:cNvPr id="24" name="TextBox 23">
            <a:extLst>
              <a:ext uri="{FF2B5EF4-FFF2-40B4-BE49-F238E27FC236}">
                <a16:creationId xmlns:a16="http://schemas.microsoft.com/office/drawing/2014/main" id="{6AE3CCF5-820C-43CB-AA2B-DC0316B667A3}"/>
              </a:ext>
            </a:extLst>
          </p:cNvPr>
          <p:cNvSpPr txBox="1"/>
          <p:nvPr/>
        </p:nvSpPr>
        <p:spPr>
          <a:xfrm>
            <a:off x="1184764" y="1920003"/>
            <a:ext cx="6097464" cy="369332"/>
          </a:xfrm>
          <a:prstGeom prst="rect">
            <a:avLst/>
          </a:prstGeom>
          <a:noFill/>
        </p:spPr>
        <p:txBody>
          <a:bodyPr wrap="square">
            <a:spAutoFit/>
          </a:bodyPr>
          <a:lstStyle/>
          <a:p>
            <a:r>
              <a:rPr lang="en-US" dirty="0">
                <a:solidFill>
                  <a:srgbClr val="FF0066"/>
                </a:solidFill>
              </a:rPr>
              <a:t>Data Visualization</a:t>
            </a:r>
            <a:endParaRPr lang="en-IN" dirty="0">
              <a:solidFill>
                <a:srgbClr val="FF0066"/>
              </a:solidFill>
            </a:endParaRPr>
          </a:p>
        </p:txBody>
      </p:sp>
      <p:pic>
        <p:nvPicPr>
          <p:cNvPr id="25" name="Content Placeholder 8">
            <a:extLst>
              <a:ext uri="{FF2B5EF4-FFF2-40B4-BE49-F238E27FC236}">
                <a16:creationId xmlns:a16="http://schemas.microsoft.com/office/drawing/2014/main" id="{69DC25EF-543B-44D5-8CBE-8BBFB5D5D12F}"/>
              </a:ext>
            </a:extLst>
          </p:cNvPr>
          <p:cNvPicPr>
            <a:picLocks noChangeAspect="1"/>
          </p:cNvPicPr>
          <p:nvPr/>
        </p:nvPicPr>
        <p:blipFill>
          <a:blip r:embed="rId5"/>
          <a:stretch>
            <a:fillRect/>
          </a:stretch>
        </p:blipFill>
        <p:spPr>
          <a:xfrm>
            <a:off x="625553" y="1684140"/>
            <a:ext cx="471726" cy="471726"/>
          </a:xfrm>
          <a:prstGeom prst="rect">
            <a:avLst/>
          </a:prstGeom>
        </p:spPr>
      </p:pic>
      <p:sp>
        <p:nvSpPr>
          <p:cNvPr id="28" name="TextBox 27">
            <a:extLst>
              <a:ext uri="{FF2B5EF4-FFF2-40B4-BE49-F238E27FC236}">
                <a16:creationId xmlns:a16="http://schemas.microsoft.com/office/drawing/2014/main" id="{B8E46C3E-B03F-478D-A1DE-53A3AC2778E7}"/>
              </a:ext>
            </a:extLst>
          </p:cNvPr>
          <p:cNvSpPr txBox="1"/>
          <p:nvPr/>
        </p:nvSpPr>
        <p:spPr>
          <a:xfrm>
            <a:off x="2650058" y="5044604"/>
            <a:ext cx="10186711" cy="1200329"/>
          </a:xfrm>
          <a:prstGeom prst="rect">
            <a:avLst/>
          </a:prstGeom>
          <a:noFill/>
        </p:spPr>
        <p:txBody>
          <a:bodyPr wrap="square">
            <a:spAutoFit/>
          </a:bodyPr>
          <a:lstStyle/>
          <a:p>
            <a:r>
              <a:rPr lang="en-IN" sz="1200" dirty="0">
                <a:solidFill>
                  <a:schemeClr val="accent6">
                    <a:lumMod val="50000"/>
                  </a:schemeClr>
                </a:solidFill>
                <a:latin typeface="+mj-lt"/>
              </a:rPr>
              <a:t> Inference :</a:t>
            </a:r>
          </a:p>
          <a:p>
            <a:endParaRPr lang="en-IN" sz="1200" dirty="0">
              <a:solidFill>
                <a:schemeClr val="accent6">
                  <a:lumMod val="50000"/>
                </a:schemeClr>
              </a:solidFill>
              <a:latin typeface="+mj-lt"/>
            </a:endParaRPr>
          </a:p>
          <a:p>
            <a:pPr marL="171450" indent="-171450">
              <a:buFont typeface="Arial" panose="020B0604020202020204" pitchFamily="34" charset="0"/>
              <a:buChar char="•"/>
            </a:pPr>
            <a:r>
              <a:rPr lang="en-IN" sz="1200" dirty="0">
                <a:solidFill>
                  <a:schemeClr val="accent6">
                    <a:lumMod val="50000"/>
                  </a:schemeClr>
                </a:solidFill>
                <a:latin typeface="+mj-lt"/>
              </a:rPr>
              <a:t>Male applicant has high loan approval</a:t>
            </a:r>
          </a:p>
          <a:p>
            <a:pPr marL="171450" indent="-171450">
              <a:buFont typeface="Arial" panose="020B0604020202020204" pitchFamily="34" charset="0"/>
              <a:buChar char="•"/>
            </a:pPr>
            <a:r>
              <a:rPr lang="en-IN" sz="1200" dirty="0">
                <a:solidFill>
                  <a:schemeClr val="accent6">
                    <a:lumMod val="50000"/>
                  </a:schemeClr>
                </a:solidFill>
                <a:latin typeface="+mj-lt"/>
              </a:rPr>
              <a:t>Applicant with 0 dependents has been approved with loan as compared to applicants with dependents</a:t>
            </a:r>
          </a:p>
          <a:p>
            <a:pPr marL="171450" indent="-171450">
              <a:buFont typeface="Arial" panose="020B0604020202020204" pitchFamily="34" charset="0"/>
              <a:buChar char="•"/>
            </a:pPr>
            <a:r>
              <a:rPr lang="en-IN" sz="1200" dirty="0">
                <a:solidFill>
                  <a:schemeClr val="accent6">
                    <a:lumMod val="50000"/>
                  </a:schemeClr>
                </a:solidFill>
                <a:latin typeface="+mj-lt"/>
              </a:rPr>
              <a:t>Self-employed applicants with loan approval are low as compared with which are not self employed(job seekers)</a:t>
            </a:r>
          </a:p>
          <a:p>
            <a:pPr marL="171450" indent="-171450">
              <a:buFont typeface="Arial" panose="020B0604020202020204" pitchFamily="34" charset="0"/>
              <a:buChar char="•"/>
            </a:pPr>
            <a:r>
              <a:rPr lang="en-IN" sz="1200" dirty="0">
                <a:solidFill>
                  <a:schemeClr val="accent6">
                    <a:lumMod val="50000"/>
                  </a:schemeClr>
                </a:solidFill>
                <a:latin typeface="+mj-lt"/>
              </a:rPr>
              <a:t>Applicant with Credit History has highest loan approval</a:t>
            </a:r>
          </a:p>
        </p:txBody>
      </p:sp>
    </p:spTree>
    <p:extLst>
      <p:ext uri="{BB962C8B-B14F-4D97-AF65-F5344CB8AC3E}">
        <p14:creationId xmlns:p14="http://schemas.microsoft.com/office/powerpoint/2010/main" val="398271300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{18347601-2165-4D29-8963-551886968F81}tf22712842_win32</Template>
  <TotalTime>737</TotalTime>
  <Words>744</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Bookman Old Style</vt:lpstr>
      <vt:lpstr>Calibri</vt:lpstr>
      <vt:lpstr>Footlight MT Light</vt:lpstr>
      <vt:lpstr>Franklin Gothic Book</vt:lpstr>
      <vt:lpstr>Inter</vt:lpstr>
      <vt:lpstr>Wingdings</vt:lpstr>
      <vt:lpstr>1_RetrospectVTI</vt:lpstr>
      <vt:lpstr>LOAN ELIGIBLITY PREDICTION</vt:lpstr>
      <vt:lpstr>Predict Loan Eligibility for Dream Housing Finance company</vt:lpstr>
      <vt:lpstr>PROBLEM STATEMENT</vt:lpstr>
      <vt:lpstr>Machine Learning Workflow</vt:lpstr>
      <vt:lpstr>Data Collection</vt:lpstr>
      <vt:lpstr>Data Dictionary</vt:lpstr>
      <vt:lpstr>R Libraries used</vt:lpstr>
      <vt:lpstr>Data Cleaning/Pre-processing</vt:lpstr>
      <vt:lpstr>Exploratory Data Analysis</vt:lpstr>
      <vt:lpstr>Exploratory Data Analysis</vt:lpstr>
      <vt:lpstr>Exploratory Data Analysis</vt:lpstr>
      <vt:lpstr>Model Building</vt:lpstr>
      <vt:lpstr>Machine Learning Algorithms</vt:lpstr>
      <vt:lpstr>Predictions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ELIGIBLITY PREDICTION</dc:title>
  <dc:creator>kalyani avhale</dc:creator>
  <cp:lastModifiedBy>kalyani avhale</cp:lastModifiedBy>
  <cp:revision>31</cp:revision>
  <dcterms:created xsi:type="dcterms:W3CDTF">2021-03-12T14:46:52Z</dcterms:created>
  <dcterms:modified xsi:type="dcterms:W3CDTF">2021-04-17T17:21:22Z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