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1" r:id="rId6"/>
    <p:sldId id="259" r:id="rId7"/>
    <p:sldId id="258" r:id="rId8"/>
    <p:sldId id="264" r:id="rId9"/>
    <p:sldId id="269" r:id="rId10"/>
    <p:sldId id="266" r:id="rId11"/>
    <p:sldId id="267" r:id="rId12"/>
    <p:sldId id="268" r:id="rId13"/>
    <p:sldId id="270" r:id="rId14"/>
    <p:sldId id="271" r:id="rId15"/>
    <p:sldId id="274"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336"/>
    <a:srgbClr val="00091A"/>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FD70B6-05DE-4C63-A604-F62C99D9125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88991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FD70B6-05DE-4C63-A604-F62C99D9125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321737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FD70B6-05DE-4C63-A604-F62C99D9125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360534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FD70B6-05DE-4C63-A604-F62C99D9125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75798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D70B6-05DE-4C63-A604-F62C99D9125C}"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123865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FD70B6-05DE-4C63-A604-F62C99D9125C}"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221030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FD70B6-05DE-4C63-A604-F62C99D9125C}"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22651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FD70B6-05DE-4C63-A604-F62C99D9125C}"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76265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D70B6-05DE-4C63-A604-F62C99D9125C}"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36054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D70B6-05DE-4C63-A604-F62C99D9125C}"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354368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D70B6-05DE-4C63-A604-F62C99D9125C}"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854A86-C2B7-47A9-87A0-1A42B8DB3815}" type="slidenum">
              <a:rPr lang="en-IN" smtClean="0"/>
              <a:t>‹#›</a:t>
            </a:fld>
            <a:endParaRPr lang="en-IN"/>
          </a:p>
        </p:txBody>
      </p:sp>
    </p:spTree>
    <p:extLst>
      <p:ext uri="{BB962C8B-B14F-4D97-AF65-F5344CB8AC3E}">
        <p14:creationId xmlns:p14="http://schemas.microsoft.com/office/powerpoint/2010/main" val="107018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D70B6-05DE-4C63-A604-F62C99D9125C}" type="datetimeFigureOut">
              <a:rPr lang="en-IN" smtClean="0"/>
              <a:t>17-04-2024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54A86-C2B7-47A9-87A0-1A42B8DB3815}" type="slidenum">
              <a:rPr lang="en-IN" smtClean="0"/>
              <a:t>‹#›</a:t>
            </a:fld>
            <a:endParaRPr lang="en-IN"/>
          </a:p>
        </p:txBody>
      </p:sp>
    </p:spTree>
    <p:extLst>
      <p:ext uri="{BB962C8B-B14F-4D97-AF65-F5344CB8AC3E}">
        <p14:creationId xmlns:p14="http://schemas.microsoft.com/office/powerpoint/2010/main" val="137595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smtClean="0">
                <a:solidFill>
                  <a:schemeClr val="bg1"/>
                </a:solidFill>
                <a:latin typeface="Times New Roman" panose="02020603050405020304" pitchFamily="18" charset="0"/>
                <a:cs typeface="Times New Roman" panose="02020603050405020304" pitchFamily="18" charset="0"/>
              </a:rPr>
              <a:t>Project</a:t>
            </a:r>
            <a:r>
              <a:rPr lang="en-IN" u="sng" dirty="0" smtClean="0">
                <a:solidFill>
                  <a:schemeClr val="bg1"/>
                </a:solidFill>
              </a:rPr>
              <a:t> -1</a:t>
            </a:r>
            <a:endParaRPr lang="en-IN" u="sng" dirty="0">
              <a:solidFill>
                <a:schemeClr val="bg1"/>
              </a:solidFill>
            </a:endParaRPr>
          </a:p>
        </p:txBody>
      </p:sp>
      <p:sp>
        <p:nvSpPr>
          <p:cNvPr id="3" name="Subtitle 2"/>
          <p:cNvSpPr>
            <a:spLocks noGrp="1"/>
          </p:cNvSpPr>
          <p:nvPr>
            <p:ph type="subTitle" idx="1"/>
          </p:nvPr>
        </p:nvSpPr>
        <p:spPr/>
        <p:txBody>
          <a:bodyPr>
            <a:normAutofit/>
          </a:bodyPr>
          <a:lstStyle/>
          <a:p>
            <a:r>
              <a:rPr lang="en-IN" sz="6000" dirty="0" smtClean="0">
                <a:solidFill>
                  <a:schemeClr val="bg1"/>
                </a:solidFill>
                <a:latin typeface="Times New Roman" panose="02020603050405020304" pitchFamily="18" charset="0"/>
                <a:cs typeface="Times New Roman" panose="02020603050405020304" pitchFamily="18" charset="0"/>
              </a:rPr>
              <a:t>Iris Flower Classification</a:t>
            </a:r>
            <a:endParaRPr lang="en-IN"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16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33563" y="207222"/>
            <a:ext cx="3698557" cy="3067474"/>
          </a:xfrm>
          <a:prstGeom prst="rect">
            <a:avLst/>
          </a:prstGeom>
        </p:spPr>
      </p:pic>
      <p:pic>
        <p:nvPicPr>
          <p:cNvPr id="3" name="Picture 2"/>
          <p:cNvPicPr>
            <a:picLocks noChangeAspect="1"/>
          </p:cNvPicPr>
          <p:nvPr/>
        </p:nvPicPr>
        <p:blipFill>
          <a:blip r:embed="rId3"/>
          <a:stretch>
            <a:fillRect/>
          </a:stretch>
        </p:blipFill>
        <p:spPr>
          <a:xfrm>
            <a:off x="7418071" y="207222"/>
            <a:ext cx="4183380" cy="2971165"/>
          </a:xfrm>
          <a:prstGeom prst="rect">
            <a:avLst/>
          </a:prstGeom>
        </p:spPr>
      </p:pic>
      <p:pic>
        <p:nvPicPr>
          <p:cNvPr id="4" name="Picture 3"/>
          <p:cNvPicPr>
            <a:picLocks noChangeAspect="1"/>
          </p:cNvPicPr>
          <p:nvPr/>
        </p:nvPicPr>
        <p:blipFill>
          <a:blip r:embed="rId4"/>
          <a:stretch>
            <a:fillRect/>
          </a:stretch>
        </p:blipFill>
        <p:spPr>
          <a:xfrm>
            <a:off x="1774507" y="3578670"/>
            <a:ext cx="3757613" cy="3129787"/>
          </a:xfrm>
          <a:prstGeom prst="rect">
            <a:avLst/>
          </a:prstGeom>
        </p:spPr>
      </p:pic>
      <p:pic>
        <p:nvPicPr>
          <p:cNvPr id="5" name="Picture 4"/>
          <p:cNvPicPr>
            <a:picLocks noChangeAspect="1"/>
          </p:cNvPicPr>
          <p:nvPr/>
        </p:nvPicPr>
        <p:blipFill>
          <a:blip r:embed="rId5"/>
          <a:stretch>
            <a:fillRect/>
          </a:stretch>
        </p:blipFill>
        <p:spPr>
          <a:xfrm>
            <a:off x="7418071" y="3401252"/>
            <a:ext cx="4183380" cy="3307205"/>
          </a:xfrm>
          <a:prstGeom prst="rect">
            <a:avLst/>
          </a:prstGeom>
        </p:spPr>
      </p:pic>
    </p:spTree>
    <p:extLst>
      <p:ext uri="{BB962C8B-B14F-4D97-AF65-F5344CB8AC3E}">
        <p14:creationId xmlns:p14="http://schemas.microsoft.com/office/powerpoint/2010/main" val="3269001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79357" y="785812"/>
            <a:ext cx="7327583" cy="5019070"/>
          </a:xfrm>
          <a:prstGeom prst="rect">
            <a:avLst/>
          </a:prstGeom>
        </p:spPr>
      </p:pic>
    </p:spTree>
    <p:extLst>
      <p:ext uri="{BB962C8B-B14F-4D97-AF65-F5344CB8AC3E}">
        <p14:creationId xmlns:p14="http://schemas.microsoft.com/office/powerpoint/2010/main" val="3858634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9742" y="669607"/>
            <a:ext cx="8811578" cy="5478763"/>
          </a:xfrm>
          <a:prstGeom prst="rect">
            <a:avLst/>
          </a:prstGeom>
        </p:spPr>
      </p:pic>
    </p:spTree>
    <p:extLst>
      <p:ext uri="{BB962C8B-B14F-4D97-AF65-F5344CB8AC3E}">
        <p14:creationId xmlns:p14="http://schemas.microsoft.com/office/powerpoint/2010/main" val="440964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8150" y="829627"/>
            <a:ext cx="11110710" cy="5251133"/>
          </a:xfrm>
          <a:prstGeom prst="rect">
            <a:avLst/>
          </a:prstGeom>
        </p:spPr>
      </p:pic>
    </p:spTree>
    <p:extLst>
      <p:ext uri="{BB962C8B-B14F-4D97-AF65-F5344CB8AC3E}">
        <p14:creationId xmlns:p14="http://schemas.microsoft.com/office/powerpoint/2010/main" val="3743648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1605" y="392430"/>
            <a:ext cx="7910513" cy="3894407"/>
          </a:xfrm>
          <a:prstGeom prst="rect">
            <a:avLst/>
          </a:prstGeom>
        </p:spPr>
      </p:pic>
      <p:pic>
        <p:nvPicPr>
          <p:cNvPr id="3" name="Picture 2"/>
          <p:cNvPicPr>
            <a:picLocks noChangeAspect="1"/>
          </p:cNvPicPr>
          <p:nvPr/>
        </p:nvPicPr>
        <p:blipFill>
          <a:blip r:embed="rId3"/>
          <a:stretch>
            <a:fillRect/>
          </a:stretch>
        </p:blipFill>
        <p:spPr>
          <a:xfrm>
            <a:off x="1421605" y="4546282"/>
            <a:ext cx="8286750" cy="2085975"/>
          </a:xfrm>
          <a:prstGeom prst="rect">
            <a:avLst/>
          </a:prstGeom>
        </p:spPr>
      </p:pic>
    </p:spTree>
    <p:extLst>
      <p:ext uri="{BB962C8B-B14F-4D97-AF65-F5344CB8AC3E}">
        <p14:creationId xmlns:p14="http://schemas.microsoft.com/office/powerpoint/2010/main" val="3859839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sp>
        <p:nvSpPr>
          <p:cNvPr id="2" name="Rectangle 1"/>
          <p:cNvSpPr/>
          <p:nvPr/>
        </p:nvSpPr>
        <p:spPr>
          <a:xfrm>
            <a:off x="594360" y="1859340"/>
            <a:ext cx="8789670" cy="2862322"/>
          </a:xfrm>
          <a:prstGeom prst="rect">
            <a:avLst/>
          </a:prstGeom>
        </p:spPr>
        <p:txBody>
          <a:bodyPr wrap="square">
            <a:spAutoFit/>
          </a:bodyPr>
          <a:lstStyle/>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Model Performance Estimation</a:t>
            </a:r>
            <a:r>
              <a:rPr lang="en-US" dirty="0">
                <a:solidFill>
                  <a:schemeClr val="bg1"/>
                </a:solidFill>
                <a:latin typeface="Times New Roman" panose="02020603050405020304" pitchFamily="18" charset="0"/>
                <a:cs typeface="Times New Roman" panose="02020603050405020304" pitchFamily="18" charset="0"/>
              </a:rPr>
              <a:t>: Cross-validation provides a more reliable estimate of how well a model will perform on unseen data compared to a simple train/test split. By using multiple subsets of the data for training and testing, cross-validation provides a more robust estimate of model performance</a:t>
            </a:r>
            <a:r>
              <a:rPr lang="en-US" dirty="0" smtClean="0">
                <a:solidFill>
                  <a:schemeClr val="bg1"/>
                </a:solidFill>
                <a:latin typeface="Times New Roman" panose="02020603050405020304" pitchFamily="18" charset="0"/>
                <a:cs typeface="Times New Roman" panose="02020603050405020304" pitchFamily="18" charset="0"/>
              </a:rPr>
              <a:t>.</a:t>
            </a:r>
          </a:p>
          <a:p>
            <a:pPr>
              <a:buFont typeface="+mj-lt"/>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2. Model </a:t>
            </a:r>
            <a:r>
              <a:rPr lang="en-US" b="1" dirty="0">
                <a:solidFill>
                  <a:schemeClr val="bg1"/>
                </a:solidFill>
                <a:latin typeface="Times New Roman" panose="02020603050405020304" pitchFamily="18" charset="0"/>
                <a:cs typeface="Times New Roman" panose="02020603050405020304" pitchFamily="18" charset="0"/>
              </a:rPr>
              <a:t>Selection</a:t>
            </a:r>
            <a:r>
              <a:rPr lang="en-US" dirty="0">
                <a:solidFill>
                  <a:schemeClr val="bg1"/>
                </a:solidFill>
                <a:latin typeface="Times New Roman" panose="02020603050405020304" pitchFamily="18" charset="0"/>
                <a:cs typeface="Times New Roman" panose="02020603050405020304" pitchFamily="18" charset="0"/>
              </a:rPr>
              <a:t>: Cross-validation helps in comparing different models or different </a:t>
            </a:r>
            <a:r>
              <a:rPr lang="en-US" dirty="0" err="1">
                <a:solidFill>
                  <a:schemeClr val="bg1"/>
                </a:solidFill>
                <a:latin typeface="Times New Roman" panose="02020603050405020304" pitchFamily="18" charset="0"/>
                <a:cs typeface="Times New Roman" panose="02020603050405020304" pitchFamily="18" charset="0"/>
              </a:rPr>
              <a:t>hyperparameter</a:t>
            </a:r>
            <a:r>
              <a:rPr lang="en-US" dirty="0">
                <a:solidFill>
                  <a:schemeClr val="bg1"/>
                </a:solidFill>
                <a:latin typeface="Times New Roman" panose="02020603050405020304" pitchFamily="18" charset="0"/>
                <a:cs typeface="Times New Roman" panose="02020603050405020304" pitchFamily="18" charset="0"/>
              </a:rPr>
              <a:t> settings for the same model. By performing cross-validation on each candidate model, you can select the one that performs the best on average across different subsets of the data.</a:t>
            </a:r>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594360" y="674370"/>
            <a:ext cx="4061753" cy="769441"/>
          </a:xfrm>
          <a:prstGeom prst="rect">
            <a:avLst/>
          </a:prstGeom>
          <a:noFill/>
        </p:spPr>
        <p:txBody>
          <a:bodyPr wrap="none" rtlCol="0">
            <a:spAutoFit/>
          </a:bodyPr>
          <a:lstStyle/>
          <a:p>
            <a:r>
              <a:rPr lang="en-IN" sz="4400" u="sng" dirty="0" smtClean="0">
                <a:solidFill>
                  <a:schemeClr val="bg1"/>
                </a:solidFill>
                <a:latin typeface="Times New Roman" panose="02020603050405020304" pitchFamily="18" charset="0"/>
                <a:cs typeface="Times New Roman" panose="02020603050405020304" pitchFamily="18" charset="0"/>
              </a:rPr>
              <a:t>Cross Validation </a:t>
            </a:r>
            <a:endParaRPr lang="en-IN" sz="4400"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431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581025"/>
            <a:ext cx="10363200" cy="5695950"/>
          </a:xfrm>
          <a:prstGeom prst="rect">
            <a:avLst/>
          </a:prstGeom>
        </p:spPr>
      </p:pic>
    </p:spTree>
    <p:extLst>
      <p:ext uri="{BB962C8B-B14F-4D97-AF65-F5344CB8AC3E}">
        <p14:creationId xmlns:p14="http://schemas.microsoft.com/office/powerpoint/2010/main" val="2321973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1975" y="1727835"/>
            <a:ext cx="10496550" cy="2990850"/>
          </a:xfrm>
          <a:prstGeom prst="rect">
            <a:avLst/>
          </a:prstGeom>
        </p:spPr>
      </p:pic>
    </p:spTree>
    <p:extLst>
      <p:ext uri="{BB962C8B-B14F-4D97-AF65-F5344CB8AC3E}">
        <p14:creationId xmlns:p14="http://schemas.microsoft.com/office/powerpoint/2010/main" val="1020476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u="sng" dirty="0" smtClean="0">
                <a:solidFill>
                  <a:schemeClr val="bg1"/>
                </a:solidFill>
                <a:latin typeface="Times New Roman" panose="02020603050405020304" pitchFamily="18" charset="0"/>
                <a:cs typeface="Times New Roman" panose="02020603050405020304" pitchFamily="18" charset="0"/>
              </a:rPr>
              <a:t>Introduction</a:t>
            </a:r>
            <a:endParaRPr lang="en-IN" sz="6000"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solidFill>
                  <a:schemeClr val="bg1"/>
                </a:solidFill>
                <a:latin typeface="Times New Roman" panose="02020603050405020304" pitchFamily="18" charset="0"/>
                <a:cs typeface="Times New Roman" panose="02020603050405020304" pitchFamily="18" charset="0"/>
              </a:rPr>
              <a:t>Iris </a:t>
            </a:r>
            <a:r>
              <a:rPr lang="en-US" dirty="0">
                <a:solidFill>
                  <a:schemeClr val="bg1"/>
                </a:solidFill>
                <a:latin typeface="Times New Roman" panose="02020603050405020304" pitchFamily="18" charset="0"/>
                <a:cs typeface="Times New Roman" panose="02020603050405020304" pitchFamily="18" charset="0"/>
              </a:rPr>
              <a:t>flower dataset is a classic dataset in the field of machine learning and data science</a:t>
            </a:r>
            <a:r>
              <a:rPr lang="en-US" dirty="0" smtClean="0">
                <a:solidFill>
                  <a:schemeClr val="bg1"/>
                </a:solidFill>
                <a:latin typeface="Times New Roman" panose="02020603050405020304" pitchFamily="18" charset="0"/>
                <a:cs typeface="Times New Roman" panose="02020603050405020304" pitchFamily="18" charset="0"/>
              </a:rPr>
              <a:t>.</a:t>
            </a:r>
          </a:p>
          <a:p>
            <a:pPr algn="just"/>
            <a:endParaRPr lang="en-US" dirty="0" smtClean="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dirty="0" smtClean="0">
              <a:solidFill>
                <a:schemeClr val="bg1"/>
              </a:solidFill>
              <a:latin typeface="Times New Roman" panose="02020603050405020304" pitchFamily="18" charset="0"/>
              <a:cs typeface="Times New Roman" panose="02020603050405020304" pitchFamily="18" charset="0"/>
            </a:endParaRPr>
          </a:p>
          <a:p>
            <a:pPr algn="just"/>
            <a:endParaRPr lang="en-US" dirty="0" smtClean="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dirty="0" smtClean="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smtClean="0">
                <a:solidFill>
                  <a:schemeClr val="bg1"/>
                </a:solidFill>
                <a:latin typeface="Times New Roman" panose="02020603050405020304" pitchFamily="18" charset="0"/>
                <a:cs typeface="Times New Roman" panose="02020603050405020304" pitchFamily="18" charset="0"/>
              </a:rPr>
              <a:t>This </a:t>
            </a:r>
            <a:r>
              <a:rPr lang="en-US" dirty="0">
                <a:solidFill>
                  <a:schemeClr val="bg1"/>
                </a:solidFill>
                <a:latin typeface="Times New Roman" panose="02020603050405020304" pitchFamily="18" charset="0"/>
                <a:cs typeface="Times New Roman" panose="02020603050405020304" pitchFamily="18" charset="0"/>
              </a:rPr>
              <a:t>dataset, first introduced by biologist Ronald Fisher in </a:t>
            </a:r>
            <a:r>
              <a:rPr lang="en-US" dirty="0" smtClean="0">
                <a:solidFill>
                  <a:schemeClr val="bg1"/>
                </a:solidFill>
                <a:latin typeface="Times New Roman" panose="02020603050405020304" pitchFamily="18" charset="0"/>
                <a:cs typeface="Times New Roman" panose="02020603050405020304" pitchFamily="18" charset="0"/>
              </a:rPr>
              <a:t>1936. </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683192"/>
            <a:ext cx="5295900" cy="2367267"/>
          </a:xfrm>
          <a:prstGeom prst="rect">
            <a:avLst/>
          </a:prstGeom>
        </p:spPr>
      </p:pic>
    </p:spTree>
    <p:extLst>
      <p:ext uri="{BB962C8B-B14F-4D97-AF65-F5344CB8AC3E}">
        <p14:creationId xmlns:p14="http://schemas.microsoft.com/office/powerpoint/2010/main" val="959782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u="sng" dirty="0" smtClean="0">
                <a:solidFill>
                  <a:schemeClr val="bg1"/>
                </a:solidFill>
                <a:latin typeface="Times New Roman" panose="02020603050405020304" pitchFamily="18" charset="0"/>
                <a:cs typeface="Times New Roman" panose="02020603050405020304" pitchFamily="18" charset="0"/>
              </a:rPr>
              <a:t>Objective</a:t>
            </a:r>
            <a:endParaRPr lang="en-IN" sz="6000"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25979"/>
            <a:ext cx="10515600" cy="4050983"/>
          </a:xfrm>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Our main objective with this project is to develop a machine learning model that can accurately classify iris flowers into their respective species based on these measurements. By doing so, we aim to showcase the power of machine learning algorithms in solving real-world classification tasks.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972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1336"/>
          </a:solidFill>
        </p:spPr>
        <p:txBody>
          <a:bodyPr>
            <a:normAutofit/>
          </a:bodyPr>
          <a:lstStyle/>
          <a:p>
            <a:r>
              <a:rPr lang="en-IN" sz="6000" u="sng" dirty="0" smtClean="0">
                <a:solidFill>
                  <a:schemeClr val="bg1"/>
                </a:solidFill>
                <a:latin typeface="Times New Roman" panose="02020603050405020304" pitchFamily="18" charset="0"/>
                <a:cs typeface="Times New Roman" panose="02020603050405020304" pitchFamily="18" charset="0"/>
              </a:rPr>
              <a:t>Methodology</a:t>
            </a:r>
            <a:endParaRPr lang="en-IN" sz="6000"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5360" y="2328545"/>
            <a:ext cx="10515600" cy="4351338"/>
          </a:xfrm>
        </p:spPr>
        <p:txBody>
          <a:bodyPr>
            <a:normAutofit/>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"To achieve our objective, we will follow a systematic approach:</a:t>
            </a:r>
          </a:p>
          <a:p>
            <a:r>
              <a:rPr lang="en-US" b="1" dirty="0">
                <a:solidFill>
                  <a:schemeClr val="bg1"/>
                </a:solidFill>
                <a:latin typeface="Times New Roman" panose="02020603050405020304" pitchFamily="18" charset="0"/>
                <a:cs typeface="Times New Roman" panose="02020603050405020304" pitchFamily="18" charset="0"/>
              </a:rPr>
              <a:t>Data </a:t>
            </a:r>
            <a:r>
              <a:rPr lang="en-US" b="1" dirty="0" smtClean="0">
                <a:solidFill>
                  <a:schemeClr val="bg1"/>
                </a:solidFill>
                <a:latin typeface="Times New Roman" panose="02020603050405020304" pitchFamily="18" charset="0"/>
                <a:cs typeface="Times New Roman" panose="02020603050405020304" pitchFamily="18" charset="0"/>
              </a:rPr>
              <a:t>Exploration</a:t>
            </a:r>
            <a:endParaRPr lang="en-US"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Data </a:t>
            </a:r>
            <a:r>
              <a:rPr lang="en-US" b="1" dirty="0" smtClean="0">
                <a:solidFill>
                  <a:schemeClr val="bg1"/>
                </a:solidFill>
                <a:latin typeface="Times New Roman" panose="02020603050405020304" pitchFamily="18" charset="0"/>
                <a:cs typeface="Times New Roman" panose="02020603050405020304" pitchFamily="18" charset="0"/>
              </a:rPr>
              <a:t>Preprocessing</a:t>
            </a:r>
          </a:p>
          <a:p>
            <a:r>
              <a:rPr lang="en-US" b="1" dirty="0" smtClean="0">
                <a:solidFill>
                  <a:schemeClr val="bg1"/>
                </a:solidFill>
                <a:latin typeface="Times New Roman" panose="02020603050405020304" pitchFamily="18" charset="0"/>
                <a:cs typeface="Times New Roman" panose="02020603050405020304" pitchFamily="18" charset="0"/>
              </a:rPr>
              <a:t>Model Development</a:t>
            </a:r>
          </a:p>
          <a:p>
            <a:r>
              <a:rPr lang="en-US" b="1" dirty="0" smtClean="0">
                <a:solidFill>
                  <a:schemeClr val="bg1"/>
                </a:solidFill>
                <a:latin typeface="Times New Roman" panose="02020603050405020304" pitchFamily="18" charset="0"/>
                <a:cs typeface="Times New Roman" panose="02020603050405020304" pitchFamily="18" charset="0"/>
              </a:rPr>
              <a:t>Model Evaluation</a:t>
            </a:r>
            <a:endParaRPr lang="en-US"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Model </a:t>
            </a:r>
            <a:r>
              <a:rPr lang="en-US" b="1" dirty="0" smtClean="0">
                <a:solidFill>
                  <a:schemeClr val="bg1"/>
                </a:solidFill>
                <a:latin typeface="Times New Roman" panose="02020603050405020304" pitchFamily="18" charset="0"/>
                <a:cs typeface="Times New Roman" panose="02020603050405020304" pitchFamily="18" charset="0"/>
              </a:rPr>
              <a:t>Selection</a:t>
            </a:r>
            <a:endParaRPr lang="en-US" b="1"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608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99209" y="322263"/>
            <a:ext cx="9144000" cy="862301"/>
          </a:xfrm>
        </p:spPr>
        <p:txBody>
          <a:bodyPr>
            <a:normAutofit fontScale="90000"/>
          </a:bodyPr>
          <a:lstStyle/>
          <a:p>
            <a:pPr algn="l"/>
            <a:r>
              <a:rPr lang="en-IN" b="1" dirty="0" smtClean="0">
                <a:solidFill>
                  <a:schemeClr val="bg1"/>
                </a:solidFill>
                <a:latin typeface="Times New Roman" panose="02020603050405020304" pitchFamily="18" charset="0"/>
                <a:cs typeface="Times New Roman" panose="02020603050405020304" pitchFamily="18" charset="0"/>
              </a:rPr>
              <a:t>Data Exploration</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89277" y="1475509"/>
            <a:ext cx="9623624" cy="4949969"/>
          </a:xfrm>
          <a:prstGeom prst="rect">
            <a:avLst/>
          </a:prstGeom>
        </p:spPr>
      </p:pic>
    </p:spTree>
    <p:extLst>
      <p:ext uri="{BB962C8B-B14F-4D97-AF65-F5344CB8AC3E}">
        <p14:creationId xmlns:p14="http://schemas.microsoft.com/office/powerpoint/2010/main" val="1370783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0028" y="1699000"/>
            <a:ext cx="10808365" cy="4102245"/>
          </a:xfrm>
          <a:prstGeom prst="rect">
            <a:avLst/>
          </a:prstGeom>
        </p:spPr>
      </p:pic>
    </p:spTree>
    <p:extLst>
      <p:ext uri="{BB962C8B-B14F-4D97-AF65-F5344CB8AC3E}">
        <p14:creationId xmlns:p14="http://schemas.microsoft.com/office/powerpoint/2010/main" val="1153941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4982" y="765723"/>
            <a:ext cx="7966278" cy="5217445"/>
          </a:xfrm>
          <a:prstGeom prst="rect">
            <a:avLst/>
          </a:prstGeom>
        </p:spPr>
      </p:pic>
    </p:spTree>
    <p:extLst>
      <p:ext uri="{BB962C8B-B14F-4D97-AF65-F5344CB8AC3E}">
        <p14:creationId xmlns:p14="http://schemas.microsoft.com/office/powerpoint/2010/main" val="688645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54554" y="468111"/>
            <a:ext cx="7446645" cy="6026304"/>
          </a:xfrm>
          <a:prstGeom prst="rect">
            <a:avLst/>
          </a:prstGeom>
        </p:spPr>
      </p:pic>
    </p:spTree>
    <p:extLst>
      <p:ext uri="{BB962C8B-B14F-4D97-AF65-F5344CB8AC3E}">
        <p14:creationId xmlns:p14="http://schemas.microsoft.com/office/powerpoint/2010/main" val="718061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13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38325" y="319087"/>
            <a:ext cx="8515350" cy="6219825"/>
          </a:xfrm>
          <a:prstGeom prst="rect">
            <a:avLst/>
          </a:prstGeom>
        </p:spPr>
      </p:pic>
    </p:spTree>
    <p:extLst>
      <p:ext uri="{BB962C8B-B14F-4D97-AF65-F5344CB8AC3E}">
        <p14:creationId xmlns:p14="http://schemas.microsoft.com/office/powerpoint/2010/main" val="1349856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FFFF00"/>
      </a:accent5>
      <a:accent6>
        <a:srgbClr val="C62324"/>
      </a:accent6>
      <a:hlink>
        <a:srgbClr val="0D2E46"/>
      </a:hlink>
      <a:folHlink>
        <a:srgbClr val="356A9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208</Words>
  <Application>Microsoft Office PowerPoint</Application>
  <PresentationFormat>Widescreen</PresentationFormat>
  <Paragraphs>26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Project -1</vt:lpstr>
      <vt:lpstr>Introduction</vt:lpstr>
      <vt:lpstr>Objective</vt:lpstr>
      <vt:lpstr>Methodology</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Microsoft account</dc:creator>
  <cp:lastModifiedBy>Microsoft account</cp:lastModifiedBy>
  <cp:revision>6</cp:revision>
  <dcterms:created xsi:type="dcterms:W3CDTF">2024-04-16T14:35:24Z</dcterms:created>
  <dcterms:modified xsi:type="dcterms:W3CDTF">2024-04-17T09:01:29Z</dcterms:modified>
</cp:coreProperties>
</file>