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02d78d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02d78d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f95ce44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f95ce44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f95ce44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f95ce44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t>
            </a:r>
            <a:r>
              <a:rPr lang="en"/>
              <a:t>coefficients</a:t>
            </a:r>
            <a:r>
              <a:rPr lang="en"/>
              <a:t> provided by Lasso we chose to look into Job type, Pet preference, and kid preferences, and drugs and drinking habits. We chose to avoid looking into protected attributes involving ethnicity like religion and diet. We avoided drawing conclusions with these features so that our </a:t>
            </a:r>
            <a:r>
              <a:rPr lang="en"/>
              <a:t>recommendations would be ethical and actionable.</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f95ce449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f95ce449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squared error scores are unusually high. We believe that this may be because the income values are </a:t>
            </a:r>
            <a:r>
              <a:rPr lang="en"/>
              <a:t>imbalance</a:t>
            </a:r>
            <a:r>
              <a:rPr lang="en"/>
              <a:t>. Over 80% of individuals list their income as 0. In light of this, we can see that the decision tree regressor chooses sex and drink frequency as the main determinants of income level which corresponds to the coefficient weights found in lasso. This reinforces our </a:t>
            </a:r>
            <a:r>
              <a:rPr lang="en"/>
              <a:t>decision</a:t>
            </a:r>
            <a:r>
              <a:rPr lang="en"/>
              <a:t> to look into lifestyle choices like drinking and drug habits.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f95ce449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f95ce449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retired individuals make the most out of all job types. This is slightly idiosyncratic because we would expect people currently in the workforce to have higher incomes than those who do not work. We also see that women in the military make much more money on average than women in any of the other job types.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f95ce449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f95ce449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we see that people who claim to dislike dogs make much more money than those who like dogs. One possible </a:t>
            </a:r>
            <a:r>
              <a:rPr lang="en"/>
              <a:t>explanation</a:t>
            </a:r>
            <a:r>
              <a:rPr lang="en"/>
              <a:t> is that high earners don’t have time to care for high </a:t>
            </a:r>
            <a:r>
              <a:rPr lang="en"/>
              <a:t>maintenance</a:t>
            </a:r>
            <a:r>
              <a:rPr lang="en"/>
              <a:t> animals like dogs. The </a:t>
            </a:r>
            <a:r>
              <a:rPr lang="en"/>
              <a:t>explanation</a:t>
            </a:r>
            <a:r>
              <a:rPr lang="en"/>
              <a:t> could be more psychological, commenting on a potential lack of empathy in the highest earners in the workforce.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f95ce449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f95ce449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trend between income and kid preferences on the other hand makes more sense. People who want kids make more money. It makes sense that people who can justify having kids would have the resources to support a child.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f95ce449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9f95ce449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reinforced by the </a:t>
            </a:r>
            <a:r>
              <a:rPr lang="en"/>
              <a:t>decision</a:t>
            </a:r>
            <a:r>
              <a:rPr lang="en"/>
              <a:t> tree, drinking has a strongly positive relationship with income after level 4. We see that men who drink </a:t>
            </a:r>
            <a:r>
              <a:rPr lang="en"/>
              <a:t>frequently</a:t>
            </a:r>
            <a:r>
              <a:rPr lang="en"/>
              <a:t> and desperately have the same high income distribution. In contrast, women have roughly the same level of income between levels 1 and 5, but average income dramatically increases for women who drink at the highest frequency. Here we can confidently say that men who drink at the top two highest levels on average earn the highest salaries. Women who drink at the highest level earn the highest salaries.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9f95ce449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9f95ce449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we see a clear positive relationship between drug use and income. This relationship is more stark compared to drinking. Level 1 means no drugs, level 2 is some, and level 3 is frequent drug use. We see an immediate jump in income from level 1 to level 2, and an exponential jump in income between levels 2 and 3</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9f95ce449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9f95ce449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distinct relationships that we discovered in the jobs, pets, kids, drinks and drug </a:t>
            </a:r>
            <a:r>
              <a:rPr lang="en"/>
              <a:t>responses could help OkCupid sales teams to accurately predict income levels in the absences of explicit income information. In doing so, the sales team could target individuals whose responses meet the above criteria and presumably increase volume of premium subscription purchases. This information could also help sharpen the OkCupid match making algorithm, to match people at the highest income level regardless of the presence of explicit income information.</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9f95ce44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9f95ce44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f95ce44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f95ce44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column we created. It contains the ratio of positive words to negative words in all of the written response columns per row. Most individuals have a sentiment ratio between 1 and 4, indicating that people are generally positive. So what we decided to explore was what features contribute to the relative positivity between individuals.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f95ce44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f95ce44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Demographically, females are on average more positive than males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f95ce44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9f95ce44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exploring the </a:t>
            </a:r>
            <a:r>
              <a:rPr lang="en"/>
              <a:t>correlations</a:t>
            </a:r>
            <a:r>
              <a:rPr lang="en"/>
              <a:t> between sentiment ratio and the other features, we discovered interesting trends between sentiment ratio and age, the amount people smoke, the amount people drink. Using lasso, we found that age has the highest coefficient when predicting the sentiment ratio, and that income has some relationship with the prediction of income.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f95ce449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f95ce44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clearly linear relationship between age and sentiment ratio. There might be some interesting sociological </a:t>
            </a:r>
            <a:r>
              <a:rPr lang="en"/>
              <a:t>commentary</a:t>
            </a:r>
            <a:r>
              <a:rPr lang="en"/>
              <a:t> for why this relationship exists. Perhaps it is cooler to be more negative when you are young (edgey). As individuals get older, positivity might be more attractive.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f95ce44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f95ce44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the more frequently people smoke, the less positive </a:t>
            </a:r>
            <a:r>
              <a:rPr lang="en"/>
              <a:t>their essay responses are. This might relate to the reasons that individuals smoke to begin with.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9f95ce449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9f95ce449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trend exists for drinking. The more people drink, the less positive their essay responses are.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9f95ce449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9f95ce449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Lasso regression showed that income has the highest coefficient as it relates to the prediction of sentiment ratio. As we can see, people become much more positive between income of 20000 and 150000. After 150000, positivity drops off. This might comment on the age-old </a:t>
            </a:r>
            <a:r>
              <a:rPr lang="en"/>
              <a:t>adage</a:t>
            </a:r>
            <a:r>
              <a:rPr lang="en"/>
              <a:t> that money cannot buy happiness after a certain point. We also see that this positive relationship is more dramatic for females as compared to males, however this might be because females are generally more positive than males.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f95ce449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f95ce449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five columns show us distinct relationships with the sentiment of individuals’ essay responses. These written responses require the most time and effort to fill out, so people are less </a:t>
            </a:r>
            <a:r>
              <a:rPr lang="en"/>
              <a:t>likely</a:t>
            </a:r>
            <a:r>
              <a:rPr lang="en"/>
              <a:t> to complete them when making their dating profiles. This is reflected in the amount of NaNs in these columns. We presume that matching positivity level is important to making a good match. Our proposal is that OkCupid uses the information in these four columns to create a sentiment score, in the absence of essay responses. As a result, the OkCupid algorithm could make help create more fitting matches on the basis of sentiment ratio between individuals who do not fill out essay responses.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f95ce44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9f95ce44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a0a857f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a0a857f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087b96d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087b96d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02d78db2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a02d78db2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Finding – People are clever enough to pickup generic choices and preferences to get more matches. So, that they can get more options.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a03520ff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a03520ff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It is still taking “prefer not to say” / generic values in account to be part of the larger set, which resulted in 10 likes. Proving it is still better than leaving it blank.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a01f55c42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a01f55c42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To be inline with the company’s tagline –</a:t>
            </a:r>
            <a:endParaRPr/>
          </a:p>
          <a:p>
            <a:pPr indent="0" lvl="0" marL="0" rtl="0" algn="l">
              <a:lnSpc>
                <a:spcPct val="115000"/>
              </a:lnSpc>
              <a:spcBef>
                <a:spcPts val="0"/>
              </a:spcBef>
              <a:spcAft>
                <a:spcPts val="0"/>
              </a:spcAft>
              <a:buClr>
                <a:schemeClr val="dk1"/>
              </a:buClr>
              <a:buSzPts val="1100"/>
              <a:buFont typeface="Arial"/>
              <a:buNone/>
            </a:pPr>
            <a:r>
              <a:rPr lang="en"/>
              <a:t>First way, is through genAI which would help users to fill essay column.</a:t>
            </a:r>
            <a:endParaRPr/>
          </a:p>
          <a:p>
            <a:pPr indent="0" lvl="0" marL="0" rtl="0" algn="l">
              <a:lnSpc>
                <a:spcPct val="115000"/>
              </a:lnSpc>
              <a:spcBef>
                <a:spcPts val="0"/>
              </a:spcBef>
              <a:spcAft>
                <a:spcPts val="0"/>
              </a:spcAft>
              <a:buClr>
                <a:schemeClr val="dk1"/>
              </a:buClr>
              <a:buSzPts val="1100"/>
              <a:buFont typeface="Arial"/>
              <a:buNone/>
            </a:pPr>
            <a:r>
              <a:rPr lang="en"/>
              <a:t>Once a match is confirmed only those users can highlight the choices for the matching partner.</a:t>
            </a:r>
            <a:endParaRPr/>
          </a:p>
          <a:p>
            <a:pPr indent="0" lvl="0" marL="0" rtl="0" algn="l">
              <a:lnSpc>
                <a:spcPct val="115000"/>
              </a:lnSpc>
              <a:spcBef>
                <a:spcPts val="0"/>
              </a:spcBef>
              <a:spcAft>
                <a:spcPts val="0"/>
              </a:spcAft>
              <a:buClr>
                <a:schemeClr val="dk1"/>
              </a:buClr>
              <a:buSzPts val="1100"/>
              <a:buFont typeface="Arial"/>
              <a:buNone/>
            </a:pPr>
            <a:r>
              <a:rPr lang="en"/>
              <a:t>Collaborate with vendor to monetize the product and provide incentive to the users to complete the profiles.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f95ce44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f95ce44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f95ce449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f95ce449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f95ce44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9f95ce44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Addressed nans by filling them with the </a:t>
            </a:r>
            <a:r>
              <a:rPr lang="en"/>
              <a:t>label</a:t>
            </a:r>
            <a:r>
              <a:rPr lang="en"/>
              <a:t> “unknown” Fill nans in height column with the median height. Replace -1 with 0 in income column.’ We decided to drop the rows that had no information in any of the essay columns because we plan to perform sentiment analysis on these features.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f95ce449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f95ce449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f95ce449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f95ce44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9f95ce449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9f95ce449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53675" y="67075"/>
            <a:ext cx="660825" cy="657350"/>
          </a:xfrm>
          <a:prstGeom prst="rect">
            <a:avLst/>
          </a:prstGeom>
          <a:noFill/>
          <a:ln cap="flat" cmpd="sng" w="38100">
            <a:solidFill>
              <a:schemeClr val="accent3"/>
            </a:solidFill>
            <a:prstDash val="solid"/>
            <a:round/>
            <a:headEnd len="sm" w="sm" type="none"/>
            <a:tailEnd len="sm" w="sm" type="none"/>
          </a:ln>
        </p:spPr>
      </p:pic>
      <p:sp>
        <p:nvSpPr>
          <p:cNvPr id="278" name="Google Shape;278;p13"/>
          <p:cNvSpPr txBox="1"/>
          <p:nvPr/>
        </p:nvSpPr>
        <p:spPr>
          <a:xfrm>
            <a:off x="7846300" y="4461200"/>
            <a:ext cx="1186800" cy="33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900">
                <a:solidFill>
                  <a:schemeClr val="lt1"/>
                </a:solidFill>
              </a:rPr>
              <a:t>Nov 30, 2023</a:t>
            </a:r>
            <a:endParaRPr sz="900">
              <a:solidFill>
                <a:schemeClr val="lt1"/>
              </a:solidFill>
              <a:highlight>
                <a:srgbClr val="FFFFFF"/>
              </a:highlight>
              <a:latin typeface="Roboto"/>
              <a:ea typeface="Roboto"/>
              <a:cs typeface="Roboto"/>
              <a:sym typeface="Roboto"/>
            </a:endParaRPr>
          </a:p>
          <a:p>
            <a:pPr indent="0" lvl="0" marL="0" rtl="0" algn="l">
              <a:lnSpc>
                <a:spcPct val="136363"/>
              </a:lnSpc>
              <a:spcBef>
                <a:spcPts val="0"/>
              </a:spcBef>
              <a:spcAft>
                <a:spcPts val="0"/>
              </a:spcAft>
              <a:buNone/>
            </a:pPr>
            <a:r>
              <a:t/>
            </a:r>
            <a:endParaRPr sz="1050">
              <a:solidFill>
                <a:srgbClr val="222222"/>
              </a:solidFill>
              <a:highlight>
                <a:srgbClr val="FFFFFF"/>
              </a:highlight>
              <a:latin typeface="Roboto"/>
              <a:ea typeface="Roboto"/>
              <a:cs typeface="Roboto"/>
              <a:sym typeface="Roboto"/>
            </a:endParaRPr>
          </a:p>
          <a:p>
            <a:pPr indent="0" lvl="0" marL="0" rtl="0" algn="l">
              <a:lnSpc>
                <a:spcPct val="136363"/>
              </a:lnSpc>
              <a:spcBef>
                <a:spcPts val="0"/>
              </a:spcBef>
              <a:spcAft>
                <a:spcPts val="0"/>
              </a:spcAft>
              <a:buNone/>
            </a:pPr>
            <a:r>
              <a:t/>
            </a:r>
            <a:endParaRPr sz="10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2"/>
              </a:solidFill>
            </a:endParaRPr>
          </a:p>
        </p:txBody>
      </p:sp>
      <p:pic>
        <p:nvPicPr>
          <p:cNvPr id="279" name="Google Shape;279;p13"/>
          <p:cNvPicPr preferRelativeResize="0"/>
          <p:nvPr/>
        </p:nvPicPr>
        <p:blipFill rotWithShape="1">
          <a:blip r:embed="rId4">
            <a:alphaModFix/>
          </a:blip>
          <a:srcRect b="22177" l="11447" r="14119" t="24306"/>
          <a:stretch/>
        </p:blipFill>
        <p:spPr>
          <a:xfrm>
            <a:off x="1542775" y="1274475"/>
            <a:ext cx="5849150" cy="1931825"/>
          </a:xfrm>
          <a:prstGeom prst="rect">
            <a:avLst/>
          </a:prstGeom>
          <a:noFill/>
          <a:ln cap="flat" cmpd="sng" w="28575">
            <a:solidFill>
              <a:schemeClr val="accent3"/>
            </a:solidFill>
            <a:prstDash val="solid"/>
            <a:round/>
            <a:headEnd len="sm" w="sm" type="none"/>
            <a:tailEnd len="sm" w="sm" type="none"/>
          </a:ln>
          <a:effectLst>
            <a:outerShdw blurRad="57150" rotWithShape="0" algn="bl" dir="5400000" dist="19050">
              <a:srgbClr val="000000">
                <a:alpha val="50000"/>
              </a:srgbClr>
            </a:outerShdw>
          </a:effectLst>
        </p:spPr>
      </p:pic>
      <p:sp>
        <p:nvSpPr>
          <p:cNvPr id="280" name="Google Shape;280;p13"/>
          <p:cNvSpPr txBox="1"/>
          <p:nvPr/>
        </p:nvSpPr>
        <p:spPr>
          <a:xfrm>
            <a:off x="254900" y="3691000"/>
            <a:ext cx="29649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unito"/>
                <a:ea typeface="Nunito"/>
                <a:cs typeface="Nunito"/>
                <a:sym typeface="Nunito"/>
              </a:rPr>
              <a:t>Team Members:</a:t>
            </a:r>
            <a:endParaRPr b="1" sz="15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Louie Labellarte</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Kalyani Shinde</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Niharika Verma</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Ritika Verma</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Income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311700" y="26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Regression</a:t>
            </a:r>
            <a:endParaRPr/>
          </a:p>
        </p:txBody>
      </p:sp>
      <p:pic>
        <p:nvPicPr>
          <p:cNvPr id="348" name="Google Shape;348;p23"/>
          <p:cNvPicPr preferRelativeResize="0"/>
          <p:nvPr/>
        </p:nvPicPr>
        <p:blipFill>
          <a:blip r:embed="rId3">
            <a:alphaModFix/>
          </a:blip>
          <a:stretch>
            <a:fillRect/>
          </a:stretch>
        </p:blipFill>
        <p:spPr>
          <a:xfrm>
            <a:off x="4572001" y="0"/>
            <a:ext cx="4455198" cy="5143501"/>
          </a:xfrm>
          <a:prstGeom prst="rect">
            <a:avLst/>
          </a:prstGeom>
          <a:noFill/>
          <a:ln>
            <a:noFill/>
          </a:ln>
        </p:spPr>
      </p:pic>
      <p:sp>
        <p:nvSpPr>
          <p:cNvPr id="349" name="Google Shape;349;p23"/>
          <p:cNvSpPr txBox="1"/>
          <p:nvPr>
            <p:ph idx="1" type="body"/>
          </p:nvPr>
        </p:nvSpPr>
        <p:spPr>
          <a:xfrm>
            <a:off x="311700" y="1326875"/>
            <a:ext cx="39105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22222"/>
                </a:solidFill>
              </a:rPr>
              <a:t>Motivation:</a:t>
            </a:r>
            <a:endParaRPr sz="1800">
              <a:solidFill>
                <a:srgbClr val="222222"/>
              </a:solidFill>
            </a:endParaRPr>
          </a:p>
          <a:p>
            <a:pPr indent="-336550" lvl="0" marL="457200" rtl="0" algn="l">
              <a:spcBef>
                <a:spcPts val="1200"/>
              </a:spcBef>
              <a:spcAft>
                <a:spcPts val="0"/>
              </a:spcAft>
              <a:buClr>
                <a:srgbClr val="222222"/>
              </a:buClr>
              <a:buSzPts val="1700"/>
              <a:buChar char="●"/>
            </a:pPr>
            <a:r>
              <a:rPr lang="en" sz="1700">
                <a:solidFill>
                  <a:srgbClr val="222222"/>
                </a:solidFill>
              </a:rPr>
              <a:t>Determine the features that have highest weight in the prediction of income</a:t>
            </a:r>
            <a:endParaRPr sz="1700">
              <a:solidFill>
                <a:srgbClr val="222222"/>
              </a:solidFill>
            </a:endParaRPr>
          </a:p>
          <a:p>
            <a:pPr indent="-336550" lvl="0" marL="457200" rtl="0" algn="l">
              <a:spcBef>
                <a:spcPts val="0"/>
              </a:spcBef>
              <a:spcAft>
                <a:spcPts val="0"/>
              </a:spcAft>
              <a:buClr>
                <a:srgbClr val="222222"/>
              </a:buClr>
              <a:buSzPts val="1700"/>
              <a:buChar char="●"/>
            </a:pPr>
            <a:r>
              <a:rPr lang="en" sz="1700">
                <a:solidFill>
                  <a:srgbClr val="222222"/>
                </a:solidFill>
              </a:rPr>
              <a:t>Knowing these features could help OkCupid to push premium subscription packages to high earning customers even if they do not list their income</a:t>
            </a:r>
            <a:endParaRPr sz="1700">
              <a:solidFill>
                <a:srgbClr val="222222"/>
              </a:solidFill>
            </a:endParaRPr>
          </a:p>
        </p:txBody>
      </p:sp>
      <p:sp>
        <p:nvSpPr>
          <p:cNvPr id="350" name="Google Shape;350;p23"/>
          <p:cNvSpPr/>
          <p:nvPr/>
        </p:nvSpPr>
        <p:spPr>
          <a:xfrm>
            <a:off x="4142700" y="31000"/>
            <a:ext cx="429300" cy="15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3"/>
          <p:cNvSpPr/>
          <p:nvPr/>
        </p:nvSpPr>
        <p:spPr>
          <a:xfrm>
            <a:off x="4142700" y="679900"/>
            <a:ext cx="429300" cy="15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23"/>
          <p:cNvSpPr/>
          <p:nvPr/>
        </p:nvSpPr>
        <p:spPr>
          <a:xfrm>
            <a:off x="4142700" y="916188"/>
            <a:ext cx="429300" cy="15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23"/>
          <p:cNvSpPr/>
          <p:nvPr/>
        </p:nvSpPr>
        <p:spPr>
          <a:xfrm>
            <a:off x="4142700" y="2784175"/>
            <a:ext cx="429300" cy="15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3"/>
          <p:cNvSpPr/>
          <p:nvPr/>
        </p:nvSpPr>
        <p:spPr>
          <a:xfrm>
            <a:off x="4142700" y="4888450"/>
            <a:ext cx="429300" cy="15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Regressor</a:t>
            </a:r>
            <a:endParaRPr/>
          </a:p>
        </p:txBody>
      </p:sp>
      <p:pic>
        <p:nvPicPr>
          <p:cNvPr id="360" name="Google Shape;360;p24"/>
          <p:cNvPicPr preferRelativeResize="0"/>
          <p:nvPr/>
        </p:nvPicPr>
        <p:blipFill>
          <a:blip r:embed="rId3">
            <a:alphaModFix/>
          </a:blip>
          <a:stretch>
            <a:fillRect/>
          </a:stretch>
        </p:blipFill>
        <p:spPr>
          <a:xfrm>
            <a:off x="152400" y="1339625"/>
            <a:ext cx="8839200" cy="24642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by Job</a:t>
            </a:r>
            <a:endParaRPr/>
          </a:p>
        </p:txBody>
      </p:sp>
      <p:pic>
        <p:nvPicPr>
          <p:cNvPr id="366" name="Google Shape;366;p25"/>
          <p:cNvPicPr preferRelativeResize="0"/>
          <p:nvPr/>
        </p:nvPicPr>
        <p:blipFill>
          <a:blip r:embed="rId3">
            <a:alphaModFix/>
          </a:blip>
          <a:stretch>
            <a:fillRect/>
          </a:stretch>
        </p:blipFill>
        <p:spPr>
          <a:xfrm>
            <a:off x="0" y="1785500"/>
            <a:ext cx="9144000" cy="1774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by Pets Preferences</a:t>
            </a:r>
            <a:endParaRPr/>
          </a:p>
        </p:txBody>
      </p:sp>
      <p:pic>
        <p:nvPicPr>
          <p:cNvPr id="372" name="Google Shape;372;p26"/>
          <p:cNvPicPr preferRelativeResize="0"/>
          <p:nvPr/>
        </p:nvPicPr>
        <p:blipFill>
          <a:blip r:embed="rId3">
            <a:alphaModFix/>
          </a:blip>
          <a:stretch>
            <a:fillRect/>
          </a:stretch>
        </p:blipFill>
        <p:spPr>
          <a:xfrm>
            <a:off x="0" y="1604505"/>
            <a:ext cx="9144002" cy="1934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by Kids Preferences</a:t>
            </a:r>
            <a:endParaRPr/>
          </a:p>
        </p:txBody>
      </p:sp>
      <p:pic>
        <p:nvPicPr>
          <p:cNvPr id="378" name="Google Shape;378;p27"/>
          <p:cNvPicPr preferRelativeResize="0"/>
          <p:nvPr/>
        </p:nvPicPr>
        <p:blipFill>
          <a:blip r:embed="rId3">
            <a:alphaModFix/>
          </a:blip>
          <a:stretch>
            <a:fillRect/>
          </a:stretch>
        </p:blipFill>
        <p:spPr>
          <a:xfrm>
            <a:off x="0" y="1422152"/>
            <a:ext cx="9143998" cy="29162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by Drinking Frequency</a:t>
            </a:r>
            <a:endParaRPr/>
          </a:p>
        </p:txBody>
      </p:sp>
      <p:pic>
        <p:nvPicPr>
          <p:cNvPr id="384" name="Google Shape;384;p28"/>
          <p:cNvPicPr preferRelativeResize="0"/>
          <p:nvPr/>
        </p:nvPicPr>
        <p:blipFill>
          <a:blip r:embed="rId3">
            <a:alphaModFix/>
          </a:blip>
          <a:stretch>
            <a:fillRect/>
          </a:stretch>
        </p:blipFill>
        <p:spPr>
          <a:xfrm>
            <a:off x="0" y="1391950"/>
            <a:ext cx="9144002" cy="2937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by Drug Use Frequency</a:t>
            </a:r>
            <a:endParaRPr/>
          </a:p>
        </p:txBody>
      </p:sp>
      <p:pic>
        <p:nvPicPr>
          <p:cNvPr id="390" name="Google Shape;390;p29"/>
          <p:cNvPicPr preferRelativeResize="0"/>
          <p:nvPr/>
        </p:nvPicPr>
        <p:blipFill>
          <a:blip r:embed="rId3">
            <a:alphaModFix/>
          </a:blip>
          <a:stretch>
            <a:fillRect/>
          </a:stretch>
        </p:blipFill>
        <p:spPr>
          <a:xfrm>
            <a:off x="152400" y="1597863"/>
            <a:ext cx="8839197" cy="27764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 Coefficient </a:t>
            </a:r>
            <a:r>
              <a:rPr lang="en"/>
              <a:t>Conclusions</a:t>
            </a:r>
            <a:endParaRPr/>
          </a:p>
        </p:txBody>
      </p:sp>
      <p:sp>
        <p:nvSpPr>
          <p:cNvPr id="396" name="Google Shape;396;p30"/>
          <p:cNvSpPr txBox="1"/>
          <p:nvPr>
            <p:ph idx="1" type="body"/>
          </p:nvPr>
        </p:nvSpPr>
        <p:spPr>
          <a:xfrm>
            <a:off x="552450" y="1744025"/>
            <a:ext cx="8039100" cy="31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Correlated Features:</a:t>
            </a:r>
            <a:endParaRPr b="1" sz="1500">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Jobs: retired, women in the military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Pets: individuals who dislike dogs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Kids: </a:t>
            </a:r>
            <a:r>
              <a:rPr lang="en" sz="1500">
                <a:solidFill>
                  <a:srgbClr val="000000"/>
                </a:solidFill>
              </a:rPr>
              <a:t>individuals</a:t>
            </a:r>
            <a:r>
              <a:rPr lang="en" sz="1500">
                <a:solidFill>
                  <a:srgbClr val="000000"/>
                </a:solidFill>
              </a:rPr>
              <a:t> who want kids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Drinks: men at the top two frequencies, women at the highest frequency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Drugs: individuals who do more drugs</a:t>
            </a:r>
            <a:endParaRPr sz="1500">
              <a:solidFill>
                <a:srgbClr val="000000"/>
              </a:solidFill>
            </a:endParaRPr>
          </a:p>
          <a:p>
            <a:pPr indent="0" lvl="0" marL="0" rtl="0" algn="l">
              <a:spcBef>
                <a:spcPts val="1200"/>
              </a:spcBef>
              <a:spcAft>
                <a:spcPts val="0"/>
              </a:spcAft>
              <a:buNone/>
            </a:pPr>
            <a:r>
              <a:rPr b="1" lang="en" sz="1500">
                <a:solidFill>
                  <a:srgbClr val="000000"/>
                </a:solidFill>
              </a:rPr>
              <a:t>Managerial Recommendation:</a:t>
            </a:r>
            <a:endParaRPr b="1" sz="1500">
              <a:solidFill>
                <a:srgbClr val="000000"/>
              </a:solidFill>
            </a:endParaRPr>
          </a:p>
          <a:p>
            <a:pPr indent="0" lvl="0" marL="0" rtl="0" algn="l">
              <a:spcBef>
                <a:spcPts val="1200"/>
              </a:spcBef>
              <a:spcAft>
                <a:spcPts val="0"/>
              </a:spcAft>
              <a:buNone/>
            </a:pPr>
            <a:r>
              <a:rPr lang="en" sz="1500">
                <a:solidFill>
                  <a:srgbClr val="000000"/>
                </a:solidFill>
              </a:rPr>
              <a:t>OkCupid sales teams can use the patterns found in these features to push premium subscription packages to presumed high earning individuals, even if income is not listed</a:t>
            </a:r>
            <a:endParaRPr sz="1500">
              <a:solidFill>
                <a:srgbClr val="000000"/>
              </a:solidFill>
            </a:endParaRPr>
          </a:p>
          <a:p>
            <a:pPr indent="0" lvl="0" marL="0" rtl="0" algn="l">
              <a:spcBef>
                <a:spcPts val="12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Essay Sentiment Analysis Findings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286" name="Google Shape;286;p14"/>
          <p:cNvSpPr/>
          <p:nvPr/>
        </p:nvSpPr>
        <p:spPr>
          <a:xfrm>
            <a:off x="3018500" y="1073250"/>
            <a:ext cx="1261200" cy="1073400"/>
          </a:xfrm>
          <a:prstGeom prst="hear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7" name="Google Shape;287;p14"/>
          <p:cNvSpPr/>
          <p:nvPr/>
        </p:nvSpPr>
        <p:spPr>
          <a:xfrm>
            <a:off x="2539325" y="1897050"/>
            <a:ext cx="554100" cy="455700"/>
          </a:xfrm>
          <a:prstGeom prst="hear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8" name="Google Shape;288;p14"/>
          <p:cNvSpPr/>
          <p:nvPr/>
        </p:nvSpPr>
        <p:spPr>
          <a:xfrm>
            <a:off x="3847875" y="2140925"/>
            <a:ext cx="616500" cy="461400"/>
          </a:xfrm>
          <a:prstGeom prst="hear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9" name="Google Shape;289;p14"/>
          <p:cNvSpPr/>
          <p:nvPr/>
        </p:nvSpPr>
        <p:spPr>
          <a:xfrm>
            <a:off x="3097725" y="2506800"/>
            <a:ext cx="621000" cy="586800"/>
          </a:xfrm>
          <a:prstGeom prst="hear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0" name="Google Shape;290;p14"/>
          <p:cNvSpPr/>
          <p:nvPr/>
        </p:nvSpPr>
        <p:spPr>
          <a:xfrm>
            <a:off x="4085450" y="2784700"/>
            <a:ext cx="558300" cy="512400"/>
          </a:xfrm>
          <a:prstGeom prst="hear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1" name="Google Shape;291;p14"/>
          <p:cNvSpPr/>
          <p:nvPr/>
        </p:nvSpPr>
        <p:spPr>
          <a:xfrm>
            <a:off x="2817250" y="3367300"/>
            <a:ext cx="764700" cy="7647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2" name="Google Shape;292;p14"/>
          <p:cNvSpPr/>
          <p:nvPr/>
        </p:nvSpPr>
        <p:spPr>
          <a:xfrm>
            <a:off x="4466625" y="3367300"/>
            <a:ext cx="764700" cy="7647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Distribution of Sentiment Ratio (Positive / Negative)</a:t>
            </a:r>
            <a:endParaRPr sz="2120"/>
          </a:p>
        </p:txBody>
      </p:sp>
      <p:pic>
        <p:nvPicPr>
          <p:cNvPr id="407" name="Google Shape;407;p32"/>
          <p:cNvPicPr preferRelativeResize="0"/>
          <p:nvPr/>
        </p:nvPicPr>
        <p:blipFill>
          <a:blip r:embed="rId3">
            <a:alphaModFix/>
          </a:blip>
          <a:stretch>
            <a:fillRect/>
          </a:stretch>
        </p:blipFill>
        <p:spPr>
          <a:xfrm>
            <a:off x="638050" y="1158148"/>
            <a:ext cx="7867898" cy="379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Ratio by Sex</a:t>
            </a:r>
            <a:endParaRPr/>
          </a:p>
        </p:txBody>
      </p:sp>
      <p:pic>
        <p:nvPicPr>
          <p:cNvPr id="413" name="Google Shape;413;p33"/>
          <p:cNvPicPr preferRelativeResize="0"/>
          <p:nvPr/>
        </p:nvPicPr>
        <p:blipFill>
          <a:blip r:embed="rId3">
            <a:alphaModFix/>
          </a:blip>
          <a:stretch>
            <a:fillRect/>
          </a:stretch>
        </p:blipFill>
        <p:spPr>
          <a:xfrm>
            <a:off x="152400" y="1170125"/>
            <a:ext cx="8839199" cy="30241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Features With </a:t>
            </a:r>
            <a:r>
              <a:rPr lang="en"/>
              <a:t>Correlation</a:t>
            </a:r>
            <a:r>
              <a:rPr lang="en"/>
              <a:t> to Sentiment Ratio </a:t>
            </a:r>
            <a:endParaRPr/>
          </a:p>
        </p:txBody>
      </p:sp>
      <p:sp>
        <p:nvSpPr>
          <p:cNvPr id="419" name="Google Shape;419;p34"/>
          <p:cNvSpPr txBox="1"/>
          <p:nvPr>
            <p:ph idx="1" type="body"/>
          </p:nvPr>
        </p:nvSpPr>
        <p:spPr>
          <a:xfrm>
            <a:off x="311700" y="1561950"/>
            <a:ext cx="8520600" cy="20196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Char char="●"/>
            </a:pPr>
            <a:r>
              <a:rPr lang="en" sz="2800"/>
              <a:t>Age</a:t>
            </a:r>
            <a:endParaRPr sz="2800"/>
          </a:p>
          <a:p>
            <a:pPr indent="-406400" lvl="0" marL="457200" rtl="0" algn="l">
              <a:spcBef>
                <a:spcPts val="0"/>
              </a:spcBef>
              <a:spcAft>
                <a:spcPts val="0"/>
              </a:spcAft>
              <a:buSzPts val="2800"/>
              <a:buChar char="●"/>
            </a:pPr>
            <a:r>
              <a:rPr lang="en" sz="2800"/>
              <a:t>Smokes</a:t>
            </a:r>
            <a:endParaRPr sz="2800"/>
          </a:p>
          <a:p>
            <a:pPr indent="-406400" lvl="0" marL="457200" rtl="0" algn="l">
              <a:spcBef>
                <a:spcPts val="0"/>
              </a:spcBef>
              <a:spcAft>
                <a:spcPts val="0"/>
              </a:spcAft>
              <a:buSzPts val="2800"/>
              <a:buChar char="●"/>
            </a:pPr>
            <a:r>
              <a:rPr lang="en" sz="2800"/>
              <a:t>Drinks</a:t>
            </a:r>
            <a:endParaRPr sz="2800"/>
          </a:p>
          <a:p>
            <a:pPr indent="-406400" lvl="0" marL="457200" rtl="0" algn="l">
              <a:spcBef>
                <a:spcPts val="0"/>
              </a:spcBef>
              <a:spcAft>
                <a:spcPts val="0"/>
              </a:spcAft>
              <a:buSzPts val="2800"/>
              <a:buChar char="●"/>
            </a:pPr>
            <a:r>
              <a:rPr lang="en" sz="2800"/>
              <a:t>Income</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a:t>
            </a:r>
            <a:endParaRPr/>
          </a:p>
        </p:txBody>
      </p:sp>
      <p:pic>
        <p:nvPicPr>
          <p:cNvPr id="425" name="Google Shape;425;p35"/>
          <p:cNvPicPr preferRelativeResize="0"/>
          <p:nvPr/>
        </p:nvPicPr>
        <p:blipFill>
          <a:blip r:embed="rId3">
            <a:alphaModFix/>
          </a:blip>
          <a:stretch>
            <a:fillRect/>
          </a:stretch>
        </p:blipFill>
        <p:spPr>
          <a:xfrm>
            <a:off x="0" y="1541513"/>
            <a:ext cx="9143998" cy="29484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Smokes</a:t>
            </a:r>
            <a:endParaRPr/>
          </a:p>
        </p:txBody>
      </p:sp>
      <p:sp>
        <p:nvSpPr>
          <p:cNvPr id="431" name="Google Shape;43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2" name="Google Shape;432;p36"/>
          <p:cNvPicPr preferRelativeResize="0"/>
          <p:nvPr/>
        </p:nvPicPr>
        <p:blipFill>
          <a:blip r:embed="rId3">
            <a:alphaModFix/>
          </a:blip>
          <a:stretch>
            <a:fillRect/>
          </a:stretch>
        </p:blipFill>
        <p:spPr>
          <a:xfrm>
            <a:off x="0" y="1284934"/>
            <a:ext cx="9143998" cy="31514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Drinks</a:t>
            </a:r>
            <a:endParaRPr/>
          </a:p>
        </p:txBody>
      </p:sp>
      <p:pic>
        <p:nvPicPr>
          <p:cNvPr id="438" name="Google Shape;438;p37"/>
          <p:cNvPicPr preferRelativeResize="0"/>
          <p:nvPr/>
        </p:nvPicPr>
        <p:blipFill>
          <a:blip r:embed="rId3">
            <a:alphaModFix/>
          </a:blip>
          <a:stretch>
            <a:fillRect/>
          </a:stretch>
        </p:blipFill>
        <p:spPr>
          <a:xfrm>
            <a:off x="0" y="1597863"/>
            <a:ext cx="9143999" cy="3098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Income</a:t>
            </a:r>
            <a:endParaRPr/>
          </a:p>
        </p:txBody>
      </p:sp>
      <p:pic>
        <p:nvPicPr>
          <p:cNvPr id="444" name="Google Shape;444;p38"/>
          <p:cNvPicPr preferRelativeResize="0"/>
          <p:nvPr/>
        </p:nvPicPr>
        <p:blipFill>
          <a:blip r:embed="rId3">
            <a:alphaModFix/>
          </a:blip>
          <a:stretch>
            <a:fillRect/>
          </a:stretch>
        </p:blipFill>
        <p:spPr>
          <a:xfrm>
            <a:off x="618300" y="1265400"/>
            <a:ext cx="7907404" cy="38209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Ratio Conclusions</a:t>
            </a:r>
            <a:endParaRPr/>
          </a:p>
        </p:txBody>
      </p:sp>
      <p:sp>
        <p:nvSpPr>
          <p:cNvPr id="450" name="Google Shape;450;p39"/>
          <p:cNvSpPr txBox="1"/>
          <p:nvPr>
            <p:ph idx="1" type="body"/>
          </p:nvPr>
        </p:nvSpPr>
        <p:spPr>
          <a:xfrm>
            <a:off x="619500" y="1597875"/>
            <a:ext cx="7905000" cy="293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391">
                <a:solidFill>
                  <a:srgbClr val="000000"/>
                </a:solidFill>
              </a:rPr>
              <a:t>Correlated</a:t>
            </a:r>
            <a:r>
              <a:rPr b="1" lang="en" sz="2391">
                <a:solidFill>
                  <a:srgbClr val="000000"/>
                </a:solidFill>
              </a:rPr>
              <a:t> Features:</a:t>
            </a:r>
            <a:endParaRPr b="1" sz="2391">
              <a:solidFill>
                <a:srgbClr val="000000"/>
              </a:solidFill>
            </a:endParaRPr>
          </a:p>
          <a:p>
            <a:pPr indent="-323492" lvl="0" marL="457200" rtl="0" algn="l">
              <a:spcBef>
                <a:spcPts val="1200"/>
              </a:spcBef>
              <a:spcAft>
                <a:spcPts val="0"/>
              </a:spcAft>
              <a:buClr>
                <a:srgbClr val="000000"/>
              </a:buClr>
              <a:buSzPct val="100000"/>
              <a:buChar char="●"/>
            </a:pPr>
            <a:r>
              <a:rPr lang="en" sz="2391">
                <a:solidFill>
                  <a:srgbClr val="000000"/>
                </a:solidFill>
              </a:rPr>
              <a:t>Age</a:t>
            </a:r>
            <a:endParaRPr sz="2391">
              <a:solidFill>
                <a:srgbClr val="000000"/>
              </a:solidFill>
            </a:endParaRPr>
          </a:p>
          <a:p>
            <a:pPr indent="-323492" lvl="0" marL="457200" rtl="0" algn="l">
              <a:spcBef>
                <a:spcPts val="0"/>
              </a:spcBef>
              <a:spcAft>
                <a:spcPts val="0"/>
              </a:spcAft>
              <a:buClr>
                <a:srgbClr val="000000"/>
              </a:buClr>
              <a:buSzPct val="100000"/>
              <a:buChar char="●"/>
            </a:pPr>
            <a:r>
              <a:rPr lang="en" sz="2391">
                <a:solidFill>
                  <a:srgbClr val="000000"/>
                </a:solidFill>
              </a:rPr>
              <a:t>Smokes</a:t>
            </a:r>
            <a:endParaRPr sz="2391">
              <a:solidFill>
                <a:srgbClr val="000000"/>
              </a:solidFill>
            </a:endParaRPr>
          </a:p>
          <a:p>
            <a:pPr indent="-323492" lvl="0" marL="457200" rtl="0" algn="l">
              <a:spcBef>
                <a:spcPts val="0"/>
              </a:spcBef>
              <a:spcAft>
                <a:spcPts val="0"/>
              </a:spcAft>
              <a:buClr>
                <a:srgbClr val="000000"/>
              </a:buClr>
              <a:buSzPct val="100000"/>
              <a:buChar char="●"/>
            </a:pPr>
            <a:r>
              <a:rPr lang="en" sz="2391">
                <a:solidFill>
                  <a:srgbClr val="000000"/>
                </a:solidFill>
              </a:rPr>
              <a:t>Drinks</a:t>
            </a:r>
            <a:endParaRPr sz="2391">
              <a:solidFill>
                <a:srgbClr val="000000"/>
              </a:solidFill>
            </a:endParaRPr>
          </a:p>
          <a:p>
            <a:pPr indent="-323492" lvl="0" marL="457200" rtl="0" algn="l">
              <a:spcBef>
                <a:spcPts val="0"/>
              </a:spcBef>
              <a:spcAft>
                <a:spcPts val="0"/>
              </a:spcAft>
              <a:buClr>
                <a:srgbClr val="000000"/>
              </a:buClr>
              <a:buSzPct val="100000"/>
              <a:buChar char="●"/>
            </a:pPr>
            <a:r>
              <a:rPr lang="en" sz="2391">
                <a:solidFill>
                  <a:srgbClr val="000000"/>
                </a:solidFill>
              </a:rPr>
              <a:t>Drugs</a:t>
            </a:r>
            <a:endParaRPr sz="2391">
              <a:solidFill>
                <a:srgbClr val="000000"/>
              </a:solidFill>
            </a:endParaRPr>
          </a:p>
          <a:p>
            <a:pPr indent="-323492" lvl="0" marL="457200" rtl="0" algn="l">
              <a:spcBef>
                <a:spcPts val="0"/>
              </a:spcBef>
              <a:spcAft>
                <a:spcPts val="0"/>
              </a:spcAft>
              <a:buClr>
                <a:srgbClr val="000000"/>
              </a:buClr>
              <a:buSzPct val="100000"/>
              <a:buChar char="●"/>
            </a:pPr>
            <a:r>
              <a:rPr lang="en" sz="2391">
                <a:solidFill>
                  <a:srgbClr val="000000"/>
                </a:solidFill>
              </a:rPr>
              <a:t>Income</a:t>
            </a:r>
            <a:endParaRPr sz="2391">
              <a:solidFill>
                <a:srgbClr val="000000"/>
              </a:solidFill>
            </a:endParaRPr>
          </a:p>
          <a:p>
            <a:pPr indent="0" lvl="0" marL="0" rtl="0" algn="l">
              <a:spcBef>
                <a:spcPts val="1200"/>
              </a:spcBef>
              <a:spcAft>
                <a:spcPts val="0"/>
              </a:spcAft>
              <a:buNone/>
            </a:pPr>
            <a:r>
              <a:rPr b="1" lang="en" sz="2391">
                <a:solidFill>
                  <a:srgbClr val="000000"/>
                </a:solidFill>
              </a:rPr>
              <a:t>Managerial Recommendation:</a:t>
            </a:r>
            <a:endParaRPr b="1" sz="2391">
              <a:solidFill>
                <a:srgbClr val="000000"/>
              </a:solidFill>
            </a:endParaRPr>
          </a:p>
          <a:p>
            <a:pPr indent="0" lvl="0" marL="0" rtl="0" algn="l">
              <a:spcBef>
                <a:spcPts val="1200"/>
              </a:spcBef>
              <a:spcAft>
                <a:spcPts val="0"/>
              </a:spcAft>
              <a:buNone/>
            </a:pPr>
            <a:r>
              <a:rPr lang="en" sz="2391">
                <a:solidFill>
                  <a:srgbClr val="000000"/>
                </a:solidFill>
              </a:rPr>
              <a:t>In the absence of essay responses, OkCupid algorithms should use the patterns in these features to extrapolate positivity for better matchmaking</a:t>
            </a:r>
            <a:endParaRPr sz="2391">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ctrTitle"/>
          </p:nvPr>
        </p:nvSpPr>
        <p:spPr>
          <a:xfrm>
            <a:off x="480300" y="1970375"/>
            <a:ext cx="8183400" cy="98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400"/>
              <a:t>User Profiles: Completeness &amp; Reliability Analysis</a:t>
            </a:r>
            <a:endParaRPr sz="3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type="title"/>
          </p:nvPr>
        </p:nvSpPr>
        <p:spPr>
          <a:xfrm>
            <a:off x="1184375"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Profile completeness per column</a:t>
            </a:r>
            <a:endParaRPr/>
          </a:p>
        </p:txBody>
      </p:sp>
      <p:pic>
        <p:nvPicPr>
          <p:cNvPr id="461" name="Google Shape;461;p41"/>
          <p:cNvPicPr preferRelativeResize="0"/>
          <p:nvPr/>
        </p:nvPicPr>
        <p:blipFill>
          <a:blip r:embed="rId3">
            <a:alphaModFix/>
          </a:blip>
          <a:stretch>
            <a:fillRect/>
          </a:stretch>
        </p:blipFill>
        <p:spPr>
          <a:xfrm>
            <a:off x="3171050" y="1488250"/>
            <a:ext cx="5972951" cy="3033150"/>
          </a:xfrm>
          <a:prstGeom prst="rect">
            <a:avLst/>
          </a:prstGeom>
          <a:noFill/>
          <a:ln>
            <a:noFill/>
          </a:ln>
        </p:spPr>
      </p:pic>
      <p:pic>
        <p:nvPicPr>
          <p:cNvPr id="462" name="Google Shape;462;p41"/>
          <p:cNvPicPr preferRelativeResize="0"/>
          <p:nvPr/>
        </p:nvPicPr>
        <p:blipFill>
          <a:blip r:embed="rId4">
            <a:alphaModFix/>
          </a:blip>
          <a:stretch>
            <a:fillRect/>
          </a:stretch>
        </p:blipFill>
        <p:spPr>
          <a:xfrm>
            <a:off x="8775" y="1580950"/>
            <a:ext cx="3162275" cy="2433274"/>
          </a:xfrm>
          <a:prstGeom prst="rect">
            <a:avLst/>
          </a:prstGeom>
          <a:noFill/>
          <a:ln>
            <a:noFill/>
          </a:ln>
        </p:spPr>
      </p:pic>
      <p:cxnSp>
        <p:nvCxnSpPr>
          <p:cNvPr id="463" name="Google Shape;463;p41"/>
          <p:cNvCxnSpPr/>
          <p:nvPr/>
        </p:nvCxnSpPr>
        <p:spPr>
          <a:xfrm>
            <a:off x="3683650" y="1834475"/>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64" name="Google Shape;464;p41"/>
          <p:cNvCxnSpPr/>
          <p:nvPr/>
        </p:nvCxnSpPr>
        <p:spPr>
          <a:xfrm>
            <a:off x="3931150" y="2228175"/>
            <a:ext cx="218400" cy="2400"/>
          </a:xfrm>
          <a:prstGeom prst="straightConnector1">
            <a:avLst/>
          </a:prstGeom>
          <a:noFill/>
          <a:ln cap="flat" cmpd="sng" w="9525">
            <a:solidFill>
              <a:srgbClr val="FF00FF"/>
            </a:solidFill>
            <a:prstDash val="solid"/>
            <a:round/>
            <a:headEnd len="med" w="med" type="none"/>
            <a:tailEnd len="med" w="med" type="triangle"/>
          </a:ln>
        </p:spPr>
      </p:cxnSp>
      <p:cxnSp>
        <p:nvCxnSpPr>
          <p:cNvPr id="465" name="Google Shape;465;p41"/>
          <p:cNvCxnSpPr/>
          <p:nvPr/>
        </p:nvCxnSpPr>
        <p:spPr>
          <a:xfrm>
            <a:off x="3482300" y="2479050"/>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66" name="Google Shape;466;p41"/>
          <p:cNvCxnSpPr/>
          <p:nvPr/>
        </p:nvCxnSpPr>
        <p:spPr>
          <a:xfrm>
            <a:off x="3788950" y="2630025"/>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67" name="Google Shape;467;p41"/>
          <p:cNvCxnSpPr/>
          <p:nvPr/>
        </p:nvCxnSpPr>
        <p:spPr>
          <a:xfrm>
            <a:off x="3683650" y="1986875"/>
            <a:ext cx="247500" cy="0"/>
          </a:xfrm>
          <a:prstGeom prst="straightConnector1">
            <a:avLst/>
          </a:prstGeom>
          <a:noFill/>
          <a:ln cap="flat" cmpd="sng" w="9525">
            <a:solidFill>
              <a:srgbClr val="FF00FF"/>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1719625" y="84975"/>
            <a:ext cx="5251800" cy="415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Description</a:t>
            </a:r>
            <a:endParaRPr/>
          </a:p>
        </p:txBody>
      </p:sp>
      <p:sp>
        <p:nvSpPr>
          <p:cNvPr id="298" name="Google Shape;298;p15"/>
          <p:cNvSpPr txBox="1"/>
          <p:nvPr>
            <p:ph idx="1" type="body"/>
          </p:nvPr>
        </p:nvSpPr>
        <p:spPr>
          <a:xfrm>
            <a:off x="1303800" y="1990050"/>
            <a:ext cx="7030500" cy="327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nhvhvhv</a:t>
            </a:r>
            <a:endParaRPr/>
          </a:p>
        </p:txBody>
      </p:sp>
      <p:pic>
        <p:nvPicPr>
          <p:cNvPr id="299" name="Google Shape;299;p15"/>
          <p:cNvPicPr preferRelativeResize="0"/>
          <p:nvPr/>
        </p:nvPicPr>
        <p:blipFill>
          <a:blip r:embed="rId3">
            <a:alphaModFix/>
          </a:blip>
          <a:stretch>
            <a:fillRect/>
          </a:stretch>
        </p:blipFill>
        <p:spPr>
          <a:xfrm>
            <a:off x="725263" y="669825"/>
            <a:ext cx="7000875" cy="1724025"/>
          </a:xfrm>
          <a:prstGeom prst="rect">
            <a:avLst/>
          </a:prstGeom>
          <a:noFill/>
          <a:ln>
            <a:noFill/>
          </a:ln>
        </p:spPr>
      </p:pic>
      <p:pic>
        <p:nvPicPr>
          <p:cNvPr id="300" name="Google Shape;300;p15"/>
          <p:cNvPicPr preferRelativeResize="0"/>
          <p:nvPr/>
        </p:nvPicPr>
        <p:blipFill>
          <a:blip r:embed="rId4">
            <a:alphaModFix/>
          </a:blip>
          <a:stretch>
            <a:fillRect/>
          </a:stretch>
        </p:blipFill>
        <p:spPr>
          <a:xfrm>
            <a:off x="5109100" y="3204350"/>
            <a:ext cx="2286000" cy="666750"/>
          </a:xfrm>
          <a:prstGeom prst="rect">
            <a:avLst/>
          </a:prstGeom>
          <a:noFill/>
          <a:ln>
            <a:noFill/>
          </a:ln>
        </p:spPr>
      </p:pic>
      <p:pic>
        <p:nvPicPr>
          <p:cNvPr id="301" name="Google Shape;301;p15"/>
          <p:cNvPicPr preferRelativeResize="0"/>
          <p:nvPr/>
        </p:nvPicPr>
        <p:blipFill>
          <a:blip r:embed="rId5">
            <a:alphaModFix/>
          </a:blip>
          <a:stretch>
            <a:fillRect/>
          </a:stretch>
        </p:blipFill>
        <p:spPr>
          <a:xfrm>
            <a:off x="1114000" y="2752550"/>
            <a:ext cx="2645949" cy="2159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lang="en" sz="1987"/>
              <a:t>Safe Bets to Hack The System</a:t>
            </a:r>
            <a:r>
              <a:rPr lang="en" sz="1987"/>
              <a:t> - Job/Offsprings/Religion/Pets</a:t>
            </a:r>
            <a:endParaRPr sz="1987"/>
          </a:p>
        </p:txBody>
      </p:sp>
      <p:pic>
        <p:nvPicPr>
          <p:cNvPr id="473" name="Google Shape;473;p42"/>
          <p:cNvPicPr preferRelativeResize="0"/>
          <p:nvPr/>
        </p:nvPicPr>
        <p:blipFill>
          <a:blip r:embed="rId3">
            <a:alphaModFix/>
          </a:blip>
          <a:stretch>
            <a:fillRect/>
          </a:stretch>
        </p:blipFill>
        <p:spPr>
          <a:xfrm>
            <a:off x="361675" y="840235"/>
            <a:ext cx="2982377" cy="1847314"/>
          </a:xfrm>
          <a:prstGeom prst="rect">
            <a:avLst/>
          </a:prstGeom>
          <a:noFill/>
          <a:ln>
            <a:noFill/>
          </a:ln>
        </p:spPr>
      </p:pic>
      <p:pic>
        <p:nvPicPr>
          <p:cNvPr id="474" name="Google Shape;474;p42"/>
          <p:cNvPicPr preferRelativeResize="0"/>
          <p:nvPr/>
        </p:nvPicPr>
        <p:blipFill rotWithShape="1">
          <a:blip r:embed="rId4">
            <a:alphaModFix/>
          </a:blip>
          <a:srcRect b="-8248" l="0" r="4725" t="0"/>
          <a:stretch/>
        </p:blipFill>
        <p:spPr>
          <a:xfrm>
            <a:off x="6163675" y="817750"/>
            <a:ext cx="2818848" cy="2039267"/>
          </a:xfrm>
          <a:prstGeom prst="rect">
            <a:avLst/>
          </a:prstGeom>
          <a:noFill/>
          <a:ln>
            <a:noFill/>
          </a:ln>
        </p:spPr>
      </p:pic>
      <p:pic>
        <p:nvPicPr>
          <p:cNvPr id="475" name="Google Shape;475;p42"/>
          <p:cNvPicPr preferRelativeResize="0"/>
          <p:nvPr/>
        </p:nvPicPr>
        <p:blipFill>
          <a:blip r:embed="rId5">
            <a:alphaModFix/>
          </a:blip>
          <a:stretch>
            <a:fillRect/>
          </a:stretch>
        </p:blipFill>
        <p:spPr>
          <a:xfrm>
            <a:off x="524175" y="2791075"/>
            <a:ext cx="2893326" cy="2250076"/>
          </a:xfrm>
          <a:prstGeom prst="rect">
            <a:avLst/>
          </a:prstGeom>
          <a:noFill/>
          <a:ln>
            <a:noFill/>
          </a:ln>
        </p:spPr>
      </p:pic>
      <p:pic>
        <p:nvPicPr>
          <p:cNvPr id="476" name="Google Shape;476;p42"/>
          <p:cNvPicPr preferRelativeResize="0"/>
          <p:nvPr/>
        </p:nvPicPr>
        <p:blipFill>
          <a:blip r:embed="rId6">
            <a:alphaModFix/>
          </a:blip>
          <a:stretch>
            <a:fillRect/>
          </a:stretch>
        </p:blipFill>
        <p:spPr>
          <a:xfrm>
            <a:off x="4180242" y="2728925"/>
            <a:ext cx="2415532" cy="2250074"/>
          </a:xfrm>
          <a:prstGeom prst="rect">
            <a:avLst/>
          </a:prstGeom>
          <a:noFill/>
          <a:ln>
            <a:noFill/>
          </a:ln>
        </p:spPr>
      </p:pic>
      <p:pic>
        <p:nvPicPr>
          <p:cNvPr id="477" name="Google Shape;477;p42"/>
          <p:cNvPicPr preferRelativeResize="0"/>
          <p:nvPr/>
        </p:nvPicPr>
        <p:blipFill>
          <a:blip r:embed="rId7">
            <a:alphaModFix/>
          </a:blip>
          <a:stretch>
            <a:fillRect/>
          </a:stretch>
        </p:blipFill>
        <p:spPr>
          <a:xfrm>
            <a:off x="3150552" y="817750"/>
            <a:ext cx="3106222" cy="1911175"/>
          </a:xfrm>
          <a:prstGeom prst="rect">
            <a:avLst/>
          </a:prstGeom>
          <a:noFill/>
          <a:ln>
            <a:noFill/>
          </a:ln>
        </p:spPr>
      </p:pic>
      <p:cxnSp>
        <p:nvCxnSpPr>
          <p:cNvPr id="478" name="Google Shape;478;p42"/>
          <p:cNvCxnSpPr/>
          <p:nvPr/>
        </p:nvCxnSpPr>
        <p:spPr>
          <a:xfrm>
            <a:off x="4448250" y="4074150"/>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79" name="Google Shape;479;p42"/>
          <p:cNvCxnSpPr/>
          <p:nvPr/>
        </p:nvCxnSpPr>
        <p:spPr>
          <a:xfrm>
            <a:off x="828950" y="3109125"/>
            <a:ext cx="247500" cy="0"/>
          </a:xfrm>
          <a:prstGeom prst="straightConnector1">
            <a:avLst/>
          </a:prstGeom>
          <a:noFill/>
          <a:ln cap="flat" cmpd="sng" w="9525">
            <a:solidFill>
              <a:srgbClr val="FF00FF"/>
            </a:solidFill>
            <a:prstDash val="solid"/>
            <a:round/>
            <a:headEnd len="med" w="med" type="none"/>
            <a:tailEnd len="med" w="med" type="triangle"/>
          </a:ln>
        </p:spPr>
      </p:cxnSp>
      <p:pic>
        <p:nvPicPr>
          <p:cNvPr id="480" name="Google Shape;480;p42"/>
          <p:cNvPicPr preferRelativeResize="0"/>
          <p:nvPr/>
        </p:nvPicPr>
        <p:blipFill>
          <a:blip r:embed="rId8">
            <a:alphaModFix/>
          </a:blip>
          <a:stretch>
            <a:fillRect/>
          </a:stretch>
        </p:blipFill>
        <p:spPr>
          <a:xfrm>
            <a:off x="5905125" y="3247750"/>
            <a:ext cx="3153600" cy="338075"/>
          </a:xfrm>
          <a:prstGeom prst="rect">
            <a:avLst/>
          </a:prstGeom>
          <a:noFill/>
          <a:ln>
            <a:noFill/>
          </a:ln>
        </p:spPr>
      </p:pic>
      <p:cxnSp>
        <p:nvCxnSpPr>
          <p:cNvPr id="481" name="Google Shape;481;p42"/>
          <p:cNvCxnSpPr/>
          <p:nvPr/>
        </p:nvCxnSpPr>
        <p:spPr>
          <a:xfrm>
            <a:off x="311700" y="1052300"/>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82" name="Google Shape;482;p42"/>
          <p:cNvCxnSpPr/>
          <p:nvPr/>
        </p:nvCxnSpPr>
        <p:spPr>
          <a:xfrm>
            <a:off x="3215050" y="948800"/>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83" name="Google Shape;483;p42"/>
          <p:cNvCxnSpPr/>
          <p:nvPr/>
        </p:nvCxnSpPr>
        <p:spPr>
          <a:xfrm>
            <a:off x="3417500" y="1604450"/>
            <a:ext cx="247500" cy="0"/>
          </a:xfrm>
          <a:prstGeom prst="straightConnector1">
            <a:avLst/>
          </a:prstGeom>
          <a:noFill/>
          <a:ln cap="flat" cmpd="sng" w="9525">
            <a:solidFill>
              <a:srgbClr val="FF00FF"/>
            </a:solidFill>
            <a:prstDash val="solid"/>
            <a:round/>
            <a:headEnd len="med" w="med" type="none"/>
            <a:tailEnd len="med" w="med" type="triangle"/>
          </a:ln>
        </p:spPr>
      </p:cxnSp>
      <p:cxnSp>
        <p:nvCxnSpPr>
          <p:cNvPr id="484" name="Google Shape;484;p42"/>
          <p:cNvCxnSpPr/>
          <p:nvPr/>
        </p:nvCxnSpPr>
        <p:spPr>
          <a:xfrm>
            <a:off x="6198225" y="1006250"/>
            <a:ext cx="247500" cy="0"/>
          </a:xfrm>
          <a:prstGeom prst="straightConnector1">
            <a:avLst/>
          </a:prstGeom>
          <a:noFill/>
          <a:ln cap="flat" cmpd="sng" w="9525">
            <a:solidFill>
              <a:srgbClr val="FF00FF"/>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3"/>
          <p:cNvPicPr preferRelativeResize="0"/>
          <p:nvPr/>
        </p:nvPicPr>
        <p:blipFill>
          <a:blip r:embed="rId3">
            <a:alphaModFix/>
          </a:blip>
          <a:stretch>
            <a:fillRect/>
          </a:stretch>
        </p:blipFill>
        <p:spPr>
          <a:xfrm>
            <a:off x="1927400" y="971075"/>
            <a:ext cx="5680676" cy="3123251"/>
          </a:xfrm>
          <a:prstGeom prst="rect">
            <a:avLst/>
          </a:prstGeom>
          <a:noFill/>
          <a:ln>
            <a:noFill/>
          </a:ln>
        </p:spPr>
      </p:pic>
      <p:sp>
        <p:nvSpPr>
          <p:cNvPr id="490" name="Google Shape;490;p43"/>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lang="en" sz="1987"/>
              <a:t>Profiles on Okcupid</a:t>
            </a:r>
            <a:endParaRPr sz="1987"/>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Improvements</a:t>
            </a:r>
            <a:endParaRPr/>
          </a:p>
        </p:txBody>
      </p:sp>
      <p:sp>
        <p:nvSpPr>
          <p:cNvPr id="496" name="Google Shape;496;p44"/>
          <p:cNvSpPr txBox="1"/>
          <p:nvPr>
            <p:ph idx="1" type="body"/>
          </p:nvPr>
        </p:nvSpPr>
        <p:spPr>
          <a:xfrm>
            <a:off x="944350" y="1350500"/>
            <a:ext cx="79050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91">
                <a:solidFill>
                  <a:srgbClr val="000000"/>
                </a:solidFill>
              </a:rPr>
              <a:t>Managerial Recommendation: </a:t>
            </a:r>
            <a:endParaRPr b="1" sz="2391">
              <a:solidFill>
                <a:srgbClr val="000000"/>
              </a:solidFill>
            </a:endParaRPr>
          </a:p>
          <a:p>
            <a:pPr indent="0" lvl="0" marL="0" rtl="0" algn="l">
              <a:spcBef>
                <a:spcPts val="1200"/>
              </a:spcBef>
              <a:spcAft>
                <a:spcPts val="0"/>
              </a:spcAft>
              <a:buNone/>
            </a:pPr>
            <a:r>
              <a:rPr i="1" lang="en" sz="1500">
                <a:solidFill>
                  <a:srgbClr val="FF00FF"/>
                </a:solidFill>
                <a:latin typeface="Roboto"/>
                <a:ea typeface="Roboto"/>
                <a:cs typeface="Roboto"/>
                <a:sym typeface="Roboto"/>
              </a:rPr>
              <a:t>“We connect you on what matters</a:t>
            </a:r>
            <a:r>
              <a:rPr i="1" lang="en" sz="1500">
                <a:solidFill>
                  <a:srgbClr val="FF00FF"/>
                </a:solidFill>
                <a:highlight>
                  <a:srgbClr val="FFFFFF"/>
                </a:highlight>
                <a:latin typeface="Roboto"/>
                <a:ea typeface="Roboto"/>
                <a:cs typeface="Roboto"/>
                <a:sym typeface="Roboto"/>
              </a:rPr>
              <a:t>.”</a:t>
            </a:r>
            <a:endParaRPr i="1" sz="1477">
              <a:solidFill>
                <a:srgbClr val="FF00FF"/>
              </a:solidFill>
              <a:highlight>
                <a:schemeClr val="lt1"/>
              </a:highlight>
            </a:endParaRPr>
          </a:p>
          <a:p>
            <a:pPr indent="-322421" lvl="0" marL="457200" rtl="0" algn="l">
              <a:lnSpc>
                <a:spcPct val="150000"/>
              </a:lnSpc>
              <a:spcBef>
                <a:spcPts val="1200"/>
              </a:spcBef>
              <a:spcAft>
                <a:spcPts val="0"/>
              </a:spcAft>
              <a:buClr>
                <a:srgbClr val="222222"/>
              </a:buClr>
              <a:buSzPts val="1478"/>
              <a:buAutoNum type="arabicPeriod"/>
            </a:pPr>
            <a:r>
              <a:rPr b="1" lang="en" sz="1477">
                <a:solidFill>
                  <a:srgbClr val="222222"/>
                </a:solidFill>
                <a:highlight>
                  <a:schemeClr val="lt1"/>
                </a:highlight>
              </a:rPr>
              <a:t>GenAI Recommendation- </a:t>
            </a:r>
            <a:r>
              <a:rPr lang="en" sz="1477">
                <a:solidFill>
                  <a:srgbClr val="222222"/>
                </a:solidFill>
                <a:highlight>
                  <a:schemeClr val="lt1"/>
                </a:highlight>
              </a:rPr>
              <a:t>To improve &amp; complete personal profile</a:t>
            </a:r>
            <a:endParaRPr b="1" sz="1477">
              <a:solidFill>
                <a:srgbClr val="222222"/>
              </a:solidFill>
              <a:highlight>
                <a:schemeClr val="lt1"/>
              </a:highlight>
            </a:endParaRPr>
          </a:p>
          <a:p>
            <a:pPr indent="-322421" lvl="0" marL="457200" rtl="0" algn="l">
              <a:lnSpc>
                <a:spcPct val="150000"/>
              </a:lnSpc>
              <a:spcBef>
                <a:spcPts val="0"/>
              </a:spcBef>
              <a:spcAft>
                <a:spcPts val="0"/>
              </a:spcAft>
              <a:buClr>
                <a:srgbClr val="222222"/>
              </a:buClr>
              <a:buSzPts val="1478"/>
              <a:buAutoNum type="arabicPeriod"/>
            </a:pPr>
            <a:r>
              <a:rPr b="1" lang="en" sz="1477">
                <a:solidFill>
                  <a:srgbClr val="222222"/>
                </a:solidFill>
                <a:highlight>
                  <a:schemeClr val="lt1"/>
                </a:highlight>
              </a:rPr>
              <a:t>Include features to add legitimacy of the profile - </a:t>
            </a:r>
            <a:r>
              <a:rPr lang="en" sz="1477">
                <a:solidFill>
                  <a:srgbClr val="222222"/>
                </a:solidFill>
                <a:highlight>
                  <a:schemeClr val="lt1"/>
                </a:highlight>
              </a:rPr>
              <a:t>Matches can highlight specifics</a:t>
            </a:r>
            <a:endParaRPr sz="1477">
              <a:solidFill>
                <a:srgbClr val="222222"/>
              </a:solidFill>
              <a:highlight>
                <a:schemeClr val="lt1"/>
              </a:highlight>
            </a:endParaRPr>
          </a:p>
          <a:p>
            <a:pPr indent="-322421" lvl="0" marL="457200" rtl="0" algn="l">
              <a:lnSpc>
                <a:spcPct val="150000"/>
              </a:lnSpc>
              <a:spcBef>
                <a:spcPts val="0"/>
              </a:spcBef>
              <a:spcAft>
                <a:spcPts val="0"/>
              </a:spcAft>
              <a:buClr>
                <a:srgbClr val="222222"/>
              </a:buClr>
              <a:buSzPts val="1478"/>
              <a:buAutoNum type="arabicPeriod"/>
            </a:pPr>
            <a:r>
              <a:rPr b="1" lang="en" sz="1477">
                <a:solidFill>
                  <a:srgbClr val="222222"/>
                </a:solidFill>
                <a:highlight>
                  <a:schemeClr val="lt1"/>
                </a:highlight>
              </a:rPr>
              <a:t>Leveraging metadata for benefits</a:t>
            </a:r>
            <a:r>
              <a:rPr lang="en" sz="1477">
                <a:solidFill>
                  <a:srgbClr val="222222"/>
                </a:solidFill>
                <a:highlight>
                  <a:schemeClr val="lt1"/>
                </a:highlight>
              </a:rPr>
              <a:t> - e.g. hotel discounts for wanderers</a:t>
            </a:r>
            <a:endParaRPr sz="1477">
              <a:solidFill>
                <a:srgbClr val="222222"/>
              </a:solidFill>
              <a:highlight>
                <a:schemeClr val="lt1"/>
              </a:highlight>
            </a:endParaRPr>
          </a:p>
          <a:p>
            <a:pPr indent="0" lvl="0" marL="0" rtl="0" algn="l">
              <a:lnSpc>
                <a:spcPct val="150000"/>
              </a:lnSpc>
              <a:spcBef>
                <a:spcPts val="1100"/>
              </a:spcBef>
              <a:spcAft>
                <a:spcPts val="0"/>
              </a:spcAft>
              <a:buNone/>
            </a:pPr>
            <a:r>
              <a:t/>
            </a:r>
            <a:endParaRPr sz="1477">
              <a:solidFill>
                <a:srgbClr val="222222"/>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ctrTitle"/>
          </p:nvPr>
        </p:nvSpPr>
        <p:spPr>
          <a:xfrm>
            <a:off x="760325" y="16352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Cleanup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NaN Counts Per Column</a:t>
            </a:r>
            <a:endParaRPr/>
          </a:p>
        </p:txBody>
      </p:sp>
      <p:pic>
        <p:nvPicPr>
          <p:cNvPr id="312" name="Google Shape;312;p17"/>
          <p:cNvPicPr preferRelativeResize="0"/>
          <p:nvPr/>
        </p:nvPicPr>
        <p:blipFill>
          <a:blip r:embed="rId3">
            <a:alphaModFix/>
          </a:blip>
          <a:stretch>
            <a:fillRect/>
          </a:stretch>
        </p:blipFill>
        <p:spPr>
          <a:xfrm>
            <a:off x="5902050" y="118450"/>
            <a:ext cx="1855650" cy="4906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Dealing with NaNs</a:t>
            </a:r>
            <a:endParaRPr/>
          </a:p>
        </p:txBody>
      </p:sp>
      <p:pic>
        <p:nvPicPr>
          <p:cNvPr id="318" name="Google Shape;318;p18"/>
          <p:cNvPicPr preferRelativeResize="0"/>
          <p:nvPr/>
        </p:nvPicPr>
        <p:blipFill>
          <a:blip r:embed="rId3">
            <a:alphaModFix/>
          </a:blip>
          <a:stretch>
            <a:fillRect/>
          </a:stretch>
        </p:blipFill>
        <p:spPr>
          <a:xfrm>
            <a:off x="152400" y="1297950"/>
            <a:ext cx="8839199" cy="2166950"/>
          </a:xfrm>
          <a:prstGeom prst="rect">
            <a:avLst/>
          </a:prstGeom>
          <a:noFill/>
          <a:ln>
            <a:noFill/>
          </a:ln>
        </p:spPr>
      </p:pic>
      <p:pic>
        <p:nvPicPr>
          <p:cNvPr id="319" name="Google Shape;319;p18"/>
          <p:cNvPicPr preferRelativeResize="0"/>
          <p:nvPr/>
        </p:nvPicPr>
        <p:blipFill>
          <a:blip r:embed="rId4">
            <a:alphaModFix/>
          </a:blip>
          <a:stretch>
            <a:fillRect/>
          </a:stretch>
        </p:blipFill>
        <p:spPr>
          <a:xfrm>
            <a:off x="152400" y="3551875"/>
            <a:ext cx="8839199" cy="8990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19"/>
          <p:cNvPicPr preferRelativeResize="0"/>
          <p:nvPr/>
        </p:nvPicPr>
        <p:blipFill>
          <a:blip r:embed="rId3">
            <a:alphaModFix/>
          </a:blip>
          <a:stretch>
            <a:fillRect/>
          </a:stretch>
        </p:blipFill>
        <p:spPr>
          <a:xfrm>
            <a:off x="1903000" y="131075"/>
            <a:ext cx="4883550" cy="4881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104925" y="0"/>
            <a:ext cx="7030500" cy="408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42672"/>
              <a:buFont typeface="Arial"/>
              <a:buNone/>
            </a:pPr>
            <a:r>
              <a:rPr lang="en" sz="2320"/>
              <a:t>Reducing Size of </a:t>
            </a:r>
            <a:r>
              <a:rPr lang="en" sz="2120"/>
              <a:t>Categorical </a:t>
            </a:r>
            <a:r>
              <a:rPr lang="en" sz="2320"/>
              <a:t>Features</a:t>
            </a:r>
            <a:endParaRPr sz="1700"/>
          </a:p>
        </p:txBody>
      </p:sp>
      <p:pic>
        <p:nvPicPr>
          <p:cNvPr id="330" name="Google Shape;330;p20"/>
          <p:cNvPicPr preferRelativeResize="0"/>
          <p:nvPr/>
        </p:nvPicPr>
        <p:blipFill>
          <a:blip r:embed="rId3">
            <a:alphaModFix/>
          </a:blip>
          <a:stretch>
            <a:fillRect/>
          </a:stretch>
        </p:blipFill>
        <p:spPr>
          <a:xfrm>
            <a:off x="206275" y="490100"/>
            <a:ext cx="3651199" cy="4653399"/>
          </a:xfrm>
          <a:prstGeom prst="rect">
            <a:avLst/>
          </a:prstGeom>
          <a:noFill/>
          <a:ln>
            <a:noFill/>
          </a:ln>
        </p:spPr>
      </p:pic>
      <p:pic>
        <p:nvPicPr>
          <p:cNvPr id="331" name="Google Shape;331;p20"/>
          <p:cNvPicPr preferRelativeResize="0"/>
          <p:nvPr/>
        </p:nvPicPr>
        <p:blipFill>
          <a:blip r:embed="rId4">
            <a:alphaModFix/>
          </a:blip>
          <a:stretch>
            <a:fillRect/>
          </a:stretch>
        </p:blipFill>
        <p:spPr>
          <a:xfrm>
            <a:off x="4344349" y="2956175"/>
            <a:ext cx="4391025" cy="809625"/>
          </a:xfrm>
          <a:prstGeom prst="rect">
            <a:avLst/>
          </a:prstGeom>
          <a:noFill/>
          <a:ln>
            <a:noFill/>
          </a:ln>
        </p:spPr>
      </p:pic>
      <p:sp>
        <p:nvSpPr>
          <p:cNvPr id="332" name="Google Shape;332;p20"/>
          <p:cNvSpPr txBox="1"/>
          <p:nvPr/>
        </p:nvSpPr>
        <p:spPr>
          <a:xfrm>
            <a:off x="4979525" y="2276675"/>
            <a:ext cx="3000000" cy="40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420">
                <a:solidFill>
                  <a:schemeClr val="dk2"/>
                </a:solidFill>
                <a:latin typeface="Maven Pro"/>
                <a:ea typeface="Maven Pro"/>
                <a:cs typeface="Maven Pro"/>
                <a:sym typeface="Maven Pro"/>
              </a:rPr>
              <a:t>After using map() function</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1"/>
          <p:cNvPicPr preferRelativeResize="0"/>
          <p:nvPr/>
        </p:nvPicPr>
        <p:blipFill>
          <a:blip r:embed="rId3">
            <a:alphaModFix/>
          </a:blip>
          <a:stretch>
            <a:fillRect/>
          </a:stretch>
        </p:blipFill>
        <p:spPr>
          <a:xfrm>
            <a:off x="1466200" y="1599750"/>
            <a:ext cx="5894151" cy="216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