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7"/>
  </p:notesMasterIdLst>
  <p:sldIdLst>
    <p:sldId id="257" r:id="rId5"/>
    <p:sldId id="258" r:id="rId6"/>
    <p:sldId id="271" r:id="rId7"/>
    <p:sldId id="280" r:id="rId8"/>
    <p:sldId id="278" r:id="rId9"/>
    <p:sldId id="270" r:id="rId10"/>
    <p:sldId id="276" r:id="rId11"/>
    <p:sldId id="277" r:id="rId12"/>
    <p:sldId id="279" r:id="rId13"/>
    <p:sldId id="282" r:id="rId14"/>
    <p:sldId id="28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0540D-9010-4BCF-9475-6BC5DFFE0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514D74-F76B-405C-A586-D9F19C5E4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What is Multivariate Analysis?</a:t>
          </a:r>
        </a:p>
        <a:p>
          <a:pPr>
            <a:lnSpc>
              <a:spcPct val="100000"/>
            </a:lnSpc>
          </a:pPr>
          <a:r>
            <a:rPr lang="en-US" dirty="0"/>
            <a:t>Definition: A statistical technique used to understand relationships between multiple variables..</a:t>
          </a:r>
          <a:endParaRPr lang="en-US" b="0" i="0" dirty="0"/>
        </a:p>
      </dgm:t>
    </dgm:pt>
    <dgm:pt modelId="{749A4FCA-4600-46D8-8A3E-51AAB211EC9A}" type="parTrans" cxnId="{92B59F5C-7268-4FBC-B191-0A7B2CEFB856}">
      <dgm:prSet/>
      <dgm:spPr/>
      <dgm:t>
        <a:bodyPr/>
        <a:lstStyle/>
        <a:p>
          <a:endParaRPr lang="en-IN"/>
        </a:p>
      </dgm:t>
    </dgm:pt>
    <dgm:pt modelId="{EBDB8270-6904-4AAB-9345-49FAF2D4AC89}" type="sibTrans" cxnId="{92B59F5C-7268-4FBC-B191-0A7B2CEFB856}">
      <dgm:prSet/>
      <dgm:spPr/>
      <dgm:t>
        <a:bodyPr/>
        <a:lstStyle/>
        <a:p>
          <a:endParaRPr lang="en-IN"/>
        </a:p>
      </dgm:t>
    </dgm:pt>
    <dgm:pt modelId="{0D08F555-BA1D-4353-B7C8-70B80C6C2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Importance: 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Helps in uncovering hidden patterns, customer segmentation, and predicting outcomes</a:t>
          </a:r>
          <a:endParaRPr lang="en-IN" b="0" i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FCF8106-9A48-4481-8A2A-FEBD233695FD}" type="parTrans" cxnId="{B316C5C9-60CA-43DB-8019-54468B7C70B0}">
      <dgm:prSet/>
      <dgm:spPr/>
      <dgm:t>
        <a:bodyPr/>
        <a:lstStyle/>
        <a:p>
          <a:endParaRPr lang="en-IN"/>
        </a:p>
      </dgm:t>
    </dgm:pt>
    <dgm:pt modelId="{3372D2DF-0A46-46AD-84F6-2402520B65A7}" type="sibTrans" cxnId="{B316C5C9-60CA-43DB-8019-54468B7C70B0}">
      <dgm:prSet/>
      <dgm:spPr/>
      <dgm:t>
        <a:bodyPr/>
        <a:lstStyle/>
        <a:p>
          <a:endParaRPr lang="en-IN"/>
        </a:p>
      </dgm:t>
    </dgm:pt>
    <dgm:pt modelId="{CA275A41-32DF-4E01-BDA2-64ED3B6ABBD2}" type="pres">
      <dgm:prSet presAssocID="{4180540D-9010-4BCF-9475-6BC5DFFE0222}" presName="root" presStyleCnt="0">
        <dgm:presLayoutVars>
          <dgm:dir/>
          <dgm:resizeHandles val="exact"/>
        </dgm:presLayoutVars>
      </dgm:prSet>
      <dgm:spPr/>
    </dgm:pt>
    <dgm:pt modelId="{4AD97F39-00D0-4A62-A3E5-74B35684DAA0}" type="pres">
      <dgm:prSet presAssocID="{AC514D74-F76B-405C-A586-D9F19C5E48E1}" presName="compNode" presStyleCnt="0"/>
      <dgm:spPr/>
    </dgm:pt>
    <dgm:pt modelId="{6D0AB21C-E9F9-4BD0-9D4B-3015685664FA}" type="pres">
      <dgm:prSet presAssocID="{AC514D74-F76B-405C-A586-D9F19C5E48E1}" presName="bgRect" presStyleLbl="bgShp" presStyleIdx="0" presStyleCnt="2"/>
      <dgm:spPr/>
    </dgm:pt>
    <dgm:pt modelId="{03144E75-E257-4E9F-955C-4F53358D1D48}" type="pres">
      <dgm:prSet presAssocID="{AC514D74-F76B-405C-A586-D9F19C5E48E1}" presName="iconRect" presStyleLbl="node1" presStyleIdx="0" presStyleCnt="2" custLinFactNeighborX="17862" custLinFactNeighborY="-5685"/>
      <dgm:spPr/>
    </dgm:pt>
    <dgm:pt modelId="{53397DC4-75EB-42EA-BB08-AF3E0967B205}" type="pres">
      <dgm:prSet presAssocID="{AC514D74-F76B-405C-A586-D9F19C5E48E1}" presName="spaceRect" presStyleCnt="0"/>
      <dgm:spPr/>
    </dgm:pt>
    <dgm:pt modelId="{CFB8CAF1-44BA-43C1-B6F6-C057CFDCF090}" type="pres">
      <dgm:prSet presAssocID="{AC514D74-F76B-405C-A586-D9F19C5E48E1}" presName="parTx" presStyleLbl="revTx" presStyleIdx="0" presStyleCnt="2">
        <dgm:presLayoutVars>
          <dgm:chMax val="0"/>
          <dgm:chPref val="0"/>
        </dgm:presLayoutVars>
      </dgm:prSet>
      <dgm:spPr/>
    </dgm:pt>
    <dgm:pt modelId="{9F09C320-8032-46A8-AAE4-FA3AF4DF940B}" type="pres">
      <dgm:prSet presAssocID="{EBDB8270-6904-4AAB-9345-49FAF2D4AC89}" presName="sibTrans" presStyleCnt="0"/>
      <dgm:spPr/>
    </dgm:pt>
    <dgm:pt modelId="{F2DA884A-6762-40E5-AA8C-3140A671C83A}" type="pres">
      <dgm:prSet presAssocID="{0D08F555-BA1D-4353-B7C8-70B80C6C26C2}" presName="compNode" presStyleCnt="0"/>
      <dgm:spPr/>
    </dgm:pt>
    <dgm:pt modelId="{ADAB6B8D-DAE0-4AD1-B06E-202296E8C19C}" type="pres">
      <dgm:prSet presAssocID="{0D08F555-BA1D-4353-B7C8-70B80C6C26C2}" presName="bgRect" presStyleLbl="bgShp" presStyleIdx="1" presStyleCnt="2"/>
      <dgm:spPr/>
    </dgm:pt>
    <dgm:pt modelId="{34F50815-9F9D-4DD2-8B70-0CCD6E951F4F}" type="pres">
      <dgm:prSet presAssocID="{0D08F555-BA1D-4353-B7C8-70B80C6C26C2}" presName="iconRect" presStyleLbl="node1" presStyleIdx="1" presStyleCnt="2"/>
      <dgm:spPr/>
    </dgm:pt>
    <dgm:pt modelId="{496A85B7-C27E-4535-90C6-C0220CEC6759}" type="pres">
      <dgm:prSet presAssocID="{0D08F555-BA1D-4353-B7C8-70B80C6C26C2}" presName="spaceRect" presStyleCnt="0"/>
      <dgm:spPr/>
    </dgm:pt>
    <dgm:pt modelId="{A327EB54-6795-4A88-B272-AE29B3BB081C}" type="pres">
      <dgm:prSet presAssocID="{0D08F555-BA1D-4353-B7C8-70B80C6C26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2B59F5C-7268-4FBC-B191-0A7B2CEFB856}" srcId="{4180540D-9010-4BCF-9475-6BC5DFFE0222}" destId="{AC514D74-F76B-405C-A586-D9F19C5E48E1}" srcOrd="0" destOrd="0" parTransId="{749A4FCA-4600-46D8-8A3E-51AAB211EC9A}" sibTransId="{EBDB8270-6904-4AAB-9345-49FAF2D4AC89}"/>
    <dgm:cxn modelId="{D67B7155-AB34-440A-A430-E9066E0D4844}" type="presOf" srcId="{4180540D-9010-4BCF-9475-6BC5DFFE0222}" destId="{CA275A41-32DF-4E01-BDA2-64ED3B6ABBD2}" srcOrd="0" destOrd="0" presId="urn:microsoft.com/office/officeart/2018/2/layout/IconVerticalSolidList"/>
    <dgm:cxn modelId="{09DCEE7B-F599-476B-9A3B-D08BCC444C99}" type="presOf" srcId="{AC514D74-F76B-405C-A586-D9F19C5E48E1}" destId="{CFB8CAF1-44BA-43C1-B6F6-C057CFDCF090}" srcOrd="0" destOrd="0" presId="urn:microsoft.com/office/officeart/2018/2/layout/IconVerticalSolidList"/>
    <dgm:cxn modelId="{E4BA458A-1E35-4938-AEBB-6725B7309304}" type="presOf" srcId="{0D08F555-BA1D-4353-B7C8-70B80C6C26C2}" destId="{A327EB54-6795-4A88-B272-AE29B3BB081C}" srcOrd="0" destOrd="0" presId="urn:microsoft.com/office/officeart/2018/2/layout/IconVerticalSolidList"/>
    <dgm:cxn modelId="{B316C5C9-60CA-43DB-8019-54468B7C70B0}" srcId="{4180540D-9010-4BCF-9475-6BC5DFFE0222}" destId="{0D08F555-BA1D-4353-B7C8-70B80C6C26C2}" srcOrd="1" destOrd="0" parTransId="{4FCF8106-9A48-4481-8A2A-FEBD233695FD}" sibTransId="{3372D2DF-0A46-46AD-84F6-2402520B65A7}"/>
    <dgm:cxn modelId="{D6B732FD-FAAF-47BC-947B-EF4CC0658F5A}" type="presParOf" srcId="{CA275A41-32DF-4E01-BDA2-64ED3B6ABBD2}" destId="{4AD97F39-00D0-4A62-A3E5-74B35684DAA0}" srcOrd="0" destOrd="0" presId="urn:microsoft.com/office/officeart/2018/2/layout/IconVerticalSolidList"/>
    <dgm:cxn modelId="{DC1D092A-9CE2-4DFC-8FA1-233EE51BBCBA}" type="presParOf" srcId="{4AD97F39-00D0-4A62-A3E5-74B35684DAA0}" destId="{6D0AB21C-E9F9-4BD0-9D4B-3015685664FA}" srcOrd="0" destOrd="0" presId="urn:microsoft.com/office/officeart/2018/2/layout/IconVerticalSolidList"/>
    <dgm:cxn modelId="{0C34BB76-A5C9-4B71-955E-CCDBD5B91577}" type="presParOf" srcId="{4AD97F39-00D0-4A62-A3E5-74B35684DAA0}" destId="{03144E75-E257-4E9F-955C-4F53358D1D48}" srcOrd="1" destOrd="0" presId="urn:microsoft.com/office/officeart/2018/2/layout/IconVerticalSolidList"/>
    <dgm:cxn modelId="{A96EB9F4-0528-453F-91DD-BD9A19ABF282}" type="presParOf" srcId="{4AD97F39-00D0-4A62-A3E5-74B35684DAA0}" destId="{53397DC4-75EB-42EA-BB08-AF3E0967B205}" srcOrd="2" destOrd="0" presId="urn:microsoft.com/office/officeart/2018/2/layout/IconVerticalSolidList"/>
    <dgm:cxn modelId="{11394474-FD11-4753-8B9E-1D8316B827C2}" type="presParOf" srcId="{4AD97F39-00D0-4A62-A3E5-74B35684DAA0}" destId="{CFB8CAF1-44BA-43C1-B6F6-C057CFDCF090}" srcOrd="3" destOrd="0" presId="urn:microsoft.com/office/officeart/2018/2/layout/IconVerticalSolidList"/>
    <dgm:cxn modelId="{1EABABB5-30C5-47BB-9C1F-9812412A230C}" type="presParOf" srcId="{CA275A41-32DF-4E01-BDA2-64ED3B6ABBD2}" destId="{9F09C320-8032-46A8-AAE4-FA3AF4DF940B}" srcOrd="1" destOrd="0" presId="urn:microsoft.com/office/officeart/2018/2/layout/IconVerticalSolidList"/>
    <dgm:cxn modelId="{0CB27869-C8E5-4431-94B3-B4F719105F53}" type="presParOf" srcId="{CA275A41-32DF-4E01-BDA2-64ED3B6ABBD2}" destId="{F2DA884A-6762-40E5-AA8C-3140A671C83A}" srcOrd="2" destOrd="0" presId="urn:microsoft.com/office/officeart/2018/2/layout/IconVerticalSolidList"/>
    <dgm:cxn modelId="{33A78AB6-78B9-4091-9BF1-DEBDD7234402}" type="presParOf" srcId="{F2DA884A-6762-40E5-AA8C-3140A671C83A}" destId="{ADAB6B8D-DAE0-4AD1-B06E-202296E8C19C}" srcOrd="0" destOrd="0" presId="urn:microsoft.com/office/officeart/2018/2/layout/IconVerticalSolidList"/>
    <dgm:cxn modelId="{7844B601-2CC7-420C-9AEB-E53CBFADD3FF}" type="presParOf" srcId="{F2DA884A-6762-40E5-AA8C-3140A671C83A}" destId="{34F50815-9F9D-4DD2-8B70-0CCD6E951F4F}" srcOrd="1" destOrd="0" presId="urn:microsoft.com/office/officeart/2018/2/layout/IconVerticalSolidList"/>
    <dgm:cxn modelId="{DC512246-9EDF-4971-BCDB-4F19AABA1574}" type="presParOf" srcId="{F2DA884A-6762-40E5-AA8C-3140A671C83A}" destId="{496A85B7-C27E-4535-90C6-C0220CEC6759}" srcOrd="2" destOrd="0" presId="urn:microsoft.com/office/officeart/2018/2/layout/IconVerticalSolidList"/>
    <dgm:cxn modelId="{F4E704C9-DBFF-486C-87CF-6066E6256964}" type="presParOf" srcId="{F2DA884A-6762-40E5-AA8C-3140A671C83A}" destId="{A327EB54-6795-4A88-B272-AE29B3BB08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AB21C-E9F9-4BD0-9D4B-3015685664F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44E75-E257-4E9F-955C-4F53358D1D48}">
      <dsp:nvSpPr>
        <dsp:cNvPr id="0" name=""/>
        <dsp:cNvSpPr/>
      </dsp:nvSpPr>
      <dsp:spPr>
        <a:xfrm>
          <a:off x="523871" y="961355"/>
          <a:ext cx="718991" cy="71899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8CAF1-44BA-43C1-B6F6-C057CFDCF09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What is Multivariate Analysis?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Definition: A statistical technique used to understand relationships between multiple variables..</a:t>
          </a:r>
          <a:endParaRPr lang="en-US" sz="1900" b="0" i="0" kern="1200" dirty="0"/>
        </a:p>
      </dsp:txBody>
      <dsp:txXfrm>
        <a:off x="1509882" y="708097"/>
        <a:ext cx="9005717" cy="1307257"/>
      </dsp:txXfrm>
    </dsp:sp>
    <dsp:sp modelId="{ADAB6B8D-DAE0-4AD1-B06E-202296E8C19C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0815-9F9D-4DD2-8B70-0CCD6E951F4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7EB54-6795-4A88-B272-AE29B3BB081C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Importance: </a:t>
          </a: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Helps in uncovering hidden patterns, customer segmentation, and predicting outcomes</a:t>
          </a:r>
          <a:endParaRPr lang="en-IN" sz="1900" b="0" i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9F90-5EC3-4108-9328-E7C7765DB953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1D8C3-B752-4AB4-9AD3-8BA19A31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6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>
            <a:spLocks noGrp="1"/>
          </p:cNvSpPr>
          <p:nvPr>
            <p:ph type="subTitle" idx="1"/>
          </p:nvPr>
        </p:nvSpPr>
        <p:spPr>
          <a:xfrm>
            <a:off x="960000" y="3094900"/>
            <a:ext cx="4953200" cy="2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title"/>
          </p:nvPr>
        </p:nvSpPr>
        <p:spPr>
          <a:xfrm>
            <a:off x="960000" y="2124500"/>
            <a:ext cx="49532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5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6;p1">
            <a:extLst>
              <a:ext uri="{FF2B5EF4-FFF2-40B4-BE49-F238E27FC236}">
                <a16:creationId xmlns:a16="http://schemas.microsoft.com/office/drawing/2014/main" id="{8C8E34E8-038F-79A9-5469-954480A2050E}"/>
              </a:ext>
            </a:extLst>
          </p:cNvPr>
          <p:cNvSpPr txBox="1"/>
          <p:nvPr/>
        </p:nvSpPr>
        <p:spPr>
          <a:xfrm>
            <a:off x="1524000" y="577851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Department of Artificial Intelligence and Data Science</a:t>
            </a:r>
            <a:endParaRPr lang="en-US" sz="1800" u="sng">
              <a:solidFill>
                <a:schemeClr val="dk1"/>
              </a:solidFill>
              <a:latin typeface="Catamaran"/>
              <a:ea typeface="Catamaran"/>
              <a:cs typeface="Catamaran"/>
            </a:endParaRPr>
          </a:p>
        </p:txBody>
      </p:sp>
      <p:sp>
        <p:nvSpPr>
          <p:cNvPr id="8" name="Google Shape;247;p1">
            <a:extLst>
              <a:ext uri="{FF2B5EF4-FFF2-40B4-BE49-F238E27FC236}">
                <a16:creationId xmlns:a16="http://schemas.microsoft.com/office/drawing/2014/main" id="{CF537D8F-7EB1-EB13-AB8C-6DB28768AA1A}"/>
              </a:ext>
            </a:extLst>
          </p:cNvPr>
          <p:cNvSpPr/>
          <p:nvPr/>
        </p:nvSpPr>
        <p:spPr>
          <a:xfrm>
            <a:off x="1524000" y="624531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b="1" i="0" u="none" strike="noStrike" cap="none">
                <a:solidFill>
                  <a:srgbClr val="FFF2CC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An Autonomous Institute affiliated to Savitribai Phule Pune University)</a:t>
            </a:r>
            <a:endParaRPr lang="en-US" sz="1400" b="1" i="0" u="none" strike="noStrike" cap="none">
              <a:solidFill>
                <a:srgbClr val="FFF2CC"/>
              </a:solidFill>
              <a:highlight>
                <a:srgbClr val="000080"/>
              </a:highlight>
              <a:latin typeface="Arial"/>
              <a:ea typeface="Arial"/>
              <a:cs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n-US" sz="1400" b="1" i="0" u="none" strike="noStrike" cap="none">
                <a:solidFill>
                  <a:srgbClr val="FFF2CC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(NBA and NAAC accredited, ISO 9001:2015 certified)</a:t>
            </a:r>
            <a:r>
              <a:rPr lang="en-US" sz="1400" b="1">
                <a:solidFill>
                  <a:srgbClr val="FFF2CC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1400" b="1" i="0" u="none" strike="noStrike" cap="none">
              <a:solidFill>
                <a:srgbClr val="FFF2CC"/>
              </a:solidFill>
              <a:highlight>
                <a:srgbClr val="000080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F99DC-DAE1-B007-205B-0AA48B629D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blue and red logo&#10;&#10;Description automatically generated">
            <a:extLst>
              <a:ext uri="{FF2B5EF4-FFF2-40B4-BE49-F238E27FC236}">
                <a16:creationId xmlns:a16="http://schemas.microsoft.com/office/drawing/2014/main" id="{47CE358E-6A48-E07C-2522-FC363AA5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" y="1007"/>
            <a:ext cx="1685925" cy="2047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79FAA-16F2-5838-6420-49822C18E461}"/>
              </a:ext>
            </a:extLst>
          </p:cNvPr>
          <p:cNvSpPr txBox="1"/>
          <p:nvPr/>
        </p:nvSpPr>
        <p:spPr>
          <a:xfrm>
            <a:off x="209551" y="2861846"/>
            <a:ext cx="122759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Multivariate Analysis on Bank-Marketing-Data-Set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572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FAAC0-3CD1-EB86-A074-9990CEE4F674}"/>
              </a:ext>
            </a:extLst>
          </p:cNvPr>
          <p:cNvSpPr txBox="1"/>
          <p:nvPr/>
        </p:nvSpPr>
        <p:spPr>
          <a:xfrm>
            <a:off x="571499" y="837337"/>
            <a:ext cx="1111567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Challenges Faced</a:t>
            </a:r>
          </a:p>
          <a:p>
            <a:endParaRPr lang="en-US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Data imbalance: Fewer customers subscribed than unsubscribed.</a:t>
            </a:r>
          </a:p>
          <a:p>
            <a:pPr lvl="1"/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Overfitting: Addressed through techniques like regularization and cross-validation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05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BD5A2-3E46-E313-68D7-01A069B04D11}"/>
              </a:ext>
            </a:extLst>
          </p:cNvPr>
          <p:cNvSpPr txBox="1"/>
          <p:nvPr/>
        </p:nvSpPr>
        <p:spPr>
          <a:xfrm>
            <a:off x="457200" y="1442561"/>
            <a:ext cx="116014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Conclusion and Future Work</a:t>
            </a:r>
          </a:p>
          <a:p>
            <a:endParaRPr lang="en-US" sz="4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Summary of the system's impact on marketing strategy.</a:t>
            </a:r>
          </a:p>
          <a:p>
            <a:pPr lvl="1"/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Potential for future enhancements (integration with real-time platforms, expanding dataset).</a:t>
            </a:r>
          </a:p>
        </p:txBody>
      </p:sp>
    </p:spTree>
    <p:extLst>
      <p:ext uri="{BB962C8B-B14F-4D97-AF65-F5344CB8AC3E}">
        <p14:creationId xmlns:p14="http://schemas.microsoft.com/office/powerpoint/2010/main" val="101038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06F1C-C691-2A21-5A72-F38C6736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9" t="9092" r="-9" b="-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328E95-41E1-93D3-2A7D-BCB83E4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317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;p2">
            <a:extLst>
              <a:ext uri="{FF2B5EF4-FFF2-40B4-BE49-F238E27FC236}">
                <a16:creationId xmlns:a16="http://schemas.microsoft.com/office/drawing/2014/main" id="{DBAA8E10-E5A7-5702-988E-920F2C568EB1}"/>
              </a:ext>
            </a:extLst>
          </p:cNvPr>
          <p:cNvSpPr txBox="1">
            <a:spLocks/>
          </p:cNvSpPr>
          <p:nvPr/>
        </p:nvSpPr>
        <p:spPr>
          <a:xfrm>
            <a:off x="4507577" y="968645"/>
            <a:ext cx="2377985" cy="8560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740664">
              <a:spcAft>
                <a:spcPts val="486"/>
              </a:spcAft>
              <a:buSzPts val="3500"/>
            </a:pPr>
            <a:r>
              <a:rPr lang="en-US" sz="2592" b="1" i="0" u="sng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Group Members</a:t>
            </a:r>
            <a:endParaRPr lang="en-US" b="1" u="sng">
              <a:ea typeface="Calibri Light"/>
              <a:cs typeface="Calibri Light"/>
            </a:endParaRPr>
          </a:p>
        </p:txBody>
      </p:sp>
      <p:sp>
        <p:nvSpPr>
          <p:cNvPr id="3" name="Google Shape;256;p2">
            <a:extLst>
              <a:ext uri="{FF2B5EF4-FFF2-40B4-BE49-F238E27FC236}">
                <a16:creationId xmlns:a16="http://schemas.microsoft.com/office/drawing/2014/main" id="{6026624C-0248-8F35-14E6-2775A411F08A}"/>
              </a:ext>
            </a:extLst>
          </p:cNvPr>
          <p:cNvSpPr txBox="1"/>
          <p:nvPr/>
        </p:nvSpPr>
        <p:spPr>
          <a:xfrm>
            <a:off x="5389113" y="4891916"/>
            <a:ext cx="1749671" cy="13301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740664">
              <a:lnSpc>
                <a:spcPct val="120000"/>
              </a:lnSpc>
              <a:spcAft>
                <a:spcPts val="486"/>
              </a:spcAft>
              <a:buClr>
                <a:schemeClr val="accent1"/>
              </a:buClr>
              <a:buSzPct val="100000"/>
            </a:pPr>
            <a:r>
              <a:rPr lang="en-US" sz="1900" b="1" u="sng" dirty="0">
                <a:sym typeface="Roboto Condensed"/>
              </a:rPr>
              <a:t>Group </a:t>
            </a:r>
            <a:r>
              <a:rPr lang="en-US" sz="1900" b="1" dirty="0">
                <a:sym typeface="Roboto Condensed"/>
              </a:rPr>
              <a:t>No</a:t>
            </a:r>
            <a:r>
              <a:rPr lang="en-US" sz="1900" b="1" kern="1200" dirty="0">
                <a:latin typeface="+mn-lt"/>
                <a:ea typeface="+mn-ea"/>
                <a:cs typeface="+mn-cs"/>
                <a:sym typeface="Roboto Condensed"/>
              </a:rPr>
              <a:t>.</a:t>
            </a:r>
            <a:r>
              <a:rPr lang="en-US" sz="1900" b="1" dirty="0">
                <a:sym typeface="Roboto Condensed"/>
              </a:rPr>
              <a:t> -  </a:t>
            </a:r>
          </a:p>
          <a:p>
            <a:pPr defTabSz="740664">
              <a:lnSpc>
                <a:spcPct val="120000"/>
              </a:lnSpc>
              <a:spcAft>
                <a:spcPts val="486"/>
              </a:spcAft>
            </a:pPr>
            <a:r>
              <a:rPr lang="en-US" sz="1900" b="1" kern="1200" dirty="0">
                <a:latin typeface="+mn-lt"/>
                <a:ea typeface="+mn-ea"/>
                <a:cs typeface="+mn-cs"/>
                <a:sym typeface="Roboto Condensed"/>
              </a:rPr>
              <a:t>Div:</a:t>
            </a:r>
            <a:r>
              <a:rPr lang="en-US" sz="1900" b="1" dirty="0">
                <a:sym typeface="Roboto Condensed"/>
              </a:rPr>
              <a:t> </a:t>
            </a:r>
            <a:r>
              <a:rPr lang="en-US" sz="1900" b="1" u="sng" kern="1200" dirty="0">
                <a:latin typeface="+mn-lt"/>
                <a:ea typeface="+mn-ea"/>
                <a:cs typeface="+mn-cs"/>
                <a:sym typeface="Roboto Condensed"/>
              </a:rPr>
              <a:t>A </a:t>
            </a:r>
            <a:endParaRPr lang="en-US" sz="1900" b="1" dirty="0">
              <a:sym typeface="Roboto Condensed"/>
            </a:endParaRPr>
          </a:p>
          <a:p>
            <a:pPr defTabSz="740664">
              <a:lnSpc>
                <a:spcPct val="120000"/>
              </a:lnSpc>
              <a:spcAft>
                <a:spcPts val="486"/>
              </a:spcAft>
            </a:pPr>
            <a:r>
              <a:rPr lang="en-US" sz="1900" b="1" dirty="0">
                <a:sym typeface="Roboto Condensed"/>
              </a:rPr>
              <a:t>T</a:t>
            </a:r>
            <a:r>
              <a:rPr lang="en-US" sz="1900" b="1" kern="1200" dirty="0">
                <a:latin typeface="+mn-lt"/>
                <a:ea typeface="+mn-ea"/>
                <a:cs typeface="+mn-cs"/>
                <a:sym typeface="Roboto Condensed"/>
              </a:rPr>
              <a:t>Y </a:t>
            </a:r>
            <a:r>
              <a:rPr lang="en-US" sz="1900" b="1" kern="1200" dirty="0" err="1">
                <a:latin typeface="+mn-lt"/>
                <a:ea typeface="+mn-ea"/>
                <a:cs typeface="+mn-cs"/>
                <a:sym typeface="Roboto Condensed"/>
              </a:rPr>
              <a:t>Btech</a:t>
            </a:r>
            <a:endParaRPr lang="en-US" sz="1900" b="1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CC0FA7-2571-F22B-1B98-ED9354376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2666"/>
              </p:ext>
            </p:extLst>
          </p:nvPr>
        </p:nvGraphicFramePr>
        <p:xfrm>
          <a:off x="2339473" y="1711158"/>
          <a:ext cx="7119812" cy="306203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1785">
                  <a:extLst>
                    <a:ext uri="{9D8B030D-6E8A-4147-A177-3AD203B41FA5}">
                      <a16:colId xmlns:a16="http://schemas.microsoft.com/office/drawing/2014/main" val="4289249575"/>
                    </a:ext>
                  </a:extLst>
                </a:gridCol>
                <a:gridCol w="2050277">
                  <a:extLst>
                    <a:ext uri="{9D8B030D-6E8A-4147-A177-3AD203B41FA5}">
                      <a16:colId xmlns:a16="http://schemas.microsoft.com/office/drawing/2014/main" val="448262216"/>
                    </a:ext>
                  </a:extLst>
                </a:gridCol>
                <a:gridCol w="1560912">
                  <a:extLst>
                    <a:ext uri="{9D8B030D-6E8A-4147-A177-3AD203B41FA5}">
                      <a16:colId xmlns:a16="http://schemas.microsoft.com/office/drawing/2014/main" val="1177136406"/>
                    </a:ext>
                  </a:extLst>
                </a:gridCol>
                <a:gridCol w="1376838">
                  <a:extLst>
                    <a:ext uri="{9D8B030D-6E8A-4147-A177-3AD203B41FA5}">
                      <a16:colId xmlns:a16="http://schemas.microsoft.com/office/drawing/2014/main" val="2603763873"/>
                    </a:ext>
                  </a:extLst>
                </a:gridCol>
              </a:tblGrid>
              <a:tr h="6309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Name​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PRN​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Roll No.​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Batch​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extLst>
                  <a:ext uri="{0D108BD9-81ED-4DB2-BD59-A6C34878D82A}">
                    <a16:rowId xmlns:a16="http://schemas.microsoft.com/office/drawing/2014/main" val="681927925"/>
                  </a:ext>
                </a:extLst>
              </a:tr>
              <a:tr h="872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Aditya </a:t>
                      </a:r>
                      <a:r>
                        <a:rPr lang="en-GB" sz="1800" b="0" err="1">
                          <a:solidFill>
                            <a:srgbClr val="000000"/>
                          </a:solidFill>
                          <a:effectLst/>
                        </a:rPr>
                        <a:t>Jasoriya</a:t>
                      </a:r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22210607​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</a:rPr>
                        <a:t>371025​</a:t>
                      </a:r>
                      <a:endParaRPr lang="en-GB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A1​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extLst>
                  <a:ext uri="{0D108BD9-81ED-4DB2-BD59-A6C34878D82A}">
                    <a16:rowId xmlns:a16="http://schemas.microsoft.com/office/drawing/2014/main" val="2641689652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Aryan Dalvi​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22210619​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</a:rPr>
                        <a:t>371014​</a:t>
                      </a:r>
                      <a:endParaRPr lang="en-GB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>
                          <a:solidFill>
                            <a:srgbClr val="000000"/>
                          </a:solidFill>
                          <a:effectLst/>
                        </a:rPr>
                        <a:t>A1​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817" marR="89817" marT="44908" marB="44908"/>
                </a:tc>
                <a:extLst>
                  <a:ext uri="{0D108BD9-81ED-4DB2-BD59-A6C34878D82A}">
                    <a16:rowId xmlns:a16="http://schemas.microsoft.com/office/drawing/2014/main" val="3088526751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</a:rPr>
                        <a:t>Riya Shete</a:t>
                      </a: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</a:rPr>
                        <a:t>22320173</a:t>
                      </a:r>
                      <a:endParaRPr lang="en-US"/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</a:rPr>
                        <a:t>371075</a:t>
                      </a: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</a:p>
                  </a:txBody>
                  <a:tcPr marL="89817" marR="89817" marT="44908" marB="44908"/>
                </a:tc>
                <a:extLst>
                  <a:ext uri="{0D108BD9-81ED-4DB2-BD59-A6C34878D82A}">
                    <a16:rowId xmlns:a16="http://schemas.microsoft.com/office/drawing/2014/main" val="1329118892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</a:rPr>
                        <a:t>Kalyani Bonde</a:t>
                      </a: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</a:rPr>
                        <a:t>22320196</a:t>
                      </a:r>
                      <a:endParaRPr lang="en-US"/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</a:rPr>
                        <a:t>371076</a:t>
                      </a:r>
                    </a:p>
                  </a:txBody>
                  <a:tcPr marL="89817" marR="89817" marT="44908" marB="4490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</a:p>
                  </a:txBody>
                  <a:tcPr marL="89817" marR="89817" marT="44908" marB="44908"/>
                </a:tc>
                <a:extLst>
                  <a:ext uri="{0D108BD9-81ED-4DB2-BD59-A6C34878D82A}">
                    <a16:rowId xmlns:a16="http://schemas.microsoft.com/office/drawing/2014/main" val="1780052478"/>
                  </a:ext>
                </a:extLst>
              </a:tr>
            </a:tbl>
          </a:graphicData>
        </a:graphic>
      </p:graphicFrame>
      <p:pic>
        <p:nvPicPr>
          <p:cNvPr id="7" name="Picture 6" descr="A blue and red logo&#10;&#10;Description automatically generated">
            <a:extLst>
              <a:ext uri="{FF2B5EF4-FFF2-40B4-BE49-F238E27FC236}">
                <a16:creationId xmlns:a16="http://schemas.microsoft.com/office/drawing/2014/main" id="{5C509615-4DE7-E313-DC25-4DDC9FFC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" y="1337"/>
            <a:ext cx="840768" cy="1029126"/>
          </a:xfrm>
          <a:prstGeom prst="rect">
            <a:avLst/>
          </a:prstGeom>
        </p:spPr>
      </p:pic>
      <p:sp>
        <p:nvSpPr>
          <p:cNvPr id="8" name="Google Shape;283;p6">
            <a:extLst>
              <a:ext uri="{FF2B5EF4-FFF2-40B4-BE49-F238E27FC236}">
                <a16:creationId xmlns:a16="http://schemas.microsoft.com/office/drawing/2014/main" id="{A496F956-E0F8-CA46-18E2-EC4CB36A04D5}"/>
              </a:ext>
            </a:extLst>
          </p:cNvPr>
          <p:cNvSpPr/>
          <p:nvPr/>
        </p:nvSpPr>
        <p:spPr>
          <a:xfrm>
            <a:off x="-2082" y="6431509"/>
            <a:ext cx="12192000" cy="4839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Data Science</a:t>
            </a: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VIIT, Pune-48</a:t>
            </a:r>
            <a:endParaRPr lang="en-IN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34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E06F-7CF8-5FDA-3091-1C2A901D7BEA}"/>
              </a:ext>
            </a:extLst>
          </p:cNvPr>
          <p:cNvSpPr txBox="1">
            <a:spLocks/>
          </p:cNvSpPr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 Light"/>
                <a:cs typeface="Calibri Light"/>
              </a:rPr>
              <a:t>Introduction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CB2F310-8E56-B6A7-6632-A1C19D860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743428"/>
              </p:ext>
            </p:extLst>
          </p:nvPr>
        </p:nvGraphicFramePr>
        <p:xfrm>
          <a:off x="838200" y="1567678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oogle Shape;283;p6">
            <a:extLst>
              <a:ext uri="{FF2B5EF4-FFF2-40B4-BE49-F238E27FC236}">
                <a16:creationId xmlns:a16="http://schemas.microsoft.com/office/drawing/2014/main" id="{C577DC57-CDF1-FFD7-4F7F-7501E3C78CCE}"/>
              </a:ext>
            </a:extLst>
          </p:cNvPr>
          <p:cNvSpPr/>
          <p:nvPr/>
        </p:nvSpPr>
        <p:spPr>
          <a:xfrm>
            <a:off x="-2082" y="6431509"/>
            <a:ext cx="12192000" cy="4839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Data Science</a:t>
            </a: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VIIT, Pune-48</a:t>
            </a:r>
            <a:endParaRPr lang="en-IN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7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1CDA-9808-3D35-CF85-F693A371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customer acquisition and retention in modern banking.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marketing strategies to predict customer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of the system on term deposit subscriptions using direct marketing data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4EC1BE-106E-95ED-B7E8-E8AD505C7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2"/>
            <a:ext cx="9344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"Introduction to Bank Marketing System"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1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83;p6">
            <a:extLst>
              <a:ext uri="{FF2B5EF4-FFF2-40B4-BE49-F238E27FC236}">
                <a16:creationId xmlns:a16="http://schemas.microsoft.com/office/drawing/2014/main" id="{5212DBCD-6AFA-FD55-99E6-3226F42ADC51}"/>
              </a:ext>
            </a:extLst>
          </p:cNvPr>
          <p:cNvSpPr/>
          <p:nvPr/>
        </p:nvSpPr>
        <p:spPr>
          <a:xfrm>
            <a:off x="-2082" y="6431509"/>
            <a:ext cx="12192000" cy="4839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Data Science</a:t>
            </a: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VIIT, Pune-48</a:t>
            </a:r>
            <a:endParaRPr lang="en-IN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DCA477-2082-AE5C-109D-7A7F5F500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2475" y="1786782"/>
            <a:ext cx="1038225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 whether a customer will subscribe to a term deposit.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multivariate techniques to identify key predictors and segment customers. </a:t>
            </a:r>
          </a:p>
        </p:txBody>
      </p:sp>
    </p:spTree>
    <p:extLst>
      <p:ext uri="{BB962C8B-B14F-4D97-AF65-F5344CB8AC3E}">
        <p14:creationId xmlns:p14="http://schemas.microsoft.com/office/powerpoint/2010/main" val="272657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A09A-A236-CBF7-DA34-FEDFE51D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Project Overview:</a:t>
            </a:r>
            <a:endParaRPr lang="en-US" dirty="0"/>
          </a:p>
        </p:txBody>
      </p:sp>
      <p:sp>
        <p:nvSpPr>
          <p:cNvPr id="18" name="Google Shape;283;p6">
            <a:extLst>
              <a:ext uri="{FF2B5EF4-FFF2-40B4-BE49-F238E27FC236}">
                <a16:creationId xmlns:a16="http://schemas.microsoft.com/office/drawing/2014/main" id="{5212DBCD-6AFA-FD55-99E6-3226F42ADC51}"/>
              </a:ext>
            </a:extLst>
          </p:cNvPr>
          <p:cNvSpPr/>
          <p:nvPr/>
        </p:nvSpPr>
        <p:spPr>
          <a:xfrm>
            <a:off x="-2082" y="6431509"/>
            <a:ext cx="12192000" cy="4839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Data Science</a:t>
            </a: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VIIT, Pune-48</a:t>
            </a:r>
            <a:endParaRPr lang="en-IN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8A426-FD3B-1596-29A6-967C0B0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6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Description: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UCI Machine Learning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Context: The dataset contains information on direct marketing campaigns of a Portuguese banking institution.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Features: Age, job, marital status, education, default, housing, loan, contact, campaign, etc.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0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FDC1AB-5DB7-9CC1-5741-332B9354B034}"/>
              </a:ext>
            </a:extLst>
          </p:cNvPr>
          <p:cNvSpPr txBox="1"/>
          <p:nvPr/>
        </p:nvSpPr>
        <p:spPr>
          <a:xfrm>
            <a:off x="838200" y="556995"/>
            <a:ext cx="10515600" cy="497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/>
              <a:t>Preparing the Data</a:t>
            </a:r>
          </a:p>
          <a:p>
            <a:endParaRPr lang="en-IN" sz="4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Cleaning: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Encoding categorical variables (e.g., One-Hot Encoding)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Normalizing/Standardizing data</a:t>
            </a:r>
          </a:p>
          <a:p>
            <a:pPr lvl="1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Exploratory Data Analysis (EDA):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Identifying correlations using heatmaps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Visualizing distributions with histograms and box plots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blue and red logo&#10;&#10;Description automatically generated">
            <a:extLst>
              <a:ext uri="{FF2B5EF4-FFF2-40B4-BE49-F238E27FC236}">
                <a16:creationId xmlns:a16="http://schemas.microsoft.com/office/drawing/2014/main" id="{629F120D-2CCC-53BE-6442-EB842339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" y="1007"/>
            <a:ext cx="857083" cy="1031875"/>
          </a:xfrm>
          <a:prstGeom prst="rect">
            <a:avLst/>
          </a:prstGeom>
        </p:spPr>
      </p:pic>
      <p:sp>
        <p:nvSpPr>
          <p:cNvPr id="8" name="Google Shape;283;p6">
            <a:extLst>
              <a:ext uri="{FF2B5EF4-FFF2-40B4-BE49-F238E27FC236}">
                <a16:creationId xmlns:a16="http://schemas.microsoft.com/office/drawing/2014/main" id="{5067D344-7F1A-9F5D-ACB7-0A5C7295EBB8}"/>
              </a:ext>
            </a:extLst>
          </p:cNvPr>
          <p:cNvSpPr/>
          <p:nvPr/>
        </p:nvSpPr>
        <p:spPr>
          <a:xfrm>
            <a:off x="-2082" y="6431509"/>
            <a:ext cx="12192000" cy="4839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Data Science</a:t>
            </a: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VIIT, Pune-48</a:t>
            </a:r>
            <a:endParaRPr lang="en-IN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61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FDC1AB-5DB7-9CC1-5741-332B9354B034}"/>
              </a:ext>
            </a:extLst>
          </p:cNvPr>
          <p:cNvSpPr txBox="1"/>
          <p:nvPr/>
        </p:nvSpPr>
        <p:spPr>
          <a:xfrm>
            <a:off x="838200" y="556995"/>
            <a:ext cx="10515600" cy="497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Multiple Regression Analysis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Steps: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the dependent and independent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Interpret coefficients and p-values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the model using R-squared, Adjusted R-squared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blue and red logo&#10;&#10;Description automatically generated">
            <a:extLst>
              <a:ext uri="{FF2B5EF4-FFF2-40B4-BE49-F238E27FC236}">
                <a16:creationId xmlns:a16="http://schemas.microsoft.com/office/drawing/2014/main" id="{629F120D-2CCC-53BE-6442-EB842339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" y="1007"/>
            <a:ext cx="857083" cy="1031875"/>
          </a:xfrm>
          <a:prstGeom prst="rect">
            <a:avLst/>
          </a:prstGeom>
        </p:spPr>
      </p:pic>
      <p:sp>
        <p:nvSpPr>
          <p:cNvPr id="8" name="Google Shape;283;p6">
            <a:extLst>
              <a:ext uri="{FF2B5EF4-FFF2-40B4-BE49-F238E27FC236}">
                <a16:creationId xmlns:a16="http://schemas.microsoft.com/office/drawing/2014/main" id="{5067D344-7F1A-9F5D-ACB7-0A5C7295EBB8}"/>
              </a:ext>
            </a:extLst>
          </p:cNvPr>
          <p:cNvSpPr/>
          <p:nvPr/>
        </p:nvSpPr>
        <p:spPr>
          <a:xfrm>
            <a:off x="-2082" y="6431509"/>
            <a:ext cx="12192000" cy="4839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Artificial Intelligence and Data Science</a:t>
            </a:r>
            <a:r>
              <a:rPr lang="en-US" sz="1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VIIT, Pune-48</a:t>
            </a:r>
            <a:endParaRPr lang="en-IN"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73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E74B9-F9F9-D492-91D7-F123434A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62" t="35139" r="42344" b="40972"/>
          <a:stretch/>
        </p:blipFill>
        <p:spPr>
          <a:xfrm>
            <a:off x="381000" y="838199"/>
            <a:ext cx="8058150" cy="2800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75A8D-BC27-4677-681C-0F523E4E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7" t="73750" r="57188" b="5139"/>
          <a:stretch/>
        </p:blipFill>
        <p:spPr>
          <a:xfrm>
            <a:off x="3448049" y="3800475"/>
            <a:ext cx="7781925" cy="2571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99E07-195A-A0BB-E5CB-217756F67872}"/>
              </a:ext>
            </a:extLst>
          </p:cNvPr>
          <p:cNvSpPr txBox="1"/>
          <p:nvPr/>
        </p:nvSpPr>
        <p:spPr>
          <a:xfrm>
            <a:off x="4848225" y="193388"/>
            <a:ext cx="375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2427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0AC87789FAC4CB003FD72CB20C7DD" ma:contentTypeVersion="8" ma:contentTypeDescription="Create a new document." ma:contentTypeScope="" ma:versionID="86f0a79860f5681da7942e393548759f">
  <xsd:schema xmlns:xsd="http://www.w3.org/2001/XMLSchema" xmlns:xs="http://www.w3.org/2001/XMLSchema" xmlns:p="http://schemas.microsoft.com/office/2006/metadata/properties" xmlns:ns3="4d357169-9e72-4095-9d13-6249eff403c6" xmlns:ns4="41accfef-ebd5-49a7-9e3d-1d6d1479c2e4" targetNamespace="http://schemas.microsoft.com/office/2006/metadata/properties" ma:root="true" ma:fieldsID="ef421a1ae2822848efe983868030d679" ns3:_="" ns4:_="">
    <xsd:import namespace="4d357169-9e72-4095-9d13-6249eff403c6"/>
    <xsd:import namespace="41accfef-ebd5-49a7-9e3d-1d6d1479c2e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57169-9e72-4095-9d13-6249eff403c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accfef-ebd5-49a7-9e3d-1d6d1479c2e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357169-9e72-4095-9d13-6249eff403c6" xsi:nil="true"/>
  </documentManagement>
</p:properties>
</file>

<file path=customXml/itemProps1.xml><?xml version="1.0" encoding="utf-8"?>
<ds:datastoreItem xmlns:ds="http://schemas.openxmlformats.org/officeDocument/2006/customXml" ds:itemID="{4CF85BC0-8C30-4793-AE2B-9DBA9AECC35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d357169-9e72-4095-9d13-6249eff403c6"/>
    <ds:schemaRef ds:uri="41accfef-ebd5-49a7-9e3d-1d6d1479c2e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BC3D6-FF5E-453A-A757-162B466182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718AB-B1C6-4EA8-B95E-11C11BB00E9A}">
  <ds:schemaRefs>
    <ds:schemaRef ds:uri="http://schemas.microsoft.com/office/2006/metadata/properties"/>
    <ds:schemaRef ds:uri="http://www.w3.org/2000/xmlns/"/>
    <ds:schemaRef ds:uri="4d357169-9e72-4095-9d13-6249eff403c6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412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Catamaran</vt:lpstr>
      <vt:lpstr>Roboto Condensed</vt:lpstr>
      <vt:lpstr>Söhne</vt:lpstr>
      <vt:lpstr>Office Theme</vt:lpstr>
      <vt:lpstr>PowerPoint Presentation</vt:lpstr>
      <vt:lpstr>PowerPoint Presentation</vt:lpstr>
      <vt:lpstr>PowerPoint Presentation</vt:lpstr>
      <vt:lpstr> "Introduction to Bank Marketing System" . </vt:lpstr>
      <vt:lpstr>Objective: Predict whether a customer will subscribe to a term deposit.   Methodology: Use multivariate techniques to identify key predictors and segment customers. </vt:lpstr>
      <vt:lpstr>Project Overview: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 using queue and linked list</dc:title>
  <dc:creator>Aryan Dalvi</dc:creator>
  <cp:lastModifiedBy>kalyani bonde</cp:lastModifiedBy>
  <cp:revision>12</cp:revision>
  <dcterms:created xsi:type="dcterms:W3CDTF">2023-10-24T17:02:29Z</dcterms:created>
  <dcterms:modified xsi:type="dcterms:W3CDTF">2024-10-22T09:38:56Z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0x010100C630AC87789FAC4CB003FD72CB20C7DD</vt:lpwstr>
  </property>
</Properties>
</file>