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2" r:id="rId2"/>
    <p:sldId id="410" r:id="rId3"/>
    <p:sldId id="413" r:id="rId4"/>
    <p:sldId id="411" r:id="rId5"/>
    <p:sldId id="459" r:id="rId6"/>
    <p:sldId id="460" r:id="rId7"/>
    <p:sldId id="262" r:id="rId8"/>
    <p:sldId id="326" r:id="rId9"/>
    <p:sldId id="329" r:id="rId10"/>
    <p:sldId id="330" r:id="rId11"/>
    <p:sldId id="349" r:id="rId12"/>
    <p:sldId id="350" r:id="rId13"/>
    <p:sldId id="352" r:id="rId14"/>
    <p:sldId id="351" r:id="rId15"/>
    <p:sldId id="331" r:id="rId16"/>
    <p:sldId id="332" r:id="rId17"/>
    <p:sldId id="333" r:id="rId18"/>
    <p:sldId id="334" r:id="rId19"/>
    <p:sldId id="320" r:id="rId20"/>
    <p:sldId id="335" r:id="rId21"/>
    <p:sldId id="336" r:id="rId22"/>
    <p:sldId id="337" r:id="rId23"/>
    <p:sldId id="338" r:id="rId24"/>
    <p:sldId id="339" r:id="rId25"/>
    <p:sldId id="340" r:id="rId26"/>
    <p:sldId id="341" r:id="rId27"/>
    <p:sldId id="343" r:id="rId28"/>
    <p:sldId id="344" r:id="rId29"/>
    <p:sldId id="345" r:id="rId30"/>
    <p:sldId id="346" r:id="rId31"/>
    <p:sldId id="347" r:id="rId32"/>
    <p:sldId id="348" r:id="rId33"/>
    <p:sldId id="342" r:id="rId34"/>
    <p:sldId id="414" r:id="rId35"/>
    <p:sldId id="416" r:id="rId36"/>
    <p:sldId id="417" r:id="rId37"/>
    <p:sldId id="415" r:id="rId38"/>
    <p:sldId id="357" r:id="rId39"/>
    <p:sldId id="263" r:id="rId40"/>
    <p:sldId id="448" r:id="rId41"/>
    <p:sldId id="441" r:id="rId42"/>
    <p:sldId id="353" r:id="rId43"/>
    <p:sldId id="321" r:id="rId44"/>
    <p:sldId id="356" r:id="rId45"/>
    <p:sldId id="445" r:id="rId46"/>
    <p:sldId id="325" r:id="rId47"/>
    <p:sldId id="358" r:id="rId48"/>
    <p:sldId id="442" r:id="rId49"/>
    <p:sldId id="449" r:id="rId50"/>
    <p:sldId id="375" r:id="rId51"/>
    <p:sldId id="376" r:id="rId52"/>
    <p:sldId id="461" r:id="rId53"/>
    <p:sldId id="462" r:id="rId54"/>
    <p:sldId id="359" r:id="rId55"/>
    <p:sldId id="360" r:id="rId56"/>
    <p:sldId id="361" r:id="rId57"/>
    <p:sldId id="362" r:id="rId58"/>
    <p:sldId id="363" r:id="rId59"/>
    <p:sldId id="364" r:id="rId60"/>
    <p:sldId id="365" r:id="rId61"/>
    <p:sldId id="366" r:id="rId62"/>
    <p:sldId id="367" r:id="rId63"/>
    <p:sldId id="371" r:id="rId64"/>
    <p:sldId id="379" r:id="rId65"/>
    <p:sldId id="384" r:id="rId66"/>
    <p:sldId id="273" r:id="rId67"/>
    <p:sldId id="274" r:id="rId68"/>
    <p:sldId id="296" r:id="rId69"/>
    <p:sldId id="295" r:id="rId70"/>
    <p:sldId id="297" r:id="rId71"/>
    <p:sldId id="314" r:id="rId72"/>
    <p:sldId id="315" r:id="rId73"/>
    <p:sldId id="373" r:id="rId74"/>
    <p:sldId id="284" r:id="rId75"/>
    <p:sldId id="286" r:id="rId76"/>
    <p:sldId id="405" r:id="rId77"/>
    <p:sldId id="383" r:id="rId78"/>
    <p:sldId id="382" r:id="rId79"/>
    <p:sldId id="323" r:id="rId80"/>
    <p:sldId id="407" r:id="rId81"/>
    <p:sldId id="408" r:id="rId82"/>
    <p:sldId id="457" r:id="rId83"/>
    <p:sldId id="419" r:id="rId84"/>
    <p:sldId id="420" r:id="rId85"/>
    <p:sldId id="421" r:id="rId86"/>
    <p:sldId id="422" r:id="rId87"/>
    <p:sldId id="423" r:id="rId88"/>
    <p:sldId id="424" r:id="rId89"/>
    <p:sldId id="425" r:id="rId90"/>
    <p:sldId id="426" r:id="rId91"/>
    <p:sldId id="427" r:id="rId92"/>
    <p:sldId id="428" r:id="rId93"/>
    <p:sldId id="429" r:id="rId94"/>
    <p:sldId id="316" r:id="rId95"/>
    <p:sldId id="406" r:id="rId96"/>
    <p:sldId id="290" r:id="rId97"/>
    <p:sldId id="458" r:id="rId98"/>
    <p:sldId id="293" r:id="rId99"/>
    <p:sldId id="294" r:id="rId100"/>
    <p:sldId id="451" r:id="rId101"/>
    <p:sldId id="452" r:id="rId102"/>
    <p:sldId id="453" r:id="rId103"/>
    <p:sldId id="454" r:id="rId104"/>
    <p:sldId id="455" r:id="rId105"/>
    <p:sldId id="456" r:id="rId106"/>
    <p:sldId id="298" r:id="rId107"/>
    <p:sldId id="307" r:id="rId108"/>
    <p:sldId id="301" r:id="rId109"/>
    <p:sldId id="302" r:id="rId110"/>
    <p:sldId id="303" r:id="rId111"/>
    <p:sldId id="304" r:id="rId112"/>
    <p:sldId id="305" r:id="rId113"/>
    <p:sldId id="306" r:id="rId114"/>
    <p:sldId id="310" r:id="rId115"/>
    <p:sldId id="311" r:id="rId116"/>
    <p:sldId id="312" r:id="rId117"/>
    <p:sldId id="313" r:id="rId118"/>
    <p:sldId id="287" r:id="rId119"/>
    <p:sldId id="289" r:id="rId120"/>
    <p:sldId id="266" r:id="rId121"/>
    <p:sldId id="438" r:id="rId122"/>
    <p:sldId id="439" r:id="rId123"/>
    <p:sldId id="440"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6" clrIdx="0">
    <p:extLst>
      <p:ext uri="{19B8F6BF-5375-455C-9EA6-DF929625EA0E}">
        <p15:presenceInfo xmlns:p15="http://schemas.microsoft.com/office/powerpoint/2012/main" xmlns="" userId="j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FDDF9"/>
    <a:srgbClr val="CC3300"/>
    <a:srgbClr val="FF3300"/>
    <a:srgbClr val="B10750"/>
    <a:srgbClr val="FCB6D4"/>
    <a:srgbClr val="66FFCC"/>
    <a:srgbClr val="FFFF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40"/>
    <p:restoredTop sz="90750" autoAdjust="0"/>
  </p:normalViewPr>
  <p:slideViewPr>
    <p:cSldViewPr snapToGrid="0" snapToObjects="1">
      <p:cViewPr varScale="1">
        <p:scale>
          <a:sx n="88" d="100"/>
          <a:sy n="88" d="100"/>
        </p:scale>
        <p:origin x="-79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280F0-9C75-7F44-B1A5-395155D68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AAD16B81-03DB-8C49-8B83-BA502D2BB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4632319F-F383-AC43-A4A8-9C096615ED09}"/>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17ED97E5-EA2E-EA40-B2D5-FCEFD9069F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40A8B1B-2CDF-C347-A049-E6ECC0A458E2}"/>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116226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D5DC5-843E-E848-BD79-A717ECB324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7B5FF60E-D5B7-D94E-A55A-FC7CD003B9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170F26A7-9276-1A49-9A4A-6C3F5F6E6EEB}"/>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31C7445C-0FD3-4044-B438-00DC3FE33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D6B4E2E-0FFA-304E-8541-0B679567A1BC}"/>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45636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A696CD5-58AA-784D-A044-220117EAA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A39BBE5-6749-8348-A78B-BC20EA744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DBF39F3-2942-234C-AB57-62EDC774524E}"/>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BACC35D6-30A0-C74B-9183-4977A22F3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8C5F20E-C4DE-F542-BFE1-A536675FBC36}"/>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938145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84465-B8AC-4840-B3F9-B867352E84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70B11E0-AA44-EA4E-B737-5BD9B00F3A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159B8C1-9B9C-ED48-81C2-070144609AA6}"/>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301B42CB-91D8-C446-BBEB-1D1D5E2647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D453B31-E79C-AD43-8798-6E09111FA2D5}"/>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398001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C04D2-681C-B24A-87BA-C10821807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735B873-F2E7-504D-8AB9-6DB59D4975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E6FDEBA-8148-B044-A734-5A2A5217CF83}"/>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B8C66783-E237-BB4B-8934-46CBE434C0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0E54527-C3AC-CB4A-9048-9A46A58687F9}"/>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193028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769AB-0369-4347-9BA4-2677096680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BC72FAE-7E81-A148-A83D-58F70BA86D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3C389321-5C19-F245-BB3D-687CD0FBDA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00F67594-BA19-0E42-8D09-516D148AA712}"/>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6" name="Footer Placeholder 5">
            <a:extLst>
              <a:ext uri="{FF2B5EF4-FFF2-40B4-BE49-F238E27FC236}">
                <a16:creationId xmlns:a16="http://schemas.microsoft.com/office/drawing/2014/main" xmlns="" id="{F017FC0D-8789-524A-9059-727EE7D393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B9B9DC0-A46A-FE4E-A074-BBE2DE0C8FA9}"/>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34915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055C4-74F2-B240-AD62-70379EFE8F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DE7B0EE1-360E-654B-A683-B9AA6D9D1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1C2769-32AA-CA48-8709-6478FABD1D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03B61F56-D7BD-5D4D-9B2D-E260F67BC5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839AB40-003B-7B4E-81CA-1D64C9D4C2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B7AFA090-C415-AA40-BF92-635F49288D59}"/>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8" name="Footer Placeholder 7">
            <a:extLst>
              <a:ext uri="{FF2B5EF4-FFF2-40B4-BE49-F238E27FC236}">
                <a16:creationId xmlns:a16="http://schemas.microsoft.com/office/drawing/2014/main" xmlns="" id="{57D6B8FE-9121-F44C-8423-372DC48B7B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E14ADA51-43E0-5C43-A203-F9DBF58D8DB0}"/>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123293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666803-13CB-AA46-B77D-8EE37DE45CF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D038DFF8-384D-AA44-889A-EF97D3AF3316}"/>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4" name="Footer Placeholder 3">
            <a:extLst>
              <a:ext uri="{FF2B5EF4-FFF2-40B4-BE49-F238E27FC236}">
                <a16:creationId xmlns:a16="http://schemas.microsoft.com/office/drawing/2014/main" xmlns="" id="{0B5DDA65-9548-9245-A6E5-27290BB49C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141681BC-B1E6-8A48-8351-097ADAD11A8B}"/>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34624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8CB7CE-1484-014D-8468-E7DEDD3680EE}"/>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3" name="Footer Placeholder 2">
            <a:extLst>
              <a:ext uri="{FF2B5EF4-FFF2-40B4-BE49-F238E27FC236}">
                <a16:creationId xmlns:a16="http://schemas.microsoft.com/office/drawing/2014/main" xmlns="" id="{6BE18A5F-490A-7B49-AEEC-CF5E2FD2788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498B4760-CC80-D14C-A94C-17BA920E5DCE}"/>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167481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10C90-92C6-F14C-8D42-CA9F3E4F2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29E0EB7E-FAE1-CF4D-928B-61C13707F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B70FAB46-E81B-CD46-AB8C-7E62D7B29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2CEB844-F9AC-F540-BDB4-52CD340F6F96}"/>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6" name="Footer Placeholder 5">
            <a:extLst>
              <a:ext uri="{FF2B5EF4-FFF2-40B4-BE49-F238E27FC236}">
                <a16:creationId xmlns:a16="http://schemas.microsoft.com/office/drawing/2014/main" xmlns="" id="{DDA79AC3-BEB0-A145-8D17-E4738B7016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68C7058-E154-DA47-B74F-09333D9A0A8E}"/>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259681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1174A-D1C8-544A-BDC3-D4905B2D2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92A10315-25F7-FC44-BBC2-8AA21C363F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6C2E4CC2-FD88-7541-B9A4-48D1DB1FE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70072AB-506E-8349-86CB-5C09DFE433D4}"/>
              </a:ext>
            </a:extLst>
          </p:cNvPr>
          <p:cNvSpPr>
            <a:spLocks noGrp="1"/>
          </p:cNvSpPr>
          <p:nvPr>
            <p:ph type="dt" sz="half" idx="10"/>
          </p:nvPr>
        </p:nvSpPr>
        <p:spPr/>
        <p:txBody>
          <a:bodyPr/>
          <a:lstStyle/>
          <a:p>
            <a:fld id="{B2FFB5B3-A287-CA40-9117-8EEBE29FF7EC}" type="datetimeFigureOut">
              <a:rPr lang="en-GB" smtClean="0"/>
              <a:t>12/06/2023</a:t>
            </a:fld>
            <a:endParaRPr lang="en-GB"/>
          </a:p>
        </p:txBody>
      </p:sp>
      <p:sp>
        <p:nvSpPr>
          <p:cNvPr id="6" name="Footer Placeholder 5">
            <a:extLst>
              <a:ext uri="{FF2B5EF4-FFF2-40B4-BE49-F238E27FC236}">
                <a16:creationId xmlns:a16="http://schemas.microsoft.com/office/drawing/2014/main" xmlns="" id="{AC5E1593-4918-F54F-8526-7D07251F95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D2982E1F-5C91-FF41-804D-AF1D8163AFDE}"/>
              </a:ext>
            </a:extLst>
          </p:cNvPr>
          <p:cNvSpPr>
            <a:spLocks noGrp="1"/>
          </p:cNvSpPr>
          <p:nvPr>
            <p:ph type="sldNum" sz="quarter" idx="12"/>
          </p:nvPr>
        </p:nvSpPr>
        <p:spPr/>
        <p:txBody>
          <a:bodyPr/>
          <a:lstStyle/>
          <a:p>
            <a:fld id="{CB8EAD02-0C7F-1A4E-919F-2A411465D542}" type="slidenum">
              <a:rPr lang="en-GB" smtClean="0"/>
              <a:t>‹#›</a:t>
            </a:fld>
            <a:endParaRPr lang="en-GB"/>
          </a:p>
        </p:txBody>
      </p:sp>
    </p:spTree>
    <p:extLst>
      <p:ext uri="{BB962C8B-B14F-4D97-AF65-F5344CB8AC3E}">
        <p14:creationId xmlns:p14="http://schemas.microsoft.com/office/powerpoint/2010/main" val="30151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69290D-CA7F-B54D-B987-CF7B65566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2CBD52AA-5AD7-2449-B955-C5DB87D28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1970D62-98B9-194F-8A8F-D58AB1527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FB5B3-A287-CA40-9117-8EEBE29FF7EC}" type="datetimeFigureOut">
              <a:rPr lang="en-GB" smtClean="0"/>
              <a:t>12/06/2023</a:t>
            </a:fld>
            <a:endParaRPr lang="en-GB"/>
          </a:p>
        </p:txBody>
      </p:sp>
      <p:sp>
        <p:nvSpPr>
          <p:cNvPr id="5" name="Footer Placeholder 4">
            <a:extLst>
              <a:ext uri="{FF2B5EF4-FFF2-40B4-BE49-F238E27FC236}">
                <a16:creationId xmlns:a16="http://schemas.microsoft.com/office/drawing/2014/main" xmlns="" id="{EAF1BC21-3F02-A84C-A223-BBCEF8331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ECD272D1-664F-534F-B9BE-2F3EA85AB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EAD02-0C7F-1A4E-919F-2A411465D542}" type="slidenum">
              <a:rPr lang="en-GB" smtClean="0"/>
              <a:t>‹#›</a:t>
            </a:fld>
            <a:endParaRPr lang="en-GB"/>
          </a:p>
        </p:txBody>
      </p:sp>
    </p:spTree>
    <p:extLst>
      <p:ext uri="{BB962C8B-B14F-4D97-AF65-F5344CB8AC3E}">
        <p14:creationId xmlns:p14="http://schemas.microsoft.com/office/powerpoint/2010/main" val="56248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sites.google.com/site/pengjungwu/nsg/NSG2.jar?attredirects=0" TargetMode="External"/><Relationship Id="rId4" Type="http://schemas.openxmlformats.org/officeDocument/2006/relationships/hyperlink" Target="http://www.xgraph.org/linux/index.html"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0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E965E8B1-254B-40A9-A4D4-388C207E84A4}"/>
              </a:ext>
            </a:extLst>
          </p:cNvPr>
          <p:cNvSpPr>
            <a:spLocks noGrp="1"/>
          </p:cNvSpPr>
          <p:nvPr>
            <p:ph type="ctrTitle"/>
          </p:nvPr>
        </p:nvSpPr>
        <p:spPr>
          <a:xfrm>
            <a:off x="1367160" y="1344696"/>
            <a:ext cx="10422385" cy="2387600"/>
          </a:xfrm>
        </p:spPr>
        <p:txBody>
          <a:bodyPr>
            <a:normAutofit/>
          </a:bodyPr>
          <a:lstStyle/>
          <a:p>
            <a:pPr>
              <a:lnSpc>
                <a:spcPct val="100000"/>
              </a:lnSpc>
            </a:pPr>
            <a:r>
              <a:rPr lang="en-IN" dirty="0" smtClean="0">
                <a:solidFill>
                  <a:srgbClr val="00B0F0"/>
                </a:solidFill>
                <a:latin typeface="Times New Roman" panose="02020603050405020304" pitchFamily="18" charset="0"/>
                <a:cs typeface="Times New Roman" panose="02020603050405020304" pitchFamily="18" charset="0"/>
              </a:rPr>
              <a:t>N</a:t>
            </a:r>
            <a:r>
              <a:rPr lang="en-IN" sz="6000" dirty="0" smtClean="0">
                <a:solidFill>
                  <a:srgbClr val="00B0F0"/>
                </a:solidFill>
                <a:latin typeface="Times New Roman" panose="02020603050405020304" pitchFamily="18" charset="0"/>
                <a:cs typeface="Times New Roman" panose="02020603050405020304" pitchFamily="18" charset="0"/>
              </a:rPr>
              <a:t>etwork </a:t>
            </a:r>
            <a:r>
              <a:rPr lang="en-IN" dirty="0">
                <a:solidFill>
                  <a:srgbClr val="00B0F0"/>
                </a:solidFill>
                <a:latin typeface="Times New Roman" panose="02020603050405020304" pitchFamily="18" charset="0"/>
                <a:cs typeface="Times New Roman" panose="02020603050405020304" pitchFamily="18" charset="0"/>
              </a:rPr>
              <a:t>S</a:t>
            </a:r>
            <a:r>
              <a:rPr lang="en-IN" sz="6000" dirty="0">
                <a:solidFill>
                  <a:srgbClr val="00B0F0"/>
                </a:solidFill>
                <a:latin typeface="Times New Roman" panose="02020603050405020304" pitchFamily="18" charset="0"/>
                <a:cs typeface="Times New Roman" panose="02020603050405020304" pitchFamily="18" charset="0"/>
              </a:rPr>
              <a:t>imulation using NS2 </a:t>
            </a:r>
          </a:p>
        </p:txBody>
      </p:sp>
      <p:sp>
        <p:nvSpPr>
          <p:cNvPr id="7" name="Subtitle 6">
            <a:extLst>
              <a:ext uri="{FF2B5EF4-FFF2-40B4-BE49-F238E27FC236}">
                <a16:creationId xmlns:a16="http://schemas.microsoft.com/office/drawing/2014/main" xmlns="" id="{C4DECE98-07ED-4065-8961-98B8BCCD4F9F}"/>
              </a:ext>
            </a:extLst>
          </p:cNvPr>
          <p:cNvSpPr>
            <a:spLocks noGrp="1"/>
          </p:cNvSpPr>
          <p:nvPr>
            <p:ph type="subTitle" idx="1"/>
          </p:nvPr>
        </p:nvSpPr>
        <p:spPr>
          <a:xfrm>
            <a:off x="7190912" y="4581413"/>
            <a:ext cx="3934287" cy="739065"/>
          </a:xfrm>
        </p:spPr>
        <p:txBody>
          <a:bodyPr>
            <a:normAutofit/>
          </a:bodyPr>
          <a:lstStyle/>
          <a:p>
            <a:r>
              <a:rPr lang="en-IN" sz="2800" dirty="0">
                <a:latin typeface="Times New Roman" panose="02020603050405020304" pitchFamily="18" charset="0"/>
                <a:cs typeface="Times New Roman" panose="02020603050405020304" pitchFamily="18" charset="0"/>
              </a:rPr>
              <a:t>by K.Rasagnya</a:t>
            </a:r>
          </a:p>
        </p:txBody>
      </p:sp>
    </p:spTree>
    <p:extLst>
      <p:ext uri="{BB962C8B-B14F-4D97-AF65-F5344CB8AC3E}">
        <p14:creationId xmlns:p14="http://schemas.microsoft.com/office/powerpoint/2010/main" val="259113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313895" y="1469698"/>
            <a:ext cx="10431262" cy="5176521"/>
          </a:xfrm>
        </p:spPr>
        <p:txBody>
          <a:bodyPr>
            <a:normAutofit fontScale="92500"/>
          </a:bodyPr>
          <a:lstStyle/>
          <a:p>
            <a:pPr marL="457200" indent="-457200">
              <a:lnSpc>
                <a:spcPct val="150000"/>
              </a:lnSpc>
              <a:buFont typeface="+mj-lt"/>
              <a:buAutoNum type="arabicPeriod" startAt="4"/>
            </a:pPr>
            <a:r>
              <a:rPr lang="en-IN" sz="2400" b="1" u="sng" dirty="0">
                <a:latin typeface="Times New Roman" panose="02020603050405020304" pitchFamily="18" charset="0"/>
                <a:cs typeface="Times New Roman" panose="02020603050405020304" pitchFamily="18" charset="0"/>
              </a:rPr>
              <a:t>Transmission Medium</a:t>
            </a:r>
            <a:r>
              <a:rPr lang="en-IN" sz="2400" b="1" dirty="0">
                <a:latin typeface="Times New Roman" panose="02020603050405020304" pitchFamily="18" charset="0"/>
                <a:cs typeface="Times New Roman" panose="02020603050405020304" pitchFamily="18" charset="0"/>
              </a:rPr>
              <a:t> : </a:t>
            </a:r>
          </a:p>
          <a:p>
            <a:pPr lvl="1">
              <a:lnSpc>
                <a:spcPct val="150000"/>
              </a:lnSpc>
            </a:pPr>
            <a:r>
              <a:rPr lang="en-IN" dirty="0">
                <a:latin typeface="Times New Roman" panose="02020603050405020304" pitchFamily="18" charset="0"/>
                <a:cs typeface="Times New Roman" panose="02020603050405020304" pitchFamily="18" charset="0"/>
              </a:rPr>
              <a:t>It is the physical path by which a message travels from sender to receiver. </a:t>
            </a:r>
          </a:p>
          <a:p>
            <a:pPr lvl="1">
              <a:lnSpc>
                <a:spcPct val="150000"/>
              </a:lnSpc>
            </a:pPr>
            <a:r>
              <a:rPr lang="en-IN" dirty="0">
                <a:latin typeface="Times New Roman" panose="02020603050405020304" pitchFamily="18" charset="0"/>
                <a:cs typeface="Times New Roman" panose="02020603050405020304" pitchFamily="18" charset="0"/>
              </a:rPr>
              <a:t>It can be wired or wireless.</a:t>
            </a:r>
          </a:p>
          <a:p>
            <a:pPr lvl="1">
              <a:lnSpc>
                <a:spcPct val="150000"/>
              </a:lnSpc>
            </a:pPr>
            <a:r>
              <a:rPr lang="en-IN" u="sng" dirty="0">
                <a:latin typeface="Times New Roman" panose="02020603050405020304" pitchFamily="18" charset="0"/>
                <a:cs typeface="Times New Roman" panose="02020603050405020304" pitchFamily="18" charset="0"/>
              </a:rPr>
              <a:t>Examples</a:t>
            </a:r>
            <a:r>
              <a:rPr lang="en-IN" dirty="0">
                <a:latin typeface="Times New Roman" panose="02020603050405020304" pitchFamily="18" charset="0"/>
                <a:cs typeface="Times New Roman" panose="02020603050405020304" pitchFamily="18" charset="0"/>
              </a:rPr>
              <a:t> : twisted coaxial cable, fibre optic cable, radio waves etc.</a:t>
            </a:r>
          </a:p>
          <a:p>
            <a:pPr marL="457200" indent="-457200">
              <a:lnSpc>
                <a:spcPct val="150000"/>
              </a:lnSpc>
              <a:buFont typeface="+mj-lt"/>
              <a:buAutoNum type="arabicPeriod" startAt="4"/>
            </a:pPr>
            <a:r>
              <a:rPr lang="en-IN" sz="2400" b="1" u="sng" dirty="0">
                <a:latin typeface="Times New Roman" panose="02020603050405020304" pitchFamily="18" charset="0"/>
                <a:cs typeface="Times New Roman" panose="02020603050405020304" pitchFamily="18" charset="0"/>
              </a:rPr>
              <a:t>Protocol</a:t>
            </a:r>
            <a:r>
              <a:rPr lang="en-IN" sz="2400" b="1" dirty="0">
                <a:latin typeface="Times New Roman" panose="02020603050405020304" pitchFamily="18" charset="0"/>
                <a:cs typeface="Times New Roman" panose="02020603050405020304" pitchFamily="18" charset="0"/>
              </a:rPr>
              <a:t> :</a:t>
            </a:r>
          </a:p>
          <a:p>
            <a:pPr lvl="1">
              <a:lnSpc>
                <a:spcPct val="150000"/>
              </a:lnSpc>
            </a:pPr>
            <a:r>
              <a:rPr lang="en-IN" dirty="0">
                <a:latin typeface="Times New Roman" panose="02020603050405020304" pitchFamily="18" charset="0"/>
                <a:cs typeface="Times New Roman" panose="02020603050405020304" pitchFamily="18" charset="0"/>
              </a:rPr>
              <a:t>It is set of rules that governs data communication. </a:t>
            </a:r>
          </a:p>
          <a:p>
            <a:pPr lvl="1">
              <a:lnSpc>
                <a:spcPct val="150000"/>
              </a:lnSpc>
            </a:pPr>
            <a:r>
              <a:rPr lang="en-IN" dirty="0">
                <a:latin typeface="Times New Roman" panose="02020603050405020304" pitchFamily="18" charset="0"/>
                <a:cs typeface="Times New Roman" panose="02020603050405020304" pitchFamily="18" charset="0"/>
              </a:rPr>
              <a:t>It represents an agreement between the communicating devices. </a:t>
            </a:r>
          </a:p>
          <a:p>
            <a:pPr lvl="1">
              <a:lnSpc>
                <a:spcPct val="150000"/>
              </a:lnSpc>
            </a:pPr>
            <a:r>
              <a:rPr lang="en-IN" dirty="0">
                <a:latin typeface="Times New Roman" panose="02020603050405020304" pitchFamily="18" charset="0"/>
                <a:cs typeface="Times New Roman" panose="02020603050405020304" pitchFamily="18" charset="0"/>
              </a:rPr>
              <a:t>The networking devices like computers should follow to transfer data efficiently.</a:t>
            </a: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4281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881856" y="381740"/>
            <a:ext cx="10515600" cy="1267171"/>
          </a:xfrm>
        </p:spPr>
        <p:txBody>
          <a:bodyPr>
            <a:no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GNU plot</a:t>
            </a: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600941" y="1904574"/>
            <a:ext cx="9981460" cy="3786506"/>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It is the most widely used open source program for plotting and visualizing data.</a:t>
            </a:r>
          </a:p>
          <a:p>
            <a:pPr algn="just">
              <a:lnSpc>
                <a:spcPct val="150000"/>
              </a:lnSpc>
            </a:pPr>
            <a:r>
              <a:rPr lang="en-IN" sz="2400" dirty="0">
                <a:latin typeface="Times New Roman" panose="02020603050405020304" pitchFamily="18" charset="0"/>
                <a:cs typeface="Times New Roman" panose="02020603050405020304" pitchFamily="18" charset="0"/>
              </a:rPr>
              <a:t>It is used to plot highly polished graphs for presentations and publications.</a:t>
            </a:r>
          </a:p>
          <a:p>
            <a:pPr algn="just">
              <a:lnSpc>
                <a:spcPct val="150000"/>
              </a:lnSpc>
            </a:pPr>
            <a:r>
              <a:rPr lang="en-IN" sz="2400" dirty="0">
                <a:latin typeface="Times New Roman" panose="02020603050405020304" pitchFamily="18" charset="0"/>
                <a:cs typeface="Times New Roman" panose="02020603050405020304" pitchFamily="18" charset="0"/>
              </a:rPr>
              <a:t>Gnuplot reads data from simple text files, with the data arranged in columns.</a:t>
            </a:r>
          </a:p>
          <a:p>
            <a:pPr algn="just">
              <a:lnSpc>
                <a:spcPct val="150000"/>
              </a:lnSpc>
            </a:pPr>
            <a:r>
              <a:rPr lang="en-IN" sz="2400" dirty="0">
                <a:latin typeface="Times New Roman" panose="02020603050405020304" pitchFamily="18" charset="0"/>
                <a:cs typeface="Times New Roman" panose="02020603050405020304" pitchFamily="18" charset="0"/>
              </a:rPr>
              <a:t>To plot a data file takes only a single command “plot”</a:t>
            </a:r>
          </a:p>
        </p:txBody>
      </p:sp>
    </p:spTree>
    <p:extLst>
      <p:ext uri="{BB962C8B-B14F-4D97-AF65-F5344CB8AC3E}">
        <p14:creationId xmlns:p14="http://schemas.microsoft.com/office/powerpoint/2010/main" val="25414381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977403" y="593338"/>
            <a:ext cx="10515600" cy="621985"/>
          </a:xfrm>
        </p:spPr>
        <p:txBody>
          <a:bodyPr>
            <a:no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GNU plot</a:t>
            </a:r>
          </a:p>
        </p:txBody>
      </p:sp>
      <p:sp>
        <p:nvSpPr>
          <p:cNvPr id="15" name="Content Placeholder 14">
            <a:extLst>
              <a:ext uri="{FF2B5EF4-FFF2-40B4-BE49-F238E27FC236}">
                <a16:creationId xmlns:a16="http://schemas.microsoft.com/office/drawing/2014/main" xmlns="" id="{C8FDC12F-60F0-4375-A6DD-70AC15D45DA7}"/>
              </a:ext>
            </a:extLst>
          </p:cNvPr>
          <p:cNvSpPr>
            <a:spLocks noGrp="1"/>
          </p:cNvSpPr>
          <p:nvPr>
            <p:ph idx="1"/>
          </p:nvPr>
        </p:nvSpPr>
        <p:spPr>
          <a:xfrm>
            <a:off x="3835153" y="3910051"/>
            <a:ext cx="4669656" cy="64894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1371600" lvl="3"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lot </a:t>
            </a:r>
            <a:r>
              <a:rPr lang="en-US" sz="2400" dirty="0">
                <a:solidFill>
                  <a:schemeClr val="tx1"/>
                </a:solidFill>
                <a:latin typeface="Times New Roman" panose="02020603050405020304" pitchFamily="18" charset="0"/>
                <a:cs typeface="Times New Roman" panose="02020603050405020304" pitchFamily="18" charset="0"/>
              </a:rPr>
              <a:t>“tcp1.plot”</a:t>
            </a:r>
          </a:p>
        </p:txBody>
      </p:sp>
      <p:sp>
        <p:nvSpPr>
          <p:cNvPr id="16" name="Content Placeholder 14">
            <a:extLst>
              <a:ext uri="{FF2B5EF4-FFF2-40B4-BE49-F238E27FC236}">
                <a16:creationId xmlns:a16="http://schemas.microsoft.com/office/drawing/2014/main" xmlns="" id="{B0F5B3E1-3465-49E7-BB9F-F01A60C24496}"/>
              </a:ext>
            </a:extLst>
          </p:cNvPr>
          <p:cNvSpPr txBox="1">
            <a:spLocks/>
          </p:cNvSpPr>
          <p:nvPr/>
        </p:nvSpPr>
        <p:spPr>
          <a:xfrm>
            <a:off x="1780166" y="5024579"/>
            <a:ext cx="9550401" cy="836928"/>
          </a:xfrm>
          <a:prstGeom prst="rect">
            <a:avLst/>
          </a:prstGeom>
          <a:noFill/>
          <a:ln w="28575" cap="flat" cmpd="sng" algn="ctr">
            <a:solidFill>
              <a:schemeClr val="accent1">
                <a:shade val="5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1371600" lvl="3" indent="0">
              <a:lnSpc>
                <a:spcPct val="150000"/>
              </a:lnSpc>
              <a:buFont typeface="Arial" panose="020B0604020202020204" pitchFamily="34" charset="0"/>
              <a:buNone/>
            </a:pPr>
            <a:r>
              <a:rPr lang="en-US" sz="2400" dirty="0">
                <a:solidFill>
                  <a:schemeClr val="tx1"/>
                </a:solidFill>
                <a:latin typeface="Times New Roman" panose="02020603050405020304" pitchFamily="18" charset="0"/>
                <a:cs typeface="Times New Roman" panose="02020603050405020304" pitchFamily="18" charset="0"/>
              </a:rPr>
              <a:t>p</a:t>
            </a:r>
            <a:r>
              <a:rPr lang="en-US" sz="2400" dirty="0" smtClean="0">
                <a:solidFill>
                  <a:schemeClr val="tx1"/>
                </a:solidFill>
                <a:latin typeface="Times New Roman" panose="02020603050405020304" pitchFamily="18" charset="0"/>
                <a:cs typeface="Times New Roman" panose="02020603050405020304" pitchFamily="18" charset="0"/>
              </a:rPr>
              <a:t>lot </a:t>
            </a:r>
            <a:r>
              <a:rPr lang="en-US" sz="2400" dirty="0">
                <a:solidFill>
                  <a:schemeClr val="tx1"/>
                </a:solidFill>
                <a:latin typeface="Times New Roman" panose="02020603050405020304" pitchFamily="18" charset="0"/>
                <a:cs typeface="Times New Roman" panose="02020603050405020304" pitchFamily="18" charset="0"/>
              </a:rPr>
              <a:t>“tcp1.plot” using 1:2 with lines title “tcpcong”  lw 2</a:t>
            </a:r>
          </a:p>
        </p:txBody>
      </p:sp>
      <p:sp>
        <p:nvSpPr>
          <p:cNvPr id="17" name="TextBox 16">
            <a:extLst>
              <a:ext uri="{FF2B5EF4-FFF2-40B4-BE49-F238E27FC236}">
                <a16:creationId xmlns:a16="http://schemas.microsoft.com/office/drawing/2014/main" xmlns="" id="{B75A6FC5-0590-4CAD-8A8D-B8872A24A2C4}"/>
              </a:ext>
            </a:extLst>
          </p:cNvPr>
          <p:cNvSpPr txBox="1"/>
          <p:nvPr/>
        </p:nvSpPr>
        <p:spPr>
          <a:xfrm>
            <a:off x="1504701" y="1557787"/>
            <a:ext cx="9942990" cy="16879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plot command requires the name of the data file in quotes</a:t>
            </a:r>
          </a:p>
          <a:p>
            <a:pPr marL="285750" indent="-28575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rest of the command line specifies which columns to use for the plot and in which way to represent the data.</a:t>
            </a:r>
          </a:p>
        </p:txBody>
      </p:sp>
    </p:spTree>
    <p:extLst>
      <p:ext uri="{BB962C8B-B14F-4D97-AF65-F5344CB8AC3E}">
        <p14:creationId xmlns:p14="http://schemas.microsoft.com/office/powerpoint/2010/main" val="17556667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881856" y="544811"/>
            <a:ext cx="10515600" cy="1329379"/>
          </a:xfrm>
        </p:spPr>
        <p:txBody>
          <a:bodyPr>
            <a:no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GNU plot</a:t>
            </a: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701554" y="2117144"/>
            <a:ext cx="9981460" cy="3786506"/>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Gnuplot handles most of things by itself :</a:t>
            </a:r>
          </a:p>
          <a:p>
            <a:pPr marL="914400" lvl="1" indent="-45720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It sizes the graph and selects the most interesting plot range.</a:t>
            </a:r>
          </a:p>
          <a:p>
            <a:pPr marL="914400" lvl="1" indent="-45720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It draws the border.</a:t>
            </a:r>
          </a:p>
          <a:p>
            <a:pPr marL="914400" lvl="1" indent="-45720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It draws the tick marks and their labels.</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All these details can be customized.</a:t>
            </a:r>
          </a:p>
        </p:txBody>
      </p:sp>
    </p:spTree>
    <p:extLst>
      <p:ext uri="{BB962C8B-B14F-4D97-AF65-F5344CB8AC3E}">
        <p14:creationId xmlns:p14="http://schemas.microsoft.com/office/powerpoint/2010/main" val="2332937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544E6B81-7399-41D2-86E6-0BF4BE913E36}"/>
              </a:ext>
            </a:extLst>
          </p:cNvPr>
          <p:cNvSpPr>
            <a:spLocks noGrp="1"/>
          </p:cNvSpPr>
          <p:nvPr>
            <p:ph type="title"/>
          </p:nvPr>
        </p:nvSpPr>
        <p:spPr>
          <a:xfrm>
            <a:off x="861141" y="116413"/>
            <a:ext cx="11155532" cy="922505"/>
          </a:xfrm>
        </p:spPr>
        <p:txBody>
          <a:bodyPr/>
          <a:lstStyle/>
          <a:p>
            <a:pPr algn="ctr"/>
            <a:r>
              <a:rPr lang="en-IN" dirty="0">
                <a:solidFill>
                  <a:srgbClr val="00B0F0"/>
                </a:solidFill>
                <a:latin typeface="Times New Roman" panose="02020603050405020304" pitchFamily="18" charset="0"/>
                <a:cs typeface="Times New Roman" panose="02020603050405020304" pitchFamily="18" charset="0"/>
              </a:rPr>
              <a:t>Steps for installation of gnuplot</a:t>
            </a:r>
          </a:p>
        </p:txBody>
      </p:sp>
      <p:sp>
        <p:nvSpPr>
          <p:cNvPr id="12" name="Content Placeholder 11">
            <a:extLst>
              <a:ext uri="{FF2B5EF4-FFF2-40B4-BE49-F238E27FC236}">
                <a16:creationId xmlns:a16="http://schemas.microsoft.com/office/drawing/2014/main" xmlns="" id="{0B56FA5E-4283-4F42-8EBD-391F77DEBD25}"/>
              </a:ext>
            </a:extLst>
          </p:cNvPr>
          <p:cNvSpPr>
            <a:spLocks noGrp="1"/>
          </p:cNvSpPr>
          <p:nvPr>
            <p:ph idx="1"/>
          </p:nvPr>
        </p:nvSpPr>
        <p:spPr>
          <a:xfrm>
            <a:off x="1351748" y="1242036"/>
            <a:ext cx="10395752" cy="4651209"/>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1. Gnuplot is used to plot the results, to install gnuplot open terminal and type </a:t>
            </a:r>
          </a:p>
          <a:p>
            <a:pPr marL="0" indent="0">
              <a:buNone/>
            </a:pPr>
            <a:endParaRPr lang="nb-NO" sz="2400" dirty="0">
              <a:latin typeface="Times New Roman" panose="02020603050405020304" pitchFamily="18" charset="0"/>
              <a:cs typeface="Times New Roman" panose="02020603050405020304" pitchFamily="18" charset="0"/>
            </a:endParaRPr>
          </a:p>
          <a:p>
            <a:pPr marL="0" indent="0">
              <a:buNone/>
            </a:pPr>
            <a:endParaRPr lang="nb-NO" sz="2400" dirty="0">
              <a:latin typeface="Times New Roman" panose="02020603050405020304" pitchFamily="18" charset="0"/>
              <a:cs typeface="Times New Roman" panose="02020603050405020304" pitchFamily="18" charset="0"/>
            </a:endParaRPr>
          </a:p>
          <a:p>
            <a:pPr marL="0" indent="0">
              <a:buNone/>
            </a:pPr>
            <a:endParaRPr lang="nb-NO" sz="2400" dirty="0">
              <a:latin typeface="Times New Roman" panose="02020603050405020304" pitchFamily="18" charset="0"/>
              <a:cs typeface="Times New Roman" panose="02020603050405020304" pitchFamily="18" charset="0"/>
            </a:endParaRPr>
          </a:p>
          <a:p>
            <a:pPr marL="0" indent="0">
              <a:buNone/>
            </a:pPr>
            <a:endParaRPr lang="nb-NO" sz="2400" dirty="0">
              <a:latin typeface="Times New Roman" panose="02020603050405020304" pitchFamily="18" charset="0"/>
              <a:cs typeface="Times New Roman" panose="02020603050405020304" pitchFamily="18" charset="0"/>
            </a:endParaRPr>
          </a:p>
          <a:p>
            <a:pPr marL="0" indent="0">
              <a:buNone/>
            </a:pPr>
            <a:endParaRPr lang="nb-NO" sz="2400" dirty="0">
              <a:latin typeface="Times New Roman" panose="02020603050405020304" pitchFamily="18" charset="0"/>
              <a:cs typeface="Times New Roman" panose="02020603050405020304" pitchFamily="18" charset="0"/>
            </a:endParaRPr>
          </a:p>
          <a:p>
            <a:pPr marL="0" indent="0">
              <a:buNone/>
            </a:pPr>
            <a:r>
              <a:rPr lang="nb-NO" sz="2400" dirty="0">
                <a:latin typeface="Times New Roman" panose="02020603050405020304" pitchFamily="18" charset="0"/>
                <a:cs typeface="Times New Roman" panose="02020603050405020304" pitchFamily="18" charset="0"/>
              </a:rPr>
              <a:t>2. Command to plot the results using gnuplot, open terminal and type</a:t>
            </a:r>
          </a:p>
          <a:p>
            <a:endParaRPr lang="nb-NO" sz="2400" dirty="0">
              <a:latin typeface="Times New Roman" panose="02020603050405020304" pitchFamily="18" charset="0"/>
              <a:cs typeface="Times New Roman" panose="02020603050405020304" pitchFamily="18" charset="0"/>
            </a:endParaRPr>
          </a:p>
          <a:p>
            <a:pPr marL="0" indent="0">
              <a:buNone/>
            </a:pPr>
            <a:r>
              <a:rPr lang="nb-NO" sz="2400" dirty="0">
                <a:latin typeface="Times New Roman" panose="02020603050405020304" pitchFamily="18" charset="0"/>
                <a:cs typeface="Times New Roman" panose="02020603050405020304" pitchFamily="18" charset="0"/>
              </a:rPr>
              <a:t>                                                           ( or</a:t>
            </a:r>
            <a:r>
              <a:rPr lang="en-US" sz="2400" dirty="0">
                <a:latin typeface="Times New Roman" panose="02020603050405020304" pitchFamily="18" charset="0"/>
                <a:cs typeface="Times New Roman" panose="02020603050405020304" pitchFamily="18" charset="0"/>
              </a:rPr>
              <a:t> ) </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74432109-D8F2-4B06-8D1E-280AF9321CFD}"/>
              </a:ext>
            </a:extLst>
          </p:cNvPr>
          <p:cNvSpPr/>
          <p:nvPr/>
        </p:nvSpPr>
        <p:spPr>
          <a:xfrm>
            <a:off x="4367812" y="2164541"/>
            <a:ext cx="4065973" cy="12644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cd press enter </a:t>
            </a:r>
          </a:p>
          <a:p>
            <a:pPr lvl="1">
              <a:lnSpc>
                <a:spcPct val="110000"/>
              </a:lnSpc>
            </a:pPr>
            <a:r>
              <a:rPr lang="en-US" sz="2400" dirty="0">
                <a:solidFill>
                  <a:schemeClr val="tx1"/>
                </a:solidFill>
                <a:latin typeface="Times New Roman" panose="02020603050405020304" pitchFamily="18" charset="0"/>
                <a:cs typeface="Times New Roman" panose="02020603050405020304" pitchFamily="18" charset="0"/>
              </a:rPr>
              <a:t>sudo  apt  install  gnuplot</a:t>
            </a:r>
          </a:p>
          <a:p>
            <a:pPr lvl="1"/>
            <a:r>
              <a:rPr lang="en-US" sz="2400" dirty="0">
                <a:solidFill>
                  <a:schemeClr val="tx1"/>
                </a:solidFill>
                <a:latin typeface="Times New Roman" panose="02020603050405020304" pitchFamily="18" charset="0"/>
                <a:cs typeface="Times New Roman" panose="02020603050405020304" pitchFamily="18" charset="0"/>
              </a:rPr>
              <a:t> </a:t>
            </a:r>
          </a:p>
        </p:txBody>
      </p:sp>
      <p:sp>
        <p:nvSpPr>
          <p:cNvPr id="14" name="Rectangle 13">
            <a:extLst>
              <a:ext uri="{FF2B5EF4-FFF2-40B4-BE49-F238E27FC236}">
                <a16:creationId xmlns:a16="http://schemas.microsoft.com/office/drawing/2014/main" xmlns="" id="{01C22801-4EB4-4428-B966-823D913FD9A4}"/>
              </a:ext>
            </a:extLst>
          </p:cNvPr>
          <p:cNvSpPr/>
          <p:nvPr/>
        </p:nvSpPr>
        <p:spPr>
          <a:xfrm>
            <a:off x="2230048" y="4883001"/>
            <a:ext cx="3193004" cy="73296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0000"/>
              </a:lnSpc>
            </a:pPr>
            <a:r>
              <a:rPr lang="en-US" sz="2400" dirty="0">
                <a:solidFill>
                  <a:schemeClr val="tx1"/>
                </a:solidFill>
                <a:latin typeface="Times New Roman" panose="02020603050405020304" pitchFamily="18" charset="0"/>
                <a:cs typeface="Times New Roman" panose="02020603050405020304" pitchFamily="18" charset="0"/>
              </a:rPr>
              <a:t>gnuplot  filename</a:t>
            </a:r>
          </a:p>
        </p:txBody>
      </p:sp>
      <p:sp>
        <p:nvSpPr>
          <p:cNvPr id="16" name="Rectangle 15">
            <a:extLst>
              <a:ext uri="{FF2B5EF4-FFF2-40B4-BE49-F238E27FC236}">
                <a16:creationId xmlns:a16="http://schemas.microsoft.com/office/drawing/2014/main" xmlns="" id="{7FECC62D-3F89-45AA-9EF9-4F74E0CF840E}"/>
              </a:ext>
            </a:extLst>
          </p:cNvPr>
          <p:cNvSpPr/>
          <p:nvPr/>
        </p:nvSpPr>
        <p:spPr>
          <a:xfrm>
            <a:off x="6934939" y="4777778"/>
            <a:ext cx="4065973" cy="95127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gnuplot</a:t>
            </a:r>
          </a:p>
          <a:p>
            <a:pPr lvl="1"/>
            <a:r>
              <a:rPr lang="en-US" sz="2400" dirty="0">
                <a:solidFill>
                  <a:schemeClr val="tx1"/>
                </a:solidFill>
                <a:latin typeface="Times New Roman" panose="02020603050405020304" pitchFamily="18" charset="0"/>
                <a:cs typeface="Times New Roman" panose="02020603050405020304" pitchFamily="18" charset="0"/>
              </a:rPr>
              <a:t>plot  “filename” </a:t>
            </a:r>
          </a:p>
        </p:txBody>
      </p:sp>
    </p:spTree>
    <p:extLst>
      <p:ext uri="{BB962C8B-B14F-4D97-AF65-F5344CB8AC3E}">
        <p14:creationId xmlns:p14="http://schemas.microsoft.com/office/powerpoint/2010/main" val="20269516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544E6B81-7399-41D2-86E6-0BF4BE913E36}"/>
              </a:ext>
            </a:extLst>
          </p:cNvPr>
          <p:cNvSpPr>
            <a:spLocks noGrp="1"/>
          </p:cNvSpPr>
          <p:nvPr>
            <p:ph type="title"/>
          </p:nvPr>
        </p:nvSpPr>
        <p:spPr>
          <a:xfrm>
            <a:off x="1371598" y="159799"/>
            <a:ext cx="9982202" cy="855658"/>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Steps for installation of xgraph </a:t>
            </a:r>
          </a:p>
        </p:txBody>
      </p:sp>
      <p:sp>
        <p:nvSpPr>
          <p:cNvPr id="12" name="Content Placeholder 11">
            <a:extLst>
              <a:ext uri="{FF2B5EF4-FFF2-40B4-BE49-F238E27FC236}">
                <a16:creationId xmlns:a16="http://schemas.microsoft.com/office/drawing/2014/main" xmlns="" id="{0B56FA5E-4283-4F42-8EBD-391F77DEBD25}"/>
              </a:ext>
            </a:extLst>
          </p:cNvPr>
          <p:cNvSpPr>
            <a:spLocks noGrp="1"/>
          </p:cNvSpPr>
          <p:nvPr>
            <p:ph idx="1"/>
          </p:nvPr>
        </p:nvSpPr>
        <p:spPr>
          <a:xfrm>
            <a:off x="1371598" y="1176370"/>
            <a:ext cx="10515601" cy="5272766"/>
          </a:xfrm>
        </p:spPr>
        <p:txBody>
          <a:bodyPr>
            <a:no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1. If </a:t>
            </a:r>
            <a:r>
              <a:rPr lang="en-US" sz="2400" dirty="0" err="1">
                <a:latin typeface="Times New Roman" panose="02020603050405020304" pitchFamily="18" charset="0"/>
                <a:cs typeface="Times New Roman" panose="02020603050405020304" pitchFamily="18" charset="0"/>
              </a:rPr>
              <a:t>xgraph</a:t>
            </a:r>
            <a:r>
              <a:rPr lang="en-US" sz="2400" dirty="0">
                <a:latin typeface="Times New Roman" panose="02020603050405020304" pitchFamily="18" charset="0"/>
                <a:cs typeface="Times New Roman" panose="02020603050405020304" pitchFamily="18" charset="0"/>
              </a:rPr>
              <a:t> is not working download the other </a:t>
            </a:r>
            <a:r>
              <a:rPr lang="en-US" sz="2400" dirty="0" err="1">
                <a:latin typeface="Times New Roman" panose="02020603050405020304" pitchFamily="18" charset="0"/>
                <a:cs typeface="Times New Roman" panose="02020603050405020304" pitchFamily="18" charset="0"/>
              </a:rPr>
              <a:t>xgraph</a:t>
            </a:r>
            <a:r>
              <a:rPr lang="en-US" sz="2400" dirty="0">
                <a:latin typeface="Times New Roman" panose="02020603050405020304" pitchFamily="18" charset="0"/>
                <a:cs typeface="Times New Roman" panose="02020603050405020304" pitchFamily="18" charset="0"/>
              </a:rPr>
              <a:t> from the given link</a:t>
            </a:r>
          </a:p>
          <a:p>
            <a:pPr marL="0" indent="0" algn="ctr">
              <a:lnSpc>
                <a:spcPct val="150000"/>
              </a:lnSpc>
              <a:buNone/>
            </a:pPr>
            <a:r>
              <a:rPr lang="en-IN" sz="2400" dirty="0">
                <a:latin typeface="Times New Roman" panose="02020603050405020304" pitchFamily="18" charset="0"/>
                <a:cs typeface="Times New Roman" panose="02020603050405020304" pitchFamily="18" charset="0"/>
                <a:hlinkClick r:id="rId4"/>
              </a:rPr>
              <a:t>http://www.xgraph.org/linux/index.html</a:t>
            </a:r>
            <a:endParaRPr lang="en-US" dirty="0">
              <a:solidFill>
                <a:srgbClr val="C00000"/>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 Now extract the downloaded file on to Desktop and open terminal and type</a:t>
            </a:r>
          </a:p>
          <a:p>
            <a:pPr marL="0" indent="0">
              <a:buNone/>
            </a:pPr>
            <a:r>
              <a:rPr lang="en-IN" sz="2400" dirty="0">
                <a:latin typeface="Times New Roman" panose="02020603050405020304" pitchFamily="18" charset="0"/>
                <a:cs typeface="Times New Roman" panose="02020603050405020304" pitchFamily="18" charset="0"/>
              </a:rPr>
              <a:t>      xgraph it will display the xgraph.</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3. If xgraph does not open, then open terminal and type the following commands</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AD6FBF12-BD95-4CEC-9298-2B8025D4AE3E}"/>
              </a:ext>
            </a:extLst>
          </p:cNvPr>
          <p:cNvSpPr/>
          <p:nvPr/>
        </p:nvSpPr>
        <p:spPr>
          <a:xfrm>
            <a:off x="4110361" y="5157926"/>
            <a:ext cx="4545368" cy="114522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cd  Desktop/</a:t>
            </a:r>
          </a:p>
          <a:p>
            <a:pPr marL="457200" indent="-457200" algn="just">
              <a:lnSpc>
                <a:spcPct val="150000"/>
              </a:lnSpc>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sudo  cp  </a:t>
            </a:r>
            <a:r>
              <a:rPr lang="en-US" sz="2400" dirty="0" err="1">
                <a:solidFill>
                  <a:schemeClr val="tx1"/>
                </a:solidFill>
                <a:latin typeface="Times New Roman" panose="02020603050405020304" pitchFamily="18" charset="0"/>
                <a:cs typeface="Times New Roman" panose="02020603050405020304" pitchFamily="18" charset="0"/>
              </a:rPr>
              <a:t>xgraph</a:t>
            </a:r>
            <a:r>
              <a:rPr lang="en-US" sz="2400" dirty="0">
                <a:solidFill>
                  <a:schemeClr val="tx1"/>
                </a:solidFill>
                <a:latin typeface="Times New Roman" panose="02020603050405020304" pitchFamily="18" charset="0"/>
                <a:cs typeface="Times New Roman" panose="02020603050405020304" pitchFamily="18" charset="0"/>
              </a:rPr>
              <a:t>  /usr/local/bin/</a:t>
            </a:r>
          </a:p>
        </p:txBody>
      </p:sp>
    </p:spTree>
    <p:extLst>
      <p:ext uri="{BB962C8B-B14F-4D97-AF65-F5344CB8AC3E}">
        <p14:creationId xmlns:p14="http://schemas.microsoft.com/office/powerpoint/2010/main" val="1834201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544E6B81-7399-41D2-86E6-0BF4BE913E36}"/>
              </a:ext>
            </a:extLst>
          </p:cNvPr>
          <p:cNvSpPr>
            <a:spLocks noGrp="1"/>
          </p:cNvSpPr>
          <p:nvPr>
            <p:ph type="title" idx="4294967295"/>
          </p:nvPr>
        </p:nvSpPr>
        <p:spPr>
          <a:xfrm>
            <a:off x="2325950" y="160338"/>
            <a:ext cx="8189650" cy="855662"/>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Steps for installation of xgraph </a:t>
            </a:r>
          </a:p>
        </p:txBody>
      </p:sp>
      <p:pic>
        <p:nvPicPr>
          <p:cNvPr id="15" name="Picture 14">
            <a:extLst>
              <a:ext uri="{FF2B5EF4-FFF2-40B4-BE49-F238E27FC236}">
                <a16:creationId xmlns:a16="http://schemas.microsoft.com/office/drawing/2014/main" xmlns="" id="{8D53D58C-2BB2-48EB-B346-BCBB9CE74454}"/>
              </a:ext>
            </a:extLst>
          </p:cNvPr>
          <p:cNvPicPr>
            <a:picLocks noChangeAspect="1"/>
          </p:cNvPicPr>
          <p:nvPr/>
        </p:nvPicPr>
        <p:blipFill>
          <a:blip r:embed="rId4"/>
          <a:stretch>
            <a:fillRect/>
          </a:stretch>
        </p:blipFill>
        <p:spPr>
          <a:xfrm>
            <a:off x="1814564" y="1232152"/>
            <a:ext cx="9750641" cy="5026605"/>
          </a:xfrm>
          <a:prstGeom prst="rect">
            <a:avLst/>
          </a:prstGeom>
        </p:spPr>
      </p:pic>
    </p:spTree>
    <p:extLst>
      <p:ext uri="{BB962C8B-B14F-4D97-AF65-F5344CB8AC3E}">
        <p14:creationId xmlns:p14="http://schemas.microsoft.com/office/powerpoint/2010/main" val="13194108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1219198" y="365125"/>
            <a:ext cx="10134602" cy="650331"/>
          </a:xfrm>
        </p:spPr>
        <p:txBody>
          <a:bodyPr>
            <a:normAutofit fontScale="90000"/>
          </a:bodyPr>
          <a:lstStyle/>
          <a:p>
            <a:pPr algn="ctr"/>
            <a:r>
              <a:rPr lang="en-IN" sz="5400" dirty="0">
                <a:solidFill>
                  <a:srgbClr val="00B0F0"/>
                </a:solidFill>
                <a:latin typeface="Times New Roman" panose="02020603050405020304" pitchFamily="18" charset="0"/>
                <a:cs typeface="Times New Roman" panose="02020603050405020304" pitchFamily="18" charset="0"/>
              </a:rPr>
              <a:t>Node Movement</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070868" y="884656"/>
            <a:ext cx="10431262" cy="4705165"/>
          </a:xfrm>
        </p:spPr>
        <p:txBody>
          <a:bodyPr>
            <a:normAutofit/>
          </a:bodyPr>
          <a:lstStyle/>
          <a:p>
            <a:pPr algn="just">
              <a:lnSpc>
                <a:spcPct val="150000"/>
              </a:lnSpc>
            </a:pPr>
            <a:r>
              <a:rPr lang="da-DK" sz="2400" dirty="0">
                <a:latin typeface="Times New Roman" panose="02020603050405020304" pitchFamily="18" charset="0"/>
                <a:cs typeface="Times New Roman" panose="02020603050405020304" pitchFamily="18" charset="0"/>
              </a:rPr>
              <a:t>To generate movement setdest command is used.</a:t>
            </a:r>
          </a:p>
          <a:p>
            <a:pPr marL="457200" lvl="1" indent="0" algn="just">
              <a:lnSpc>
                <a:spcPct val="150000"/>
              </a:lnSpc>
              <a:buNone/>
            </a:pPr>
            <a:r>
              <a:rPr lang="da-DK" sz="2000" dirty="0">
                <a:latin typeface="Times New Roman" panose="02020603050405020304" pitchFamily="18" charset="0"/>
                <a:cs typeface="Times New Roman" panose="02020603050405020304" pitchFamily="18" charset="0"/>
              </a:rPr>
              <a:t>Ex: </a:t>
            </a:r>
            <a:r>
              <a:rPr lang="da-DK" sz="2000" b="1" dirty="0">
                <a:latin typeface="Times New Roman" panose="02020603050405020304" pitchFamily="18" charset="0"/>
                <a:cs typeface="Times New Roman" panose="02020603050405020304" pitchFamily="18" charset="0"/>
              </a:rPr>
              <a:t>$ns at 1 " $n0 setdest 616 609 50 "  </a:t>
            </a:r>
          </a:p>
          <a:p>
            <a:pPr marL="0" indent="0" algn="just">
              <a:lnSpc>
                <a:spcPct val="150000"/>
              </a:lnSpc>
              <a:buNone/>
            </a:pPr>
            <a:r>
              <a:rPr lang="da-DK"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15" name="Content Placeholder 14">
            <a:extLst>
              <a:ext uri="{FF2B5EF4-FFF2-40B4-BE49-F238E27FC236}">
                <a16:creationId xmlns:a16="http://schemas.microsoft.com/office/drawing/2014/main" xmlns="" id="{34BE9756-C091-418B-8143-B8A622A76D78}"/>
              </a:ext>
            </a:extLst>
          </p:cNvPr>
          <p:cNvPicPr>
            <a:picLocks noChangeAspect="1"/>
          </p:cNvPicPr>
          <p:nvPr/>
        </p:nvPicPr>
        <p:blipFill rotWithShape="1">
          <a:blip r:embed="rId4">
            <a:extLst>
              <a:ext uri="{28A0092B-C50C-407E-A947-70E740481C1C}">
                <a14:useLocalDpi xmlns:a14="http://schemas.microsoft.com/office/drawing/2010/main" val="0"/>
              </a:ext>
            </a:extLst>
          </a:blip>
          <a:srcRect l="3086"/>
          <a:stretch/>
        </p:blipFill>
        <p:spPr>
          <a:xfrm>
            <a:off x="1793289" y="2233600"/>
            <a:ext cx="9142521" cy="4140567"/>
          </a:xfrm>
          <a:prstGeom prst="rect">
            <a:avLst/>
          </a:prstGeom>
        </p:spPr>
      </p:pic>
    </p:spTree>
    <p:extLst>
      <p:ext uri="{BB962C8B-B14F-4D97-AF65-F5344CB8AC3E}">
        <p14:creationId xmlns:p14="http://schemas.microsoft.com/office/powerpoint/2010/main" val="3874251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1219198" y="365125"/>
            <a:ext cx="10134602" cy="999249"/>
          </a:xfrm>
        </p:spPr>
        <p:txBody>
          <a:bodyPr>
            <a:norm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Routing Protocols</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340528" y="1532228"/>
            <a:ext cx="10431262" cy="4705165"/>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Adhoc wireless network consists of a set of nodes(hosts) that are connected by wireless links.</a:t>
            </a:r>
          </a:p>
          <a:p>
            <a:pPr algn="just">
              <a:lnSpc>
                <a:spcPct val="150000"/>
              </a:lnSpc>
            </a:pPr>
            <a:r>
              <a:rPr lang="en-IN" sz="2400" dirty="0">
                <a:latin typeface="Times New Roman" panose="02020603050405020304" pitchFamily="18" charset="0"/>
                <a:cs typeface="Times New Roman" panose="02020603050405020304" pitchFamily="18" charset="0"/>
              </a:rPr>
              <a:t>Routing protocols are used to find the path between source and destination for data transmission.</a:t>
            </a:r>
          </a:p>
          <a:p>
            <a:pPr algn="just">
              <a:lnSpc>
                <a:spcPct val="150000"/>
              </a:lnSpc>
            </a:pPr>
            <a:r>
              <a:rPr lang="en-IN" sz="2400" dirty="0">
                <a:latin typeface="Times New Roman" panose="02020603050405020304" pitchFamily="18" charset="0"/>
                <a:cs typeface="Times New Roman" panose="02020603050405020304" pitchFamily="18" charset="0"/>
              </a:rPr>
              <a:t>Types of Routing protocols</a:t>
            </a:r>
            <a:endParaRPr lang="en-I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DSR</a:t>
            </a:r>
          </a:p>
          <a:p>
            <a:pPr marL="914400" lvl="1"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AODV</a:t>
            </a:r>
          </a:p>
          <a:p>
            <a:pPr marL="914400" lvl="1"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DSDV</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485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881856" y="249190"/>
            <a:ext cx="10515600" cy="803274"/>
          </a:xfrm>
        </p:spPr>
        <p:txBody>
          <a:bodyPr>
            <a:noAutofit/>
          </a:bodyPr>
          <a:lstStyle/>
          <a:p>
            <a:pPr algn="ctr"/>
            <a:r>
              <a:rPr lang="en-IN" sz="3200" b="1" dirty="0">
                <a:solidFill>
                  <a:srgbClr val="00B0F0"/>
                </a:solidFill>
                <a:latin typeface="Times New Roman" panose="02020603050405020304" pitchFamily="18" charset="0"/>
                <a:cs typeface="Times New Roman" panose="02020603050405020304" pitchFamily="18" charset="0"/>
              </a:rPr>
              <a:t>Dynamic Source Routing(DSR)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15994" y="991752"/>
            <a:ext cx="10925212" cy="5241976"/>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DSR is an on-demand protocol designed to restrict the bandwidth consumed by control packets in ad hoc wireless networks by eliminating the periodic table-update messages required in the table-driven approach.</a:t>
            </a:r>
          </a:p>
          <a:p>
            <a:pPr algn="just">
              <a:lnSpc>
                <a:spcPct val="150000"/>
              </a:lnSpc>
            </a:pPr>
            <a:r>
              <a:rPr lang="en-US" sz="2000" dirty="0">
                <a:latin typeface="Times New Roman" panose="02020603050405020304" pitchFamily="18" charset="0"/>
                <a:cs typeface="Times New Roman" panose="02020603050405020304" pitchFamily="18" charset="0"/>
              </a:rPr>
              <a:t>This protocol is truly based on source routing whereby all the routing information is maintained (continually updated) at mobile nodes. </a:t>
            </a:r>
          </a:p>
          <a:p>
            <a:pPr algn="just">
              <a:lnSpc>
                <a:spcPct val="150000"/>
              </a:lnSpc>
            </a:pPr>
            <a:r>
              <a:rPr lang="en-US" sz="2000" dirty="0">
                <a:latin typeface="Times New Roman" panose="02020603050405020304" pitchFamily="18" charset="0"/>
                <a:cs typeface="Times New Roman" panose="02020603050405020304" pitchFamily="18" charset="0"/>
              </a:rPr>
              <a:t>It has only two major phases.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Route Discovery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Route Maintenance. </a:t>
            </a:r>
          </a:p>
          <a:p>
            <a:pPr algn="just">
              <a:lnSpc>
                <a:spcPct val="150000"/>
              </a:lnSpc>
            </a:pPr>
            <a:r>
              <a:rPr lang="en-US" sz="2000" dirty="0">
                <a:latin typeface="Times New Roman" panose="02020603050405020304" pitchFamily="18" charset="0"/>
                <a:cs typeface="Times New Roman" panose="02020603050405020304" pitchFamily="18" charset="0"/>
              </a:rPr>
              <a:t>Consider a source node that does not have a route to the destination. When it has data packets to be sent to that destination, it initiates a Route Request packet. This Route Request is flooded throughout the network. </a:t>
            </a:r>
          </a:p>
          <a:p>
            <a:pPr marL="914400" lvl="1" indent="-4572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893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838200" y="331357"/>
            <a:ext cx="10515600" cy="803274"/>
          </a:xfrm>
        </p:spPr>
        <p:txBody>
          <a:bodyPr>
            <a:noAutofit/>
          </a:bodyPr>
          <a:lstStyle/>
          <a:p>
            <a:pPr algn="ctr"/>
            <a:r>
              <a:rPr lang="en-IN" sz="3200" b="1" dirty="0">
                <a:solidFill>
                  <a:srgbClr val="00B0F0"/>
                </a:solidFill>
                <a:latin typeface="Times New Roman" panose="02020603050405020304" pitchFamily="18" charset="0"/>
                <a:cs typeface="Times New Roman" panose="02020603050405020304" pitchFamily="18" charset="0"/>
              </a:rPr>
              <a:t>Dynamic Source Routing(DSR)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04228" y="1207161"/>
            <a:ext cx="10925212" cy="5241976"/>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Each node, upon receiving a Route Request packet, rebroadcasts the packet to its neighbors if it has not forwarded it already, provided that the node is not the destination node and that the packet’s time to live(TTL) counter has not been exceeded.</a:t>
            </a:r>
          </a:p>
          <a:p>
            <a:pPr algn="just">
              <a:lnSpc>
                <a:spcPct val="150000"/>
              </a:lnSpc>
            </a:pPr>
            <a:r>
              <a:rPr lang="en-US" sz="2000" dirty="0">
                <a:latin typeface="Times New Roman" panose="02020603050405020304" pitchFamily="18" charset="0"/>
                <a:cs typeface="Times New Roman" panose="02020603050405020304" pitchFamily="18" charset="0"/>
              </a:rPr>
              <a:t>Each Route Request carries a sequence number generated by the source node and the path it has traversed. A node, upon receiving a Route Request packet, checks the sequence number on the packet before forwarding it. The packet is forwarded only if it is not a duplicate Route Request. </a:t>
            </a:r>
          </a:p>
          <a:p>
            <a:pPr algn="just">
              <a:lnSpc>
                <a:spcPct val="150000"/>
              </a:lnSpc>
            </a:pPr>
            <a:r>
              <a:rPr lang="en-US" sz="2000" dirty="0">
                <a:latin typeface="Times New Roman" panose="02020603050405020304" pitchFamily="18" charset="0"/>
                <a:cs typeface="Times New Roman" panose="02020603050405020304" pitchFamily="18" charset="0"/>
              </a:rPr>
              <a:t>The sequence number on the packet is used to prevent loop formations and to avoid multiple transmissions of the same Route Request by an intermediate node that receives it through multiple paths. </a:t>
            </a:r>
          </a:p>
          <a:p>
            <a:pPr algn="just">
              <a:lnSpc>
                <a:spcPct val="150000"/>
              </a:lnSpc>
            </a:pPr>
            <a:r>
              <a:rPr lang="en-US" sz="2000" dirty="0">
                <a:latin typeface="Times New Roman" panose="02020603050405020304" pitchFamily="18" charset="0"/>
                <a:cs typeface="Times New Roman" panose="02020603050405020304" pitchFamily="18" charset="0"/>
              </a:rPr>
              <a:t>Thus, all nodes except the destination forward a Route Request packet during the route construction phase.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698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186656" y="1508073"/>
            <a:ext cx="10634112" cy="4922455"/>
          </a:xfrm>
        </p:spPr>
        <p:txBody>
          <a:bodyPr>
            <a:normAutofit lnSpcReduction="10000"/>
          </a:bodyPr>
          <a:lstStyle/>
          <a:p>
            <a:pPr lvl="1">
              <a:lnSpc>
                <a:spcPct val="150000"/>
              </a:lnSpc>
            </a:pPr>
            <a:r>
              <a:rPr lang="en-IN" b="1" dirty="0">
                <a:latin typeface="Times New Roman" panose="02020603050405020304" pitchFamily="18" charset="0"/>
                <a:cs typeface="Times New Roman" panose="02020603050405020304" pitchFamily="18" charset="0"/>
              </a:rPr>
              <a:t>A Protocol defines</a:t>
            </a:r>
            <a:r>
              <a:rPr lang="en-IN" dirty="0">
                <a:latin typeface="Times New Roman" panose="02020603050405020304" pitchFamily="18" charset="0"/>
                <a:cs typeface="Times New Roman" panose="02020603050405020304" pitchFamily="18" charset="0"/>
              </a:rPr>
              <a:t> </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What is communicated</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How it is communicated</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When it is communicated</a:t>
            </a:r>
          </a:p>
          <a:p>
            <a:pPr lvl="1" algn="just">
              <a:lnSpc>
                <a:spcPct val="150000"/>
              </a:lnSpc>
            </a:pPr>
            <a:r>
              <a:rPr lang="en-IN" b="1" dirty="0">
                <a:latin typeface="Times New Roman" panose="02020603050405020304" pitchFamily="18" charset="0"/>
                <a:cs typeface="Times New Roman" panose="02020603050405020304" pitchFamily="18" charset="0"/>
              </a:rPr>
              <a:t>Key elements of Protocol are</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Syntax</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Semantics</a:t>
            </a:r>
          </a:p>
          <a:p>
            <a:pPr marL="1371600" lvl="2"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Timings </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1359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838200" y="331357"/>
            <a:ext cx="10515600" cy="803274"/>
          </a:xfrm>
        </p:spPr>
        <p:txBody>
          <a:bodyPr>
            <a:noAutofit/>
          </a:bodyPr>
          <a:lstStyle/>
          <a:p>
            <a:pPr algn="ctr"/>
            <a:r>
              <a:rPr lang="en-IN" sz="3200" b="1" dirty="0">
                <a:solidFill>
                  <a:srgbClr val="00B0F0"/>
                </a:solidFill>
                <a:latin typeface="Times New Roman" panose="02020603050405020304" pitchFamily="18" charset="0"/>
                <a:cs typeface="Times New Roman" panose="02020603050405020304" pitchFamily="18" charset="0"/>
              </a:rPr>
              <a:t>Dynamic Source Routing(DSR)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04228" y="1207161"/>
            <a:ext cx="10925212" cy="5241976"/>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destination node, after receiving the first Route Request packet, replies to the source node through the reverse path the Route Request packet had traversed.</a:t>
            </a:r>
          </a:p>
          <a:p>
            <a:pPr algn="just">
              <a:lnSpc>
                <a:spcPct val="150000"/>
              </a:lnSpc>
            </a:pPr>
            <a:r>
              <a:rPr lang="en-US" sz="2000" b="1" dirty="0">
                <a:latin typeface="Times New Roman" panose="02020603050405020304" pitchFamily="18" charset="0"/>
                <a:cs typeface="Times New Roman" panose="02020603050405020304" pitchFamily="18" charset="0"/>
              </a:rPr>
              <a:t>Advantages:</a:t>
            </a:r>
          </a:p>
          <a:p>
            <a:pPr marL="800100" lvl="1"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This protocol uses a reactive approach which eliminates the need to periodically flood the network with table update messages which are required in a table-driven approach. </a:t>
            </a:r>
          </a:p>
          <a:p>
            <a:pPr marL="800100" lvl="1"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 a reactive (on-demand) approach such as this, a route is established only when it is required and hence the need to find routes to all other nodes in the network as required by the table-driven approach is eliminated.</a:t>
            </a:r>
          </a:p>
          <a:p>
            <a:pPr marL="800100" lvl="1"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intermediate nodes also utilize the route cache information efficiently to reduce the control overhead.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4775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1186656" y="787292"/>
            <a:ext cx="10515600" cy="803274"/>
          </a:xfrm>
        </p:spPr>
        <p:txBody>
          <a:bodyPr>
            <a:noAutofit/>
          </a:bodyPr>
          <a:lstStyle/>
          <a:p>
            <a:pPr algn="ctr"/>
            <a:r>
              <a:rPr lang="en-IN" sz="3200" b="1" dirty="0">
                <a:solidFill>
                  <a:srgbClr val="00B0F0"/>
                </a:solidFill>
                <a:latin typeface="Times New Roman" panose="02020603050405020304" pitchFamily="18" charset="0"/>
                <a:cs typeface="Times New Roman" panose="02020603050405020304" pitchFamily="18" charset="0"/>
              </a:rPr>
              <a:t>Dynamic Source Routing(DSR)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049483" y="1739821"/>
            <a:ext cx="10925212" cy="5241976"/>
          </a:xfrm>
        </p:spPr>
        <p:txBody>
          <a:bodyPr>
            <a:norm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Disadvantages:</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disadvantage of this protocol is that the route maintenance mechanism does not locally repair a broken link.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connection setup delay is higher than in table-driven protocols.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Even though the protocol performs well in static and low-mobility environments, the performance degrades rapidly with increasing mobility.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Also, considerable routing overhead is involved due to the source-routing mechanism employed in DSR. This routing overhead is directly proportional to the path length.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5262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881856" y="242953"/>
            <a:ext cx="11163798" cy="1350622"/>
          </a:xfrm>
        </p:spPr>
        <p:txBody>
          <a:bodyPr>
            <a:noAutofit/>
          </a:bodyPr>
          <a:lstStyle/>
          <a:p>
            <a:pPr algn="ctr">
              <a:lnSpc>
                <a:spcPct val="150000"/>
              </a:lnSpc>
            </a:pPr>
            <a:r>
              <a:rPr lang="en-IN" sz="3200" b="1" dirty="0">
                <a:solidFill>
                  <a:srgbClr val="00B0F0"/>
                </a:solidFill>
                <a:latin typeface="Times New Roman" panose="02020603050405020304" pitchFamily="18" charset="0"/>
                <a:cs typeface="Times New Roman" panose="02020603050405020304" pitchFamily="18" charset="0"/>
              </a:rPr>
              <a:t>Ad hoc On-Demand Distance Vector(AODV) </a:t>
            </a:r>
            <a:br>
              <a:rPr lang="en-IN" sz="3200" b="1" dirty="0">
                <a:solidFill>
                  <a:srgbClr val="00B0F0"/>
                </a:solidFill>
                <a:latin typeface="Times New Roman" panose="02020603050405020304" pitchFamily="18" charset="0"/>
                <a:cs typeface="Times New Roman" panose="02020603050405020304" pitchFamily="18" charset="0"/>
              </a:rPr>
            </a:br>
            <a:r>
              <a:rPr lang="en-IN" sz="3200" b="1" dirty="0">
                <a:solidFill>
                  <a:srgbClr val="00B0F0"/>
                </a:solidFill>
                <a:latin typeface="Times New Roman" panose="02020603050405020304" pitchFamily="18" charset="0"/>
                <a:cs typeface="Times New Roman" panose="02020603050405020304" pitchFamily="18" charset="0"/>
              </a:rPr>
              <a:t>Routing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320800" y="1934407"/>
            <a:ext cx="10603828" cy="4272766"/>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AODV routing protocol is an on-demand routing protocol; all routes are discovered only when needed, and are maintained only as long as they are being used. </a:t>
            </a:r>
          </a:p>
          <a:p>
            <a:pPr algn="just">
              <a:lnSpc>
                <a:spcPct val="150000"/>
              </a:lnSpc>
            </a:pPr>
            <a:r>
              <a:rPr lang="en-US" sz="2000" dirty="0">
                <a:latin typeface="Times New Roman" panose="02020603050405020304" pitchFamily="18" charset="0"/>
                <a:cs typeface="Times New Roman" panose="02020603050405020304" pitchFamily="18" charset="0"/>
              </a:rPr>
              <a:t>Routes are discovered through a route discovery cycle, whereby the network nodes are queried in search of a route to the destination node. </a:t>
            </a:r>
          </a:p>
          <a:p>
            <a:pPr algn="just">
              <a:lnSpc>
                <a:spcPct val="150000"/>
              </a:lnSpc>
            </a:pPr>
            <a:r>
              <a:rPr lang="en-US" sz="2000" dirty="0">
                <a:latin typeface="Times New Roman" panose="02020603050405020304" pitchFamily="18" charset="0"/>
                <a:cs typeface="Times New Roman" panose="02020603050405020304" pitchFamily="18" charset="0"/>
              </a:rPr>
              <a:t>In AODV, if source node want to transmit data to the destination node, then source node broadcast route request packets(RREQ) to the neighboring nodes, if the neighboring nodes have path to destination node, again these nodes broadcast RREQ packets to their neighboring nodes.</a:t>
            </a:r>
          </a:p>
          <a:p>
            <a:pPr algn="just">
              <a:lnSpc>
                <a:spcPct val="150000"/>
              </a:lnSpc>
            </a:pPr>
            <a:r>
              <a:rPr lang="en-US" sz="2000" dirty="0">
                <a:latin typeface="Times New Roman" panose="02020603050405020304" pitchFamily="18" charset="0"/>
                <a:cs typeface="Times New Roman" panose="02020603050405020304" pitchFamily="18" charset="0"/>
              </a:rPr>
              <a:t> If a node have a route to the destination, that route is reported back to the source node. </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6773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914398" y="640154"/>
            <a:ext cx="10515600" cy="803274"/>
          </a:xfrm>
        </p:spPr>
        <p:txBody>
          <a:bodyPr>
            <a:noAutofit/>
          </a:bodyPr>
          <a:lstStyle/>
          <a:p>
            <a:pPr algn="ctr">
              <a:lnSpc>
                <a:spcPct val="150000"/>
              </a:lnSpc>
            </a:pPr>
            <a:r>
              <a:rPr lang="en-IN" sz="3200" b="1" dirty="0">
                <a:solidFill>
                  <a:srgbClr val="00B0F0"/>
                </a:solidFill>
                <a:latin typeface="Times New Roman" panose="02020603050405020304" pitchFamily="18" charset="0"/>
                <a:cs typeface="Times New Roman" panose="02020603050405020304" pitchFamily="18" charset="0"/>
              </a:rPr>
              <a:t>Ad hoc On-Demand Distance Vector(AODV) </a:t>
            </a:r>
            <a:br>
              <a:rPr lang="en-IN" sz="3200" b="1" dirty="0">
                <a:solidFill>
                  <a:srgbClr val="00B0F0"/>
                </a:solidFill>
                <a:latin typeface="Times New Roman" panose="02020603050405020304" pitchFamily="18" charset="0"/>
                <a:cs typeface="Times New Roman" panose="02020603050405020304" pitchFamily="18" charset="0"/>
              </a:rPr>
            </a:br>
            <a:r>
              <a:rPr lang="en-IN" sz="3200" b="1" dirty="0">
                <a:solidFill>
                  <a:srgbClr val="00B0F0"/>
                </a:solidFill>
                <a:latin typeface="Times New Roman" panose="02020603050405020304" pitchFamily="18" charset="0"/>
                <a:cs typeface="Times New Roman" panose="02020603050405020304" pitchFamily="18" charset="0"/>
              </a:rPr>
              <a:t>Routing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6" y="1869440"/>
            <a:ext cx="10598944" cy="441960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If any link between nodes breaks in the selected route, the intermediate nodes both informs the end nodes about the path break by sending route reply packet with hop count as infinity(</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Advantages :</a:t>
            </a:r>
            <a:r>
              <a:rPr lang="en-US" sz="2000" dirty="0">
                <a:latin typeface="Times New Roman" panose="02020603050405020304" pitchFamily="18" charset="0"/>
                <a:cs typeface="Times New Roman" panose="02020603050405020304" pitchFamily="18" charset="0"/>
              </a:rPr>
              <a:t> Establish on demand, Destination sequences are used to find the latest path to destination connection setup delay is less in network. </a:t>
            </a:r>
          </a:p>
          <a:p>
            <a:pPr algn="just">
              <a:lnSpc>
                <a:spcPct val="150000"/>
              </a:lnSpc>
            </a:pPr>
            <a:r>
              <a:rPr lang="en-US" sz="2000" b="1" dirty="0">
                <a:latin typeface="Times New Roman" panose="02020603050405020304" pitchFamily="18" charset="0"/>
                <a:cs typeface="Times New Roman" panose="02020603050405020304" pitchFamily="18" charset="0"/>
              </a:rPr>
              <a:t>Disadvantages :</a:t>
            </a:r>
            <a:r>
              <a:rPr lang="en-US" sz="2000" dirty="0">
                <a:latin typeface="Times New Roman" panose="02020603050405020304" pitchFamily="18" charset="0"/>
                <a:cs typeface="Times New Roman" panose="02020603050405020304" pitchFamily="18" charset="0"/>
              </a:rPr>
              <a:t> Intermediate node can lead to inconsistent route, Beacon-base, Heavy control overhead and more energy consumption it there is a path break.</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On demand routing protocols have three types of control messages for route maintenance Route Requests(RREQs), Route Replies(RREPs),  Route Errors(RERRs) .</a:t>
            </a: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5583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8E724608-2327-4390-831C-3A32EB38A9DA}"/>
              </a:ext>
            </a:extLst>
          </p:cNvPr>
          <p:cNvSpPr>
            <a:spLocks noGrp="1"/>
          </p:cNvSpPr>
          <p:nvPr>
            <p:ph type="title"/>
          </p:nvPr>
        </p:nvSpPr>
        <p:spPr>
          <a:xfrm>
            <a:off x="1234619" y="946772"/>
            <a:ext cx="10299027" cy="1318765"/>
          </a:xfrm>
        </p:spPr>
        <p:txBody>
          <a:bodyPr>
            <a:noAutofit/>
          </a:bodyPr>
          <a:lstStyle/>
          <a:p>
            <a:pPr algn="ctr">
              <a:lnSpc>
                <a:spcPct val="150000"/>
              </a:lnSpc>
            </a:pPr>
            <a:r>
              <a:rPr lang="en-IN" sz="3200" b="1" dirty="0">
                <a:solidFill>
                  <a:srgbClr val="00B0F0"/>
                </a:solidFill>
                <a:latin typeface="Times New Roman" panose="02020603050405020304" pitchFamily="18" charset="0"/>
                <a:cs typeface="Times New Roman" panose="02020603050405020304" pitchFamily="18" charset="0"/>
              </a:rPr>
              <a:t>Ad hoc On-Demand Multipath Distance Vector(AOMDV) Routing Protocol</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234619" y="2342281"/>
            <a:ext cx="10603828" cy="4272766"/>
          </a:xfrm>
        </p:spPr>
        <p:txBody>
          <a:bodyPr>
            <a:noAutofit/>
          </a:bodyPr>
          <a:lstStyle/>
          <a:p>
            <a:pPr algn="just">
              <a:lnSpc>
                <a:spcPct val="150000"/>
              </a:lnSpc>
              <a:buSzPct val="130000"/>
            </a:pPr>
            <a:r>
              <a:rPr lang="en-US" sz="2400" dirty="0">
                <a:latin typeface="Times New Roman" panose="02020603050405020304" pitchFamily="18" charset="0"/>
                <a:cs typeface="Times New Roman" panose="02020603050405020304" pitchFamily="18" charset="0"/>
              </a:rPr>
              <a:t>The AOMDV routing protocol is expanded to AODV protocol  where the source node keeps several different routes from source to destination.</a:t>
            </a:r>
          </a:p>
          <a:p>
            <a:pPr algn="just">
              <a:lnSpc>
                <a:spcPct val="150000"/>
              </a:lnSpc>
              <a:buSzPct val="130000"/>
            </a:pPr>
            <a:r>
              <a:rPr lang="en-US" sz="2400" dirty="0">
                <a:latin typeface="Times New Roman" panose="02020603050405020304" pitchFamily="18" charset="0"/>
                <a:cs typeface="Times New Roman" panose="02020603050405020304" pitchFamily="18" charset="0"/>
              </a:rPr>
              <a:t>AOMDV routing protocol maintain multiple paths between the source and the destination in a single route discovery. </a:t>
            </a:r>
          </a:p>
          <a:p>
            <a:pPr algn="just">
              <a:lnSpc>
                <a:spcPct val="150000"/>
              </a:lnSpc>
              <a:buSzPct val="130000"/>
            </a:pPr>
            <a:r>
              <a:rPr lang="en-US" sz="2400" dirty="0">
                <a:latin typeface="Times New Roman" panose="02020603050405020304" pitchFamily="18" charset="0"/>
                <a:cs typeface="Times New Roman" panose="02020603050405020304" pitchFamily="18" charset="0"/>
              </a:rPr>
              <a:t>So, a new route discovery is needed only when all these paths fail.</a:t>
            </a:r>
          </a:p>
          <a:p>
            <a:pPr algn="just">
              <a:lnSpc>
                <a:spcPct val="150000"/>
              </a:lnSpc>
              <a:buSzPct val="130000"/>
            </a:pPr>
            <a:r>
              <a:rPr lang="en-US" sz="2400" dirty="0">
                <a:latin typeface="Times New Roman" panose="02020603050405020304" pitchFamily="18" charset="0"/>
                <a:cs typeface="Times New Roman" panose="02020603050405020304" pitchFamily="18" charset="0"/>
              </a:rPr>
              <a:t>The routing protocol has two mechanisms, route discovery and route maintenance.</a:t>
            </a:r>
            <a:r>
              <a:rPr lang="en-IN"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lgn="just">
              <a:lnSpc>
                <a:spcPct val="150000"/>
              </a:lnSpc>
              <a:buSzPct val="130000"/>
              <a:buNone/>
            </a:pPr>
            <a:r>
              <a:rPr lang="en-US" sz="2400" dirty="0">
                <a:latin typeface="Times New Roman" panose="02020603050405020304" pitchFamily="18" charset="0"/>
                <a:cs typeface="Times New Roman" panose="02020603050405020304" pitchFamily="18" charset="0"/>
              </a:rPr>
              <a:t> </a:t>
            </a: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7780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929819" y="64409"/>
            <a:ext cx="10604500" cy="6384727"/>
          </a:xfrm>
        </p:spPr>
        <p:txBody>
          <a:bodyPr>
            <a:noAutofit/>
          </a:bodyPr>
          <a:lstStyle/>
          <a:p>
            <a:pPr marL="0" indent="0" algn="just">
              <a:buSzPct val="130000"/>
              <a:buNone/>
            </a:pPr>
            <a:endParaRPr lang="en-US" sz="2000" b="1" dirty="0">
              <a:latin typeface="Times New Roman" panose="02020603050405020304" pitchFamily="18" charset="0"/>
              <a:cs typeface="Times New Roman" panose="02020603050405020304" pitchFamily="18" charset="0"/>
            </a:endParaRPr>
          </a:p>
          <a:p>
            <a:pPr marL="0" lvl="0" indent="0" algn="ctr">
              <a:buNone/>
            </a:pPr>
            <a:r>
              <a:rPr lang="en-US" sz="3200" b="1" dirty="0">
                <a:solidFill>
                  <a:srgbClr val="00B0F0"/>
                </a:solidFill>
                <a:latin typeface="Times New Roman" panose="02020603050405020304" pitchFamily="18" charset="0"/>
                <a:cs typeface="Times New Roman" panose="02020603050405020304" pitchFamily="18" charset="0"/>
              </a:rPr>
              <a:t>Route Discovery</a:t>
            </a:r>
            <a:endParaRPr lang="en-IN" sz="3200" dirty="0">
              <a:solidFill>
                <a:srgbClr val="00B0F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          The route discovery process is similar to which used in AODV. It is started by RREQ when source node have some data for sending to the specific destination node.</a:t>
            </a:r>
            <a:endParaRPr lang="en-IN" sz="2000" dirty="0"/>
          </a:p>
        </p:txBody>
      </p:sp>
      <p:pic>
        <p:nvPicPr>
          <p:cNvPr id="79" name="Picture 78">
            <a:extLst>
              <a:ext uri="{FF2B5EF4-FFF2-40B4-BE49-F238E27FC236}">
                <a16:creationId xmlns:a16="http://schemas.microsoft.com/office/drawing/2014/main" xmlns="" id="{728CC783-8969-4213-9ED9-6F8D2437C36A}"/>
              </a:ext>
            </a:extLst>
          </p:cNvPr>
          <p:cNvPicPr>
            <a:picLocks noChangeAspect="1"/>
          </p:cNvPicPr>
          <p:nvPr/>
        </p:nvPicPr>
        <p:blipFill>
          <a:blip r:embed="rId4"/>
          <a:stretch>
            <a:fillRect/>
          </a:stretch>
        </p:blipFill>
        <p:spPr>
          <a:xfrm>
            <a:off x="2308195" y="2334827"/>
            <a:ext cx="8855106" cy="3969159"/>
          </a:xfrm>
          <a:prstGeom prst="rect">
            <a:avLst/>
          </a:prstGeom>
        </p:spPr>
      </p:pic>
    </p:spTree>
    <p:extLst>
      <p:ext uri="{BB962C8B-B14F-4D97-AF65-F5344CB8AC3E}">
        <p14:creationId xmlns:p14="http://schemas.microsoft.com/office/powerpoint/2010/main" val="252766851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xmlns="" id="{EC8868DE-32F1-44DF-8A09-FF5BA0C537CE}"/>
              </a:ext>
            </a:extLst>
          </p:cNvPr>
          <p:cNvSpPr/>
          <p:nvPr/>
        </p:nvSpPr>
        <p:spPr>
          <a:xfrm>
            <a:off x="1417475" y="957351"/>
            <a:ext cx="10077700" cy="5610254"/>
          </a:xfrm>
          <a:prstGeom prst="rect">
            <a:avLst/>
          </a:prstGeom>
        </p:spPr>
        <p:txBody>
          <a:bodyPr wrap="square">
            <a:spAutoFit/>
          </a:bodyPr>
          <a:lstStyle/>
          <a:p>
            <a:pPr lvl="0" algn="ctr">
              <a:lnSpc>
                <a:spcPct val="150000"/>
              </a:lnSpc>
            </a:pPr>
            <a:r>
              <a:rPr lang="en-US" sz="3600" b="1" dirty="0">
                <a:solidFill>
                  <a:srgbClr val="00B0F0"/>
                </a:solidFill>
                <a:latin typeface="Times New Roman" panose="02020603050405020304" pitchFamily="18" charset="0"/>
                <a:cs typeface="Times New Roman" panose="02020603050405020304" pitchFamily="18" charset="0"/>
              </a:rPr>
              <a:t>Route Maintenance</a:t>
            </a:r>
            <a:endParaRPr lang="en-IN" sz="3600" dirty="0">
              <a:solidFill>
                <a:srgbClr val="00B0F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 link is broken due to the change of the network topology, intermediate nodes inform the route valid, by sending a RERR packet to the source node, as in the AODV protocol.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case, it uses alternative paths for transmitting remaining data packets.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 corresponding RREP has not been received within the time, the entry is deleted. The routing table entry is modified for the maintenance of the multiple entries and multiple loop-free paths. </a:t>
            </a:r>
          </a:p>
          <a:p>
            <a:pPr algn="just">
              <a:lnSpc>
                <a:spcPct val="16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1224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xmlns="" id="{798B7198-A832-4C59-97D2-632127DA676C}"/>
              </a:ext>
            </a:extLst>
          </p:cNvPr>
          <p:cNvPicPr>
            <a:picLocks noChangeAspect="1"/>
          </p:cNvPicPr>
          <p:nvPr/>
        </p:nvPicPr>
        <p:blipFill rotWithShape="1">
          <a:blip r:embed="rId4"/>
          <a:srcRect l="10751" t="3564" r="4117"/>
          <a:stretch/>
        </p:blipFill>
        <p:spPr>
          <a:xfrm>
            <a:off x="2072995" y="673894"/>
            <a:ext cx="8731129" cy="4537286"/>
          </a:xfrm>
          <a:prstGeom prst="rect">
            <a:avLst/>
          </a:prstGeom>
        </p:spPr>
      </p:pic>
      <p:cxnSp>
        <p:nvCxnSpPr>
          <p:cNvPr id="13" name="Straight Arrow Connector 12">
            <a:extLst>
              <a:ext uri="{FF2B5EF4-FFF2-40B4-BE49-F238E27FC236}">
                <a16:creationId xmlns:a16="http://schemas.microsoft.com/office/drawing/2014/main" xmlns="" id="{AFB88693-4DA9-48D3-988E-56426CEA50F6}"/>
              </a:ext>
            </a:extLst>
          </p:cNvPr>
          <p:cNvCxnSpPr>
            <a:cxnSpLocks/>
          </p:cNvCxnSpPr>
          <p:nvPr/>
        </p:nvCxnSpPr>
        <p:spPr>
          <a:xfrm flipV="1">
            <a:off x="1574800" y="5840198"/>
            <a:ext cx="914400" cy="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73EB03C4-52ED-4A11-B342-B7224F000EE0}"/>
              </a:ext>
            </a:extLst>
          </p:cNvPr>
          <p:cNvSpPr/>
          <p:nvPr/>
        </p:nvSpPr>
        <p:spPr>
          <a:xfrm>
            <a:off x="2734322" y="5476221"/>
            <a:ext cx="9152878" cy="707886"/>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Represents Data packet transmission using alternate path from intermediate node after path break.</a:t>
            </a:r>
          </a:p>
        </p:txBody>
      </p:sp>
    </p:spTree>
    <p:extLst>
      <p:ext uri="{BB962C8B-B14F-4D97-AF65-F5344CB8AC3E}">
        <p14:creationId xmlns:p14="http://schemas.microsoft.com/office/powerpoint/2010/main" val="13917659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838200" y="134979"/>
            <a:ext cx="10515600" cy="575908"/>
          </a:xfrm>
        </p:spPr>
        <p:txBody>
          <a:bodyPr>
            <a:normAutofit fontScale="90000"/>
          </a:bodyPr>
          <a:lstStyle/>
          <a:p>
            <a:pPr algn="ctr"/>
            <a:r>
              <a:rPr lang="en-IN" dirty="0">
                <a:solidFill>
                  <a:srgbClr val="00B0F0"/>
                </a:solidFill>
                <a:latin typeface="Times New Roman" panose="02020603050405020304" pitchFamily="18" charset="0"/>
                <a:cs typeface="Times New Roman" panose="02020603050405020304" pitchFamily="18" charset="0"/>
              </a:rPr>
              <a:t>Wireless Trace File format</a:t>
            </a:r>
          </a:p>
        </p:txBody>
      </p:sp>
      <p:pic>
        <p:nvPicPr>
          <p:cNvPr id="15" name="Picture 14">
            <a:extLst>
              <a:ext uri="{FF2B5EF4-FFF2-40B4-BE49-F238E27FC236}">
                <a16:creationId xmlns:a16="http://schemas.microsoft.com/office/drawing/2014/main" xmlns="" id="{A918D679-461C-4653-BAD7-9AB528D53AC5}"/>
              </a:ext>
            </a:extLst>
          </p:cNvPr>
          <p:cNvPicPr>
            <a:picLocks noChangeAspect="1"/>
          </p:cNvPicPr>
          <p:nvPr/>
        </p:nvPicPr>
        <p:blipFill>
          <a:blip r:embed="rId4"/>
          <a:stretch>
            <a:fillRect/>
          </a:stretch>
        </p:blipFill>
        <p:spPr>
          <a:xfrm>
            <a:off x="2441359" y="795608"/>
            <a:ext cx="8442664" cy="5653529"/>
          </a:xfrm>
          <a:prstGeom prst="rect">
            <a:avLst/>
          </a:prstGeom>
        </p:spPr>
      </p:pic>
    </p:spTree>
    <p:extLst>
      <p:ext uri="{BB962C8B-B14F-4D97-AF65-F5344CB8AC3E}">
        <p14:creationId xmlns:p14="http://schemas.microsoft.com/office/powerpoint/2010/main" val="40187998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1065211" y="435006"/>
            <a:ext cx="10821989" cy="5912528"/>
          </a:xfrm>
        </p:spPr>
        <p:txBody>
          <a:bodyPr>
            <a:normAutofit fontScale="70000" lnSpcReduction="20000"/>
          </a:bodyPr>
          <a:lstStyle/>
          <a:p>
            <a:pPr marL="0" indent="0">
              <a:lnSpc>
                <a:spcPct val="110000"/>
              </a:lnSpc>
              <a:buNone/>
            </a:pPr>
            <a:r>
              <a:rPr lang="en-US" sz="2000" b="1" dirty="0">
                <a:latin typeface="Times New Roman" panose="02020603050405020304" pitchFamily="18" charset="0"/>
                <a:cs typeface="Times New Roman" panose="02020603050405020304" pitchFamily="18" charset="0"/>
              </a:rPr>
              <a:t>                      </a:t>
            </a:r>
            <a:endParaRPr lang="en-US" sz="2900" b="1" dirty="0">
              <a:latin typeface="Times New Roman" panose="02020603050405020304" pitchFamily="18" charset="0"/>
              <a:cs typeface="Times New Roman" panose="02020603050405020304" pitchFamily="18" charset="0"/>
            </a:endParaRPr>
          </a:p>
          <a:p>
            <a:pPr marL="0" indent="0">
              <a:lnSpc>
                <a:spcPct val="110000"/>
              </a:lnSpc>
              <a:buNone/>
            </a:pPr>
            <a:r>
              <a:rPr lang="en-US" sz="2300" b="1" dirty="0">
                <a:latin typeface="Times New Roman" panose="02020603050405020304" pitchFamily="18" charset="0"/>
                <a:cs typeface="Times New Roman" panose="02020603050405020304" pitchFamily="18" charset="0"/>
              </a:rPr>
              <a:t>                 </a:t>
            </a:r>
          </a:p>
          <a:p>
            <a:pPr marL="0" indent="0">
              <a:lnSpc>
                <a:spcPct val="110000"/>
              </a:lnSpc>
              <a:buNone/>
            </a:pPr>
            <a:r>
              <a:rPr lang="en-US" sz="2300" b="1"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Example:  s 0.032821055 _1_ RTR  --- 0 message 32 [0 0 0 0]  ------- [1:255 -1:255 32 0]  </a:t>
            </a:r>
          </a:p>
          <a:p>
            <a:pPr marL="0" indent="0">
              <a:lnSpc>
                <a:spcPct val="110000"/>
              </a:lnSpc>
              <a:buNone/>
            </a:pPr>
            <a:endParaRPr lang="en-US" sz="2600" dirty="0">
              <a:latin typeface="Times New Roman" panose="02020603050405020304" pitchFamily="18" charset="0"/>
              <a:cs typeface="Times New Roman" panose="02020603050405020304" pitchFamily="18" charset="0"/>
            </a:endParaRPr>
          </a:p>
          <a:p>
            <a:pPr lvl="1" algn="just">
              <a:lnSpc>
                <a:spcPct val="150000"/>
              </a:lnSpc>
            </a:pPr>
            <a:r>
              <a:rPr lang="en-US" sz="2600" dirty="0">
                <a:latin typeface="Times New Roman" panose="02020603050405020304" pitchFamily="18" charset="0"/>
                <a:cs typeface="Times New Roman" panose="02020603050405020304" pitchFamily="18" charset="0"/>
              </a:rPr>
              <a:t>It represent packet is sent at time .032821055 second by node 1.  </a:t>
            </a:r>
          </a:p>
          <a:p>
            <a:pPr lvl="1" algn="just">
              <a:lnSpc>
                <a:spcPct val="150000"/>
              </a:lnSpc>
            </a:pPr>
            <a:r>
              <a:rPr lang="en-US" sz="2600" dirty="0">
                <a:latin typeface="Times New Roman" panose="02020603050405020304" pitchFamily="18" charset="0"/>
                <a:cs typeface="Times New Roman" panose="02020603050405020304" pitchFamily="18" charset="0"/>
              </a:rPr>
              <a:t>RTR represent that this packet is routing packet.  </a:t>
            </a:r>
          </a:p>
          <a:p>
            <a:pPr lvl="1" algn="just">
              <a:lnSpc>
                <a:spcPct val="150000"/>
              </a:lnSpc>
            </a:pPr>
            <a:r>
              <a:rPr lang="en-US" sz="2600" dirty="0">
                <a:latin typeface="Times New Roman" panose="02020603050405020304" pitchFamily="18" charset="0"/>
                <a:cs typeface="Times New Roman" panose="02020603050405020304" pitchFamily="18" charset="0"/>
              </a:rPr>
              <a:t>Next three dashes are for flags.  </a:t>
            </a:r>
          </a:p>
          <a:p>
            <a:pPr lvl="1" algn="just">
              <a:lnSpc>
                <a:spcPct val="150000"/>
              </a:lnSpc>
            </a:pPr>
            <a:r>
              <a:rPr lang="en-US" sz="2600" dirty="0">
                <a:latin typeface="Times New Roman" panose="02020603050405020304" pitchFamily="18" charset="0"/>
                <a:cs typeface="Times New Roman" panose="02020603050405020304" pitchFamily="18" charset="0"/>
              </a:rPr>
              <a:t>Sequence number of packet is 0. Type of packet is message.  </a:t>
            </a:r>
          </a:p>
          <a:p>
            <a:pPr lvl="1" algn="just">
              <a:lnSpc>
                <a:spcPct val="150000"/>
              </a:lnSpc>
            </a:pPr>
            <a:r>
              <a:rPr lang="en-US" sz="2600" dirty="0">
                <a:latin typeface="Times New Roman" panose="02020603050405020304" pitchFamily="18" charset="0"/>
                <a:cs typeface="Times New Roman" panose="02020603050405020304" pitchFamily="18" charset="0"/>
              </a:rPr>
              <a:t>Size of this packet is 32 bytes. </a:t>
            </a:r>
          </a:p>
          <a:p>
            <a:pPr lvl="1" algn="just">
              <a:lnSpc>
                <a:spcPct val="150000"/>
              </a:lnSpc>
            </a:pPr>
            <a:r>
              <a:rPr lang="en-US" sz="2600" dirty="0">
                <a:latin typeface="Times New Roman" panose="02020603050405020304" pitchFamily="18" charset="0"/>
                <a:cs typeface="Times New Roman" panose="02020603050405020304" pitchFamily="18" charset="0"/>
              </a:rPr>
              <a:t>[0 0 0 0] first zero in bracket represent packet duration in mac layer header, second 0 is for mac address for destination, third zero for mac address for source and fourth zero for mac type of the packet body. </a:t>
            </a:r>
          </a:p>
          <a:p>
            <a:pPr lvl="1" algn="just">
              <a:lnSpc>
                <a:spcPct val="150000"/>
              </a:lnSpc>
            </a:pPr>
            <a:r>
              <a:rPr lang="en-US" sz="2600" dirty="0">
                <a:latin typeface="Times New Roman" panose="02020603050405020304" pitchFamily="18" charset="0"/>
                <a:cs typeface="Times New Roman" panose="02020603050405020304" pitchFamily="18" charset="0"/>
              </a:rPr>
              <a:t>Next dashes "-------" are flags, one of the flags is used for energy information of node. </a:t>
            </a:r>
          </a:p>
          <a:p>
            <a:pPr lvl="1" algn="just">
              <a:lnSpc>
                <a:spcPct val="150000"/>
              </a:lnSpc>
            </a:pPr>
            <a:r>
              <a:rPr lang="en-US" sz="2600" dirty="0">
                <a:latin typeface="Times New Roman" panose="02020603050405020304" pitchFamily="18" charset="0"/>
                <a:cs typeface="Times New Roman" panose="02020603050405020304" pitchFamily="18" charset="0"/>
              </a:rPr>
              <a:t>[1:255 -1:255 32 0] source node </a:t>
            </a:r>
            <a:r>
              <a:rPr lang="en-US" sz="2600" dirty="0" err="1">
                <a:latin typeface="Times New Roman" panose="02020603050405020304" pitchFamily="18" charset="0"/>
                <a:cs typeface="Times New Roman" panose="02020603050405020304" pitchFamily="18" charset="0"/>
              </a:rPr>
              <a:t>ip</a:t>
            </a:r>
            <a:r>
              <a:rPr lang="en-US" sz="2600" dirty="0">
                <a:latin typeface="Times New Roman" panose="02020603050405020304" pitchFamily="18" charset="0"/>
                <a:cs typeface="Times New Roman" panose="02020603050405020304" pitchFamily="18" charset="0"/>
              </a:rPr>
              <a:t> and port are 1 and 255 respectively, destination </a:t>
            </a:r>
            <a:r>
              <a:rPr lang="en-US" sz="2600" dirty="0" err="1">
                <a:latin typeface="Times New Roman" panose="02020603050405020304" pitchFamily="18" charset="0"/>
                <a:cs typeface="Times New Roman" panose="02020603050405020304" pitchFamily="18" charset="0"/>
              </a:rPr>
              <a:t>ip</a:t>
            </a:r>
            <a:r>
              <a:rPr lang="en-US" sz="2600" dirty="0">
                <a:latin typeface="Times New Roman" panose="02020603050405020304" pitchFamily="18" charset="0"/>
                <a:cs typeface="Times New Roman" panose="02020603050405020304" pitchFamily="18" charset="0"/>
              </a:rPr>
              <a:t> and port are -1 and 255. </a:t>
            </a:r>
          </a:p>
          <a:p>
            <a:pPr lvl="1" algn="just">
              <a:lnSpc>
                <a:spcPct val="150000"/>
              </a:lnSpc>
            </a:pPr>
            <a:r>
              <a:rPr lang="en-US" sz="2600" dirty="0">
                <a:latin typeface="Times New Roman" panose="02020603050405020304" pitchFamily="18" charset="0"/>
                <a:cs typeface="Times New Roman" panose="02020603050405020304" pitchFamily="18" charset="0"/>
              </a:rPr>
              <a:t>-1 is for broadcast address, next field 32 is tt1 field in </a:t>
            </a:r>
            <a:r>
              <a:rPr lang="en-US" sz="2600" dirty="0" err="1">
                <a:latin typeface="Times New Roman" panose="02020603050405020304" pitchFamily="18" charset="0"/>
                <a:cs typeface="Times New Roman" panose="02020603050405020304" pitchFamily="18" charset="0"/>
              </a:rPr>
              <a:t>ip</a:t>
            </a:r>
            <a:r>
              <a:rPr lang="en-US" sz="2600" dirty="0">
                <a:latin typeface="Times New Roman" panose="02020603050405020304" pitchFamily="18" charset="0"/>
                <a:cs typeface="Times New Roman" panose="02020603050405020304" pitchFamily="18" charset="0"/>
              </a:rPr>
              <a:t> header. </a:t>
            </a:r>
            <a:endParaRPr lang="en-IN" sz="26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81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52497" y="651918"/>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234619" y="1821651"/>
            <a:ext cx="10532692" cy="4510324"/>
          </a:xfrm>
        </p:spPr>
        <p:txBody>
          <a:bodyPr>
            <a:normAutofit/>
          </a:bodyPr>
          <a:lstStyle/>
          <a:p>
            <a:pPr lvl="1" algn="just">
              <a:lnSpc>
                <a:spcPct val="150000"/>
              </a:lnSpc>
            </a:pPr>
            <a:r>
              <a:rPr lang="en-IN" b="1" u="sng" dirty="0">
                <a:latin typeface="Times New Roman" panose="02020603050405020304" pitchFamily="18" charset="0"/>
                <a:cs typeface="Times New Roman" panose="02020603050405020304" pitchFamily="18" charset="0"/>
              </a:rPr>
              <a:t>Syntax</a:t>
            </a:r>
            <a:r>
              <a:rPr lang="en-IN" b="1" dirty="0">
                <a:latin typeface="Times New Roman" panose="02020603050405020304" pitchFamily="18" charset="0"/>
                <a:cs typeface="Times New Roman" panose="02020603050405020304" pitchFamily="18" charset="0"/>
              </a:rPr>
              <a:t> :</a:t>
            </a:r>
          </a:p>
          <a:p>
            <a:pPr lvl="2" algn="just">
              <a:lnSpc>
                <a:spcPct val="150000"/>
              </a:lnSpc>
            </a:pPr>
            <a:r>
              <a:rPr lang="en-IN" sz="2400" dirty="0">
                <a:latin typeface="Times New Roman" panose="02020603050405020304" pitchFamily="18" charset="0"/>
                <a:cs typeface="Times New Roman" panose="02020603050405020304" pitchFamily="18" charset="0"/>
              </a:rPr>
              <a:t>Refers to the structure or format of the data, meaning the order in which they are presented.</a:t>
            </a:r>
          </a:p>
          <a:p>
            <a:pPr lvl="2" algn="just">
              <a:lnSpc>
                <a:spcPct val="150000"/>
              </a:lnSpc>
            </a:pPr>
            <a:r>
              <a:rPr lang="en-IN" sz="2400" u="sng" dirty="0">
                <a:latin typeface="Times New Roman" panose="02020603050405020304" pitchFamily="18" charset="0"/>
                <a:cs typeface="Times New Roman" panose="02020603050405020304" pitchFamily="18" charset="0"/>
              </a:rPr>
              <a:t>Example</a:t>
            </a:r>
            <a:r>
              <a:rPr lang="en-IN" sz="2400" dirty="0">
                <a:latin typeface="Times New Roman" panose="02020603050405020304" pitchFamily="18" charset="0"/>
                <a:cs typeface="Times New Roman" panose="02020603050405020304" pitchFamily="18" charset="0"/>
              </a:rPr>
              <a:t> :</a:t>
            </a:r>
          </a:p>
          <a:p>
            <a:pPr marL="1371600" lvl="3" indent="0" algn="just">
              <a:lnSpc>
                <a:spcPct val="150000"/>
              </a:lnSpc>
              <a:buNone/>
            </a:pPr>
            <a:r>
              <a:rPr lang="en-IN" sz="2400" dirty="0">
                <a:latin typeface="Times New Roman" panose="02020603050405020304" pitchFamily="18" charset="0"/>
                <a:cs typeface="Times New Roman" panose="02020603050405020304" pitchFamily="18" charset="0"/>
              </a:rPr>
              <a:t>First 8 bits         </a:t>
            </a:r>
            <a:r>
              <a:rPr lang="en-IN" sz="2400" dirty="0">
                <a:latin typeface="Times New Roman" panose="02020603050405020304" pitchFamily="18" charset="0"/>
                <a:cs typeface="Times New Roman" panose="02020603050405020304" pitchFamily="18" charset="0"/>
                <a:sym typeface="Wingdings" panose="05000000000000000000" pitchFamily="2" charset="2"/>
              </a:rPr>
              <a:t>   Address of Sender </a:t>
            </a:r>
          </a:p>
          <a:p>
            <a:pPr marL="1371600" lvl="3" indent="0" algn="just">
              <a:lnSpc>
                <a:spcPct val="150000"/>
              </a:lnSpc>
              <a:buNone/>
            </a:pPr>
            <a:r>
              <a:rPr lang="en-IN" sz="2400" dirty="0">
                <a:latin typeface="Times New Roman" panose="02020603050405020304" pitchFamily="18" charset="0"/>
                <a:cs typeface="Times New Roman" panose="02020603050405020304" pitchFamily="18" charset="0"/>
              </a:rPr>
              <a:t>Next 8 bits         </a:t>
            </a:r>
            <a:r>
              <a:rPr lang="en-IN" sz="2400" dirty="0">
                <a:latin typeface="Times New Roman" panose="02020603050405020304" pitchFamily="18" charset="0"/>
                <a:cs typeface="Times New Roman" panose="02020603050405020304" pitchFamily="18" charset="0"/>
                <a:sym typeface="Wingdings" panose="05000000000000000000" pitchFamily="2" charset="2"/>
              </a:rPr>
              <a:t>   Address of Receiver</a:t>
            </a:r>
          </a:p>
          <a:p>
            <a:pPr marL="1371600" lvl="3" indent="0" algn="just">
              <a:lnSpc>
                <a:spcPct val="150000"/>
              </a:lnSpc>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Rest of stream      Message</a:t>
            </a:r>
          </a:p>
          <a:p>
            <a:pPr marL="914400" lvl="2" indent="0" algn="just">
              <a:lnSpc>
                <a:spcPct val="150000"/>
              </a:lnSpc>
              <a:buNone/>
            </a:pPr>
            <a:endParaRPr lang="en-IN" dirty="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IN"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4119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36C320BE-8419-4580-BE97-4C450CD04D5C}"/>
              </a:ext>
            </a:extLst>
          </p:cNvPr>
          <p:cNvSpPr>
            <a:spLocks noGrp="1"/>
          </p:cNvSpPr>
          <p:nvPr>
            <p:ph type="title"/>
          </p:nvPr>
        </p:nvSpPr>
        <p:spPr>
          <a:xfrm>
            <a:off x="1882066" y="488272"/>
            <a:ext cx="9332531" cy="1198485"/>
          </a:xfrm>
        </p:spPr>
        <p:txBody>
          <a:bodyPr>
            <a:normAutofit fontScale="90000"/>
          </a:bodyPr>
          <a:lstStyle/>
          <a:p>
            <a:pPr algn="ctr"/>
            <a:r>
              <a:rPr lang="en-IN" sz="4800" dirty="0">
                <a:solidFill>
                  <a:srgbClr val="00B0F0"/>
                </a:solidFill>
                <a:latin typeface="Times New Roman" panose="02020603050405020304" pitchFamily="18" charset="0"/>
                <a:cs typeface="Times New Roman" panose="02020603050405020304" pitchFamily="18" charset="0"/>
              </a:rPr>
              <a:t>Steps to create a wireless network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376038" y="1770377"/>
            <a:ext cx="9977761" cy="4928290"/>
          </a:xfrm>
        </p:spPr>
        <p:txBody>
          <a:bodyPr>
            <a:norm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Initialize variables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simulator objects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tracing and animation file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Topography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GOD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nodes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Create channel</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Position of the nodes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Creation of agents and applications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Finish procedure</a:t>
            </a: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82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5" name="Title 14">
            <a:extLst>
              <a:ext uri="{FF2B5EF4-FFF2-40B4-BE49-F238E27FC236}">
                <a16:creationId xmlns:a16="http://schemas.microsoft.com/office/drawing/2014/main" xmlns="" id="{90E4D6BF-05E6-40D1-8C92-D545EAC8B0CE}"/>
              </a:ext>
            </a:extLst>
          </p:cNvPr>
          <p:cNvSpPr>
            <a:spLocks noGrp="1"/>
          </p:cNvSpPr>
          <p:nvPr>
            <p:ph type="title"/>
          </p:nvPr>
        </p:nvSpPr>
        <p:spPr>
          <a:xfrm>
            <a:off x="1234619" y="618609"/>
            <a:ext cx="10042981" cy="1814744"/>
          </a:xfrm>
        </p:spPr>
        <p:txBody>
          <a:bodyPr>
            <a:normAutofit fontScale="90000"/>
          </a:bodyPr>
          <a:lstStyle/>
          <a:p>
            <a:pPr algn="ctr"/>
            <a:r>
              <a:rPr lang="en-IN" sz="4900" b="1" dirty="0">
                <a:solidFill>
                  <a:srgbClr val="00B0F0"/>
                </a:solidFill>
                <a:latin typeface="Times New Roman" panose="02020603050405020304" pitchFamily="18" charset="0"/>
                <a:cs typeface="Times New Roman" panose="02020603050405020304" pitchFamily="18" charset="0"/>
              </a:rPr>
              <a:t>Do's and Don'ts</a:t>
            </a:r>
            <a:r>
              <a:rPr lang="en-IN" b="1" dirty="0">
                <a:solidFill>
                  <a:srgbClr val="00B0F0"/>
                </a:solidFill>
                <a:latin typeface="Times New Roman" panose="02020603050405020304" pitchFamily="18" charset="0"/>
                <a:cs typeface="Times New Roman" panose="02020603050405020304" pitchFamily="18" charset="0"/>
              </a:rPr>
              <a:t> </a:t>
            </a:r>
            <a:br>
              <a:rPr lang="en-IN" b="1" dirty="0">
                <a:solidFill>
                  <a:srgbClr val="00B0F0"/>
                </a:solidFill>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234619" y="1714044"/>
            <a:ext cx="10515600" cy="4012053"/>
          </a:xfrm>
        </p:spPr>
        <p:txBody>
          <a:bodyPr>
            <a:normAutofit/>
          </a:bodyPr>
          <a:lstStyle/>
          <a:p>
            <a:pPr>
              <a:lnSpc>
                <a:spcPct val="150000"/>
              </a:lnSpc>
            </a:pPr>
            <a:r>
              <a:rPr lang="en-IN" b="1" u="sng" dirty="0">
                <a:latin typeface="Times New Roman" panose="02020603050405020304" pitchFamily="18" charset="0"/>
                <a:cs typeface="Times New Roman" panose="02020603050405020304" pitchFamily="18" charset="0"/>
              </a:rPr>
              <a:t>Do's </a:t>
            </a:r>
            <a:r>
              <a:rPr lang="en-IN" b="1" dirty="0">
                <a:latin typeface="Times New Roman" panose="02020603050405020304" pitchFamily="18" charset="0"/>
                <a:cs typeface="Times New Roman" panose="02020603050405020304" pitchFamily="18" charset="0"/>
              </a:rPr>
              <a:t> :</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Vary only one parameter at a time.</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Consider the optimal simulation time to judge the protocol.</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According to our application and need, we have to consider the parameters.</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While comparing between two protocols, keep all the parameters same except routing protocol.</a:t>
            </a:r>
          </a:p>
          <a:p>
            <a:pPr marL="457200" lvl="1" indent="0" algn="just">
              <a:lnSpc>
                <a:spcPct val="150000"/>
              </a:lnSpc>
              <a:buNone/>
            </a:pPr>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5655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5" name="Title 14">
            <a:extLst>
              <a:ext uri="{FF2B5EF4-FFF2-40B4-BE49-F238E27FC236}">
                <a16:creationId xmlns:a16="http://schemas.microsoft.com/office/drawing/2014/main" xmlns="" id="{90E4D6BF-05E6-40D1-8C92-D545EAC8B0CE}"/>
              </a:ext>
            </a:extLst>
          </p:cNvPr>
          <p:cNvSpPr>
            <a:spLocks noGrp="1"/>
          </p:cNvSpPr>
          <p:nvPr>
            <p:ph type="title"/>
          </p:nvPr>
        </p:nvSpPr>
        <p:spPr>
          <a:xfrm>
            <a:off x="1234619" y="618609"/>
            <a:ext cx="10042981" cy="1814744"/>
          </a:xfrm>
        </p:spPr>
        <p:txBody>
          <a:bodyPr>
            <a:normAutofit fontScale="90000"/>
          </a:bodyPr>
          <a:lstStyle/>
          <a:p>
            <a:pPr algn="ctr"/>
            <a:r>
              <a:rPr lang="en-IN" sz="4900" b="1" dirty="0">
                <a:solidFill>
                  <a:srgbClr val="00B0F0"/>
                </a:solidFill>
                <a:latin typeface="Times New Roman" panose="02020603050405020304" pitchFamily="18" charset="0"/>
                <a:cs typeface="Times New Roman" panose="02020603050405020304" pitchFamily="18" charset="0"/>
              </a:rPr>
              <a:t>Do's and Don'ts</a:t>
            </a:r>
            <a:r>
              <a:rPr lang="en-IN" b="1" dirty="0">
                <a:solidFill>
                  <a:srgbClr val="00B0F0"/>
                </a:solidFill>
                <a:latin typeface="Times New Roman" panose="02020603050405020304" pitchFamily="18" charset="0"/>
                <a:cs typeface="Times New Roman" panose="02020603050405020304" pitchFamily="18" charset="0"/>
              </a:rPr>
              <a:t> </a:t>
            </a:r>
            <a:br>
              <a:rPr lang="en-IN" b="1" dirty="0">
                <a:solidFill>
                  <a:srgbClr val="00B0F0"/>
                </a:solidFill>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371600" y="2033640"/>
            <a:ext cx="10515600" cy="4012053"/>
          </a:xfrm>
        </p:spPr>
        <p:txBody>
          <a:bodyPr>
            <a:normAutofit/>
          </a:bodyPr>
          <a:lstStyle/>
          <a:p>
            <a:pPr>
              <a:lnSpc>
                <a:spcPct val="150000"/>
              </a:lnSpc>
            </a:pPr>
            <a:r>
              <a:rPr lang="en-IN" b="1" u="sng" dirty="0">
                <a:latin typeface="Times New Roman" panose="02020603050405020304" pitchFamily="18" charset="0"/>
                <a:cs typeface="Times New Roman" panose="02020603050405020304" pitchFamily="18" charset="0"/>
              </a:rPr>
              <a:t>Don’ts </a:t>
            </a:r>
            <a:r>
              <a:rPr lang="en-IN" b="1" dirty="0">
                <a:latin typeface="Times New Roman" panose="02020603050405020304" pitchFamily="18" charset="0"/>
                <a:cs typeface="Times New Roman" panose="02020603050405020304" pitchFamily="18" charset="0"/>
              </a:rPr>
              <a:t> :</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Never compare two different layer protocols.</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Don’t change multiple parameters for both the protocols.</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Don’t change the mobility files of the both the protocols.</a:t>
            </a:r>
          </a:p>
          <a:p>
            <a:pPr marL="914400" lvl="1" indent="-457200" algn="just">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9718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Title 12">
            <a:extLst>
              <a:ext uri="{FF2B5EF4-FFF2-40B4-BE49-F238E27FC236}">
                <a16:creationId xmlns:a16="http://schemas.microsoft.com/office/drawing/2014/main" xmlns="" id="{E965E8B1-254B-40A9-A4D4-388C207E84A4}"/>
              </a:ext>
            </a:extLst>
          </p:cNvPr>
          <p:cNvSpPr>
            <a:spLocks noGrp="1"/>
          </p:cNvSpPr>
          <p:nvPr>
            <p:ph type="ctrTitle" idx="4294967295"/>
          </p:nvPr>
        </p:nvSpPr>
        <p:spPr>
          <a:xfrm>
            <a:off x="1890943" y="2145567"/>
            <a:ext cx="9144000" cy="2387600"/>
          </a:xfrm>
        </p:spPr>
        <p:txBody>
          <a:bodyPr>
            <a:normAutofit/>
          </a:bodyPr>
          <a:lstStyle/>
          <a:p>
            <a:pPr algn="ctr"/>
            <a:r>
              <a:rPr lang="en-IN" sz="7200" dirty="0">
                <a:solidFill>
                  <a:srgbClr val="00B0F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18345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737294"/>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234619" y="1836539"/>
            <a:ext cx="10269123" cy="4338120"/>
          </a:xfrm>
        </p:spPr>
        <p:txBody>
          <a:bodyPr>
            <a:normAutofit/>
          </a:bodyPr>
          <a:lstStyle/>
          <a:p>
            <a:pPr lvl="1" algn="just">
              <a:lnSpc>
                <a:spcPct val="150000"/>
              </a:lnSpc>
            </a:pPr>
            <a:r>
              <a:rPr lang="en-IN" b="1" u="sng" dirty="0">
                <a:latin typeface="Times New Roman" panose="02020603050405020304" pitchFamily="18" charset="0"/>
                <a:cs typeface="Times New Roman" panose="02020603050405020304" pitchFamily="18" charset="0"/>
              </a:rPr>
              <a:t>Syntax</a:t>
            </a:r>
            <a:r>
              <a:rPr lang="en-IN" b="1" dirty="0">
                <a:latin typeface="Times New Roman" panose="02020603050405020304" pitchFamily="18" charset="0"/>
                <a:cs typeface="Times New Roman" panose="02020603050405020304" pitchFamily="18" charset="0"/>
              </a:rPr>
              <a:t> :</a:t>
            </a:r>
          </a:p>
          <a:p>
            <a:pPr lvl="2" algn="just">
              <a:lnSpc>
                <a:spcPct val="150000"/>
              </a:lnSpc>
            </a:pPr>
            <a:r>
              <a:rPr lang="en-IN" sz="2400" dirty="0">
                <a:latin typeface="Times New Roman" panose="02020603050405020304" pitchFamily="18" charset="0"/>
                <a:cs typeface="Times New Roman" panose="02020603050405020304" pitchFamily="18" charset="0"/>
              </a:rPr>
              <a:t>The data order is also applied to the order of bits when they are stored or transmitted.</a:t>
            </a:r>
          </a:p>
          <a:p>
            <a:pPr lvl="2" algn="just">
              <a:lnSpc>
                <a:spcPct val="150000"/>
              </a:lnSpc>
            </a:pPr>
            <a:r>
              <a:rPr lang="en-IN" sz="2400" dirty="0">
                <a:latin typeface="Times New Roman" panose="02020603050405020304" pitchFamily="18" charset="0"/>
                <a:cs typeface="Times New Roman" panose="02020603050405020304" pitchFamily="18" charset="0"/>
              </a:rPr>
              <a:t>Different computers may store data in different bit orders.</a:t>
            </a:r>
          </a:p>
          <a:p>
            <a:pPr lvl="2" algn="just">
              <a:lnSpc>
                <a:spcPct val="150000"/>
              </a:lnSpc>
            </a:pPr>
            <a:r>
              <a:rPr lang="en-IN" sz="2400" dirty="0">
                <a:latin typeface="Times New Roman" panose="02020603050405020304" pitchFamily="18" charset="0"/>
                <a:cs typeface="Times New Roman" panose="02020603050405020304" pitchFamily="18" charset="0"/>
              </a:rPr>
              <a:t>When these computers communicated, this difference needs to be resolved.</a:t>
            </a:r>
          </a:p>
          <a:p>
            <a:pPr marL="914400" lvl="1" indent="-457200" algn="just">
              <a:lnSpc>
                <a:spcPct val="150000"/>
              </a:lnSpc>
              <a:buFont typeface="+mj-lt"/>
              <a:buAutoNum type="arabicPeriod" startAt="3"/>
            </a:pPr>
            <a:endParaRPr lang="en-IN" dirty="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IN"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08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564901"/>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334140" y="1938651"/>
            <a:ext cx="10248261" cy="4233966"/>
          </a:xfrm>
        </p:spPr>
        <p:txBody>
          <a:bodyPr>
            <a:normAutofit/>
          </a:bodyPr>
          <a:lstStyle/>
          <a:p>
            <a:pPr lvl="1" algn="just">
              <a:lnSpc>
                <a:spcPct val="150000"/>
              </a:lnSpc>
            </a:pPr>
            <a:r>
              <a:rPr lang="en-IN" b="1" u="sng" dirty="0">
                <a:latin typeface="Times New Roman" panose="02020603050405020304" pitchFamily="18" charset="0"/>
                <a:cs typeface="Times New Roman" panose="02020603050405020304" pitchFamily="18" charset="0"/>
              </a:rPr>
              <a:t>Semantics</a:t>
            </a:r>
            <a:r>
              <a:rPr lang="en-IN" b="1" dirty="0">
                <a:latin typeface="Times New Roman" panose="02020603050405020304" pitchFamily="18" charset="0"/>
                <a:cs typeface="Times New Roman" panose="02020603050405020304" pitchFamily="18" charset="0"/>
              </a:rPr>
              <a:t> :</a:t>
            </a:r>
          </a:p>
          <a:p>
            <a:pPr marL="914400" lvl="2" indent="0" algn="just">
              <a:lnSpc>
                <a:spcPct val="150000"/>
              </a:lnSpc>
              <a:buNone/>
            </a:pPr>
            <a:r>
              <a:rPr lang="en-IN" sz="2400" dirty="0">
                <a:latin typeface="Times New Roman" panose="02020603050405020304" pitchFamily="18" charset="0"/>
                <a:cs typeface="Times New Roman" panose="02020603050405020304" pitchFamily="18" charset="0"/>
              </a:rPr>
              <a:t>Refers to the meaning of each section of bits.</a:t>
            </a:r>
            <a:endParaRPr lang="en-IN" sz="2400" b="1" dirty="0">
              <a:latin typeface="Times New Roman" panose="02020603050405020304" pitchFamily="18" charset="0"/>
              <a:cs typeface="Times New Roman" panose="02020603050405020304" pitchFamily="18" charset="0"/>
            </a:endParaRPr>
          </a:p>
          <a:p>
            <a:pPr lvl="1" algn="just">
              <a:lnSpc>
                <a:spcPct val="150000"/>
              </a:lnSpc>
            </a:pPr>
            <a:r>
              <a:rPr lang="en-IN" b="1" u="sng" dirty="0">
                <a:latin typeface="Times New Roman" panose="02020603050405020304" pitchFamily="18" charset="0"/>
                <a:cs typeface="Times New Roman" panose="02020603050405020304" pitchFamily="18" charset="0"/>
              </a:rPr>
              <a:t>Timings</a:t>
            </a:r>
            <a:r>
              <a:rPr lang="en-IN" b="1" dirty="0">
                <a:latin typeface="Times New Roman" panose="02020603050405020304" pitchFamily="18" charset="0"/>
                <a:cs typeface="Times New Roman" panose="02020603050405020304" pitchFamily="18" charset="0"/>
              </a:rPr>
              <a:t> :</a:t>
            </a:r>
          </a:p>
          <a:p>
            <a:pPr marL="914400" lvl="2" indent="0" algn="just">
              <a:lnSpc>
                <a:spcPct val="150000"/>
              </a:lnSpc>
              <a:buNone/>
            </a:pPr>
            <a:r>
              <a:rPr lang="en-IN" sz="2400" dirty="0">
                <a:latin typeface="Times New Roman" panose="02020603050405020304" pitchFamily="18" charset="0"/>
                <a:cs typeface="Times New Roman" panose="02020603050405020304" pitchFamily="18" charset="0"/>
              </a:rPr>
              <a:t>Refers to 2 characteristics </a:t>
            </a:r>
          </a:p>
          <a:p>
            <a:pPr marL="1828800" lvl="3"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When data should be sent </a:t>
            </a:r>
          </a:p>
          <a:p>
            <a:pPr marL="1828800" lvl="3"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How fast it can be sent</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08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Direction of Data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376038" y="1220780"/>
            <a:ext cx="10440141" cy="5176521"/>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Communication between any two devices can be simplex, half-duplex, or full-duplex. </a:t>
            </a:r>
          </a:p>
          <a:p>
            <a:pPr marL="457200" indent="-457200">
              <a:lnSpc>
                <a:spcPct val="150000"/>
              </a:lnSpc>
              <a:buFont typeface="+mj-lt"/>
              <a:buAutoNum type="arabicPeriod"/>
            </a:pPr>
            <a:r>
              <a:rPr lang="en-US" sz="2400" b="1" u="sng" dirty="0">
                <a:latin typeface="Times New Roman" panose="02020603050405020304" pitchFamily="18" charset="0"/>
                <a:cs typeface="Times New Roman" panose="02020603050405020304" pitchFamily="18" charset="0"/>
              </a:rPr>
              <a:t>Simplex</a:t>
            </a:r>
            <a:r>
              <a:rPr lang="en-IN" sz="2400" b="1" dirty="0">
                <a:latin typeface="Times New Roman" panose="02020603050405020304" pitchFamily="18" charset="0"/>
                <a:cs typeface="Times New Roman" panose="02020603050405020304" pitchFamily="18" charset="0"/>
              </a:rPr>
              <a:t> : </a:t>
            </a:r>
          </a:p>
          <a:p>
            <a:pPr algn="just">
              <a:lnSpc>
                <a:spcPct val="150000"/>
              </a:lnSpc>
            </a:pPr>
            <a:r>
              <a:rPr lang="en-US" sz="2400" dirty="0">
                <a:latin typeface="Times New Roman" panose="02020603050405020304" pitchFamily="18" charset="0"/>
                <a:cs typeface="Times New Roman" panose="02020603050405020304" pitchFamily="18" charset="0"/>
              </a:rPr>
              <a:t>In simplex mode, the communication is unidirectional. Only one of the two devices on a link can transmit and the other can only receive.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471BAEA9-DD22-4316-9022-1BA442537116}"/>
              </a:ext>
            </a:extLst>
          </p:cNvPr>
          <p:cNvSpPr/>
          <p:nvPr/>
        </p:nvSpPr>
        <p:spPr>
          <a:xfrm>
            <a:off x="3018690" y="4908189"/>
            <a:ext cx="1697110" cy="683480"/>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keyboard</a:t>
            </a:r>
          </a:p>
        </p:txBody>
      </p:sp>
      <p:sp>
        <p:nvSpPr>
          <p:cNvPr id="14" name="Rectangle 13">
            <a:extLst>
              <a:ext uri="{FF2B5EF4-FFF2-40B4-BE49-F238E27FC236}">
                <a16:creationId xmlns:a16="http://schemas.microsoft.com/office/drawing/2014/main" xmlns="" id="{84410A91-8991-43AF-9EC7-EBEF286A3973}"/>
              </a:ext>
            </a:extLst>
          </p:cNvPr>
          <p:cNvSpPr/>
          <p:nvPr/>
        </p:nvSpPr>
        <p:spPr>
          <a:xfrm>
            <a:off x="7807910" y="4908189"/>
            <a:ext cx="1518081" cy="683480"/>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Monitor</a:t>
            </a:r>
          </a:p>
        </p:txBody>
      </p:sp>
      <p:cxnSp>
        <p:nvCxnSpPr>
          <p:cNvPr id="16" name="Straight Connector 15">
            <a:extLst>
              <a:ext uri="{FF2B5EF4-FFF2-40B4-BE49-F238E27FC236}">
                <a16:creationId xmlns:a16="http://schemas.microsoft.com/office/drawing/2014/main" xmlns="" id="{BDEB2C99-9570-46EC-AC94-318376AB61CF}"/>
              </a:ext>
            </a:extLst>
          </p:cNvPr>
          <p:cNvCxnSpPr>
            <a:cxnSpLocks/>
            <a:stCxn id="13" idx="3"/>
            <a:endCxn id="14" idx="1"/>
          </p:cNvCxnSpPr>
          <p:nvPr/>
        </p:nvCxnSpPr>
        <p:spPr>
          <a:xfrm>
            <a:off x="4715800" y="5249929"/>
            <a:ext cx="309211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5B0E9D4C-D752-4AB1-AEC9-FD773EF5FB13}"/>
              </a:ext>
            </a:extLst>
          </p:cNvPr>
          <p:cNvCxnSpPr/>
          <p:nvPr/>
        </p:nvCxnSpPr>
        <p:spPr>
          <a:xfrm>
            <a:off x="5036736" y="5051395"/>
            <a:ext cx="2450237" cy="0"/>
          </a:xfrm>
          <a:prstGeom prst="straightConnector1">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51E5366A-418A-4DAB-BD19-6C31EEECD4EC}"/>
              </a:ext>
            </a:extLst>
          </p:cNvPr>
          <p:cNvSpPr txBox="1"/>
          <p:nvPr/>
        </p:nvSpPr>
        <p:spPr>
          <a:xfrm flipH="1">
            <a:off x="5317722" y="4574551"/>
            <a:ext cx="1944209" cy="400110"/>
          </a:xfrm>
          <a:prstGeom prst="rect">
            <a:avLst/>
          </a:prstGeom>
          <a:noFill/>
        </p:spPr>
        <p:txBody>
          <a:bodyPr wrap="square" rtlCol="0">
            <a:spAutoFit/>
          </a:bodyPr>
          <a:lstStyle/>
          <a:p>
            <a:r>
              <a:rPr lang="en-IN" sz="2000" dirty="0">
                <a:solidFill>
                  <a:srgbClr val="00B050"/>
                </a:solidFill>
                <a:latin typeface="Times New Roman" panose="02020603050405020304" pitchFamily="18" charset="0"/>
                <a:cs typeface="Times New Roman" panose="02020603050405020304" pitchFamily="18" charset="0"/>
              </a:rPr>
              <a:t>Direction of data</a:t>
            </a:r>
          </a:p>
        </p:txBody>
      </p:sp>
    </p:spTree>
    <p:extLst>
      <p:ext uri="{BB962C8B-B14F-4D97-AF65-F5344CB8AC3E}">
        <p14:creationId xmlns:p14="http://schemas.microsoft.com/office/powerpoint/2010/main" val="275723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Direction of Data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398119" y="1349360"/>
            <a:ext cx="10401957" cy="517652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Keyboards and traditional monitors are examples of simplex devices. The keyboard can only introduce input and the monitor can only accept output. </a:t>
            </a:r>
          </a:p>
          <a:p>
            <a:pPr algn="just">
              <a:lnSpc>
                <a:spcPct val="150000"/>
              </a:lnSpc>
            </a:pPr>
            <a:r>
              <a:rPr lang="en-US" sz="2400" dirty="0">
                <a:latin typeface="Times New Roman" panose="02020603050405020304" pitchFamily="18" charset="0"/>
                <a:cs typeface="Times New Roman" panose="02020603050405020304" pitchFamily="18" charset="0"/>
              </a:rPr>
              <a:t>The simplex mode can use the entire capacity of the channel to send data in one direction.</a:t>
            </a:r>
          </a:p>
          <a:p>
            <a:pPr marL="514350" indent="-514350" algn="just">
              <a:lnSpc>
                <a:spcPct val="150000"/>
              </a:lnSpc>
              <a:buFont typeface="+mj-lt"/>
              <a:buAutoNum type="arabicPeriod" startAt="2"/>
            </a:pPr>
            <a:r>
              <a:rPr lang="en-US" sz="2400" b="1" u="sng" dirty="0">
                <a:latin typeface="Times New Roman" panose="02020603050405020304" pitchFamily="18" charset="0"/>
                <a:cs typeface="Times New Roman" panose="02020603050405020304" pitchFamily="18" charset="0"/>
              </a:rPr>
              <a:t>Half-duplex</a:t>
            </a:r>
            <a:r>
              <a:rPr lang="en-US" sz="2400" b="1"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In half-duplex mode, each station can both transmit and receive, but not at the same time. When one device is sending, the other can only receive, and vice versa. </a:t>
            </a:r>
            <a:endParaRPr lang="en-IN" sz="2400" b="1"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355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xmlns="" id="{22D51C64-322A-4A58-83BC-64DE99804E9D}"/>
              </a:ext>
            </a:extLst>
          </p:cNvPr>
          <p:cNvSpPr>
            <a:spLocks noGrp="1"/>
          </p:cNvSpPr>
          <p:nvPr>
            <p:ph idx="4294967295"/>
          </p:nvPr>
        </p:nvSpPr>
        <p:spPr>
          <a:xfrm>
            <a:off x="2859322" y="1664542"/>
            <a:ext cx="1589088" cy="727075"/>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IN" sz="2800" dirty="0">
                <a:solidFill>
                  <a:schemeClr val="tx1"/>
                </a:solidFill>
                <a:latin typeface="Times New Roman" panose="02020603050405020304" pitchFamily="18" charset="0"/>
                <a:cs typeface="Times New Roman" panose="02020603050405020304" pitchFamily="18" charset="0"/>
              </a:rPr>
              <a:t>S</a:t>
            </a:r>
            <a:r>
              <a:rPr lang="en-IN" dirty="0">
                <a:solidFill>
                  <a:schemeClr val="tx1"/>
                </a:solidFill>
                <a:latin typeface="Times New Roman" panose="02020603050405020304" pitchFamily="18" charset="0"/>
                <a:cs typeface="Times New Roman" panose="02020603050405020304" pitchFamily="18" charset="0"/>
              </a:rPr>
              <a:t>ystem1</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15" name="Content Placeholder 13">
            <a:extLst>
              <a:ext uri="{FF2B5EF4-FFF2-40B4-BE49-F238E27FC236}">
                <a16:creationId xmlns:a16="http://schemas.microsoft.com/office/drawing/2014/main" xmlns="" id="{F8D08F5A-39B3-414D-B272-911AA26D68E3}"/>
              </a:ext>
            </a:extLst>
          </p:cNvPr>
          <p:cNvSpPr txBox="1">
            <a:spLocks/>
          </p:cNvSpPr>
          <p:nvPr/>
        </p:nvSpPr>
        <p:spPr>
          <a:xfrm>
            <a:off x="7960412" y="1644578"/>
            <a:ext cx="1589103" cy="727076"/>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System2</a:t>
            </a:r>
          </a:p>
        </p:txBody>
      </p:sp>
      <p:cxnSp>
        <p:nvCxnSpPr>
          <p:cNvPr id="17" name="Straight Connector 16">
            <a:extLst>
              <a:ext uri="{FF2B5EF4-FFF2-40B4-BE49-F238E27FC236}">
                <a16:creationId xmlns:a16="http://schemas.microsoft.com/office/drawing/2014/main" xmlns="" id="{070DAF49-C2DF-426B-A81D-8CDD22E23937}"/>
              </a:ext>
            </a:extLst>
          </p:cNvPr>
          <p:cNvCxnSpPr>
            <a:stCxn id="14" idx="3"/>
            <a:endCxn id="15" idx="1"/>
          </p:cNvCxnSpPr>
          <p:nvPr/>
        </p:nvCxnSpPr>
        <p:spPr>
          <a:xfrm flipV="1">
            <a:off x="4448410" y="2008116"/>
            <a:ext cx="3512002" cy="19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741EB8B-2DD0-41FB-BEC1-29A024EC6C4C}"/>
              </a:ext>
            </a:extLst>
          </p:cNvPr>
          <p:cNvCxnSpPr>
            <a:cxnSpLocks/>
          </p:cNvCxnSpPr>
          <p:nvPr/>
        </p:nvCxnSpPr>
        <p:spPr>
          <a:xfrm>
            <a:off x="5104660" y="1857642"/>
            <a:ext cx="2263806" cy="0"/>
          </a:xfrm>
          <a:prstGeom prst="straightConnector1">
            <a:avLst/>
          </a:prstGeom>
          <a:ln w="28575">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DE6136C1-6820-457C-B461-D82DA44A96A7}"/>
              </a:ext>
            </a:extLst>
          </p:cNvPr>
          <p:cNvCxnSpPr>
            <a:cxnSpLocks/>
          </p:cNvCxnSpPr>
          <p:nvPr/>
        </p:nvCxnSpPr>
        <p:spPr>
          <a:xfrm>
            <a:off x="5104660" y="2177676"/>
            <a:ext cx="2263806" cy="0"/>
          </a:xfrm>
          <a:prstGeom prst="straightConnector1">
            <a:avLst/>
          </a:prstGeom>
          <a:ln w="28575">
            <a:solidFill>
              <a:srgbClr val="FF0066"/>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6A38D898-1CB8-473B-8661-61821150C2CA}"/>
              </a:ext>
            </a:extLst>
          </p:cNvPr>
          <p:cNvSpPr txBox="1"/>
          <p:nvPr/>
        </p:nvSpPr>
        <p:spPr>
          <a:xfrm>
            <a:off x="4924937" y="1378882"/>
            <a:ext cx="2849733" cy="369332"/>
          </a:xfrm>
          <a:prstGeom prst="rect">
            <a:avLst/>
          </a:prstGeom>
          <a:noFill/>
        </p:spPr>
        <p:txBody>
          <a:bodyPr wrap="square" rtlCol="0">
            <a:spAutoFit/>
          </a:bodyPr>
          <a:lstStyle/>
          <a:p>
            <a:r>
              <a:rPr lang="en-IN" dirty="0">
                <a:solidFill>
                  <a:srgbClr val="00B050"/>
                </a:solidFill>
                <a:latin typeface="Times New Roman" panose="02020603050405020304" pitchFamily="18" charset="0"/>
                <a:cs typeface="Times New Roman" panose="02020603050405020304" pitchFamily="18" charset="0"/>
              </a:rPr>
              <a:t>Direction of data at time 1</a:t>
            </a:r>
          </a:p>
        </p:txBody>
      </p:sp>
      <p:sp>
        <p:nvSpPr>
          <p:cNvPr id="24" name="Rectangle 23">
            <a:extLst>
              <a:ext uri="{FF2B5EF4-FFF2-40B4-BE49-F238E27FC236}">
                <a16:creationId xmlns:a16="http://schemas.microsoft.com/office/drawing/2014/main" xmlns="" id="{126B606D-74AC-4E51-BCAE-7B317653283F}"/>
              </a:ext>
            </a:extLst>
          </p:cNvPr>
          <p:cNvSpPr/>
          <p:nvPr/>
        </p:nvSpPr>
        <p:spPr>
          <a:xfrm>
            <a:off x="4924937" y="2253753"/>
            <a:ext cx="2614818" cy="369332"/>
          </a:xfrm>
          <a:prstGeom prst="rect">
            <a:avLst/>
          </a:prstGeom>
        </p:spPr>
        <p:txBody>
          <a:bodyPr wrap="none">
            <a:spAutoFit/>
          </a:bodyPr>
          <a:lstStyle/>
          <a:p>
            <a:r>
              <a:rPr lang="en-IN" dirty="0">
                <a:solidFill>
                  <a:srgbClr val="00B050"/>
                </a:solidFill>
                <a:latin typeface="Times New Roman" panose="02020603050405020304" pitchFamily="18" charset="0"/>
                <a:cs typeface="Times New Roman" panose="02020603050405020304" pitchFamily="18" charset="0"/>
              </a:rPr>
              <a:t>Direction of data at time 2</a:t>
            </a:r>
          </a:p>
        </p:txBody>
      </p:sp>
      <p:sp>
        <p:nvSpPr>
          <p:cNvPr id="34" name="TextBox 33">
            <a:extLst>
              <a:ext uri="{FF2B5EF4-FFF2-40B4-BE49-F238E27FC236}">
                <a16:creationId xmlns:a16="http://schemas.microsoft.com/office/drawing/2014/main" xmlns="" id="{8C835782-C81F-461D-BAE4-CDB4F767DF3D}"/>
              </a:ext>
            </a:extLst>
          </p:cNvPr>
          <p:cNvSpPr txBox="1"/>
          <p:nvPr/>
        </p:nvSpPr>
        <p:spPr>
          <a:xfrm>
            <a:off x="1219198" y="2787588"/>
            <a:ext cx="10525959" cy="2126864"/>
          </a:xfrm>
          <a:prstGeom prst="rect">
            <a:avLst/>
          </a:prstGeom>
          <a:noFill/>
        </p:spPr>
        <p:txBody>
          <a:bodyPr wrap="square" rtlCol="0">
            <a:spAutoFit/>
          </a:bodyPr>
          <a:lstStyle/>
          <a:p>
            <a:pPr marL="342900" indent="-342900" algn="just">
              <a:lnSpc>
                <a:spcPct val="150000"/>
              </a:lnSpc>
              <a:buFont typeface="+mj-lt"/>
              <a:buAutoNum type="arabicPeriod" startAt="3"/>
            </a:pPr>
            <a:r>
              <a:rPr lang="en-IN" sz="2400" b="1" u="sng" dirty="0">
                <a:latin typeface="Times New Roman" panose="02020603050405020304" pitchFamily="18" charset="0"/>
                <a:cs typeface="Times New Roman" panose="02020603050405020304" pitchFamily="18" charset="0"/>
              </a:rPr>
              <a:t>Full-duplex</a:t>
            </a:r>
            <a:r>
              <a:rPr lang="en-IN" sz="2400" b="1"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full-duplex mode (also called duplex), both stations can transmit and receive simultaneously.</a:t>
            </a:r>
          </a:p>
          <a:p>
            <a:pPr marL="342900" indent="-342900" algn="just">
              <a:lnSpc>
                <a:spcPct val="150000"/>
              </a:lnSpc>
              <a:buFont typeface="Arial" panose="020B0604020202020204" pitchFamily="34" charset="0"/>
              <a:buChar char="•"/>
            </a:pPr>
            <a:endParaRPr lang="en-IN" dirty="0"/>
          </a:p>
        </p:txBody>
      </p:sp>
      <p:sp>
        <p:nvSpPr>
          <p:cNvPr id="39" name="Content Placeholder 13">
            <a:extLst>
              <a:ext uri="{FF2B5EF4-FFF2-40B4-BE49-F238E27FC236}">
                <a16:creationId xmlns:a16="http://schemas.microsoft.com/office/drawing/2014/main" xmlns="" id="{C94C13EE-2219-43AB-B4CD-EFE88B203D18}"/>
              </a:ext>
            </a:extLst>
          </p:cNvPr>
          <p:cNvSpPr txBox="1">
            <a:spLocks/>
          </p:cNvSpPr>
          <p:nvPr/>
        </p:nvSpPr>
        <p:spPr>
          <a:xfrm>
            <a:off x="2859322" y="4966848"/>
            <a:ext cx="1589088" cy="727075"/>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a:solidFill>
                  <a:schemeClr val="tx1"/>
                </a:solidFill>
                <a:latin typeface="Times New Roman" panose="02020603050405020304" pitchFamily="18" charset="0"/>
                <a:cs typeface="Times New Roman" panose="02020603050405020304" pitchFamily="18" charset="0"/>
              </a:rPr>
              <a:t>System1</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0" name="Content Placeholder 13">
            <a:extLst>
              <a:ext uri="{FF2B5EF4-FFF2-40B4-BE49-F238E27FC236}">
                <a16:creationId xmlns:a16="http://schemas.microsoft.com/office/drawing/2014/main" xmlns="" id="{F3EB01BA-BECC-4138-AA64-E24CF05C52BF}"/>
              </a:ext>
            </a:extLst>
          </p:cNvPr>
          <p:cNvSpPr txBox="1">
            <a:spLocks/>
          </p:cNvSpPr>
          <p:nvPr/>
        </p:nvSpPr>
        <p:spPr>
          <a:xfrm>
            <a:off x="7960412" y="4966848"/>
            <a:ext cx="1589088" cy="727075"/>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System2</a:t>
            </a:r>
          </a:p>
        </p:txBody>
      </p:sp>
      <p:cxnSp>
        <p:nvCxnSpPr>
          <p:cNvPr id="41" name="Straight Connector 40">
            <a:extLst>
              <a:ext uri="{FF2B5EF4-FFF2-40B4-BE49-F238E27FC236}">
                <a16:creationId xmlns:a16="http://schemas.microsoft.com/office/drawing/2014/main" xmlns="" id="{13802DF1-0C71-4C2B-B38C-CAB3257EF987}"/>
              </a:ext>
            </a:extLst>
          </p:cNvPr>
          <p:cNvCxnSpPr/>
          <p:nvPr/>
        </p:nvCxnSpPr>
        <p:spPr>
          <a:xfrm flipV="1">
            <a:off x="4441010" y="5320403"/>
            <a:ext cx="3512002" cy="199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BC8FA12-DD48-4275-8C3B-542FF3F2EC77}"/>
              </a:ext>
            </a:extLst>
          </p:cNvPr>
          <p:cNvCxnSpPr>
            <a:cxnSpLocks/>
          </p:cNvCxnSpPr>
          <p:nvPr/>
        </p:nvCxnSpPr>
        <p:spPr>
          <a:xfrm>
            <a:off x="5026462" y="5103159"/>
            <a:ext cx="2263806" cy="0"/>
          </a:xfrm>
          <a:prstGeom prst="straightConnector1">
            <a:avLst/>
          </a:prstGeom>
          <a:ln w="28575">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1CE6EAE5-E51D-4733-8CA7-FDA539F57551}"/>
              </a:ext>
            </a:extLst>
          </p:cNvPr>
          <p:cNvSpPr/>
          <p:nvPr/>
        </p:nvSpPr>
        <p:spPr>
          <a:xfrm>
            <a:off x="4780666" y="4625206"/>
            <a:ext cx="2903359" cy="369332"/>
          </a:xfrm>
          <a:prstGeom prst="rect">
            <a:avLst/>
          </a:prstGeom>
        </p:spPr>
        <p:txBody>
          <a:bodyPr wrap="none">
            <a:spAutoFit/>
          </a:bodyPr>
          <a:lstStyle/>
          <a:p>
            <a:r>
              <a:rPr lang="en-IN" dirty="0">
                <a:solidFill>
                  <a:srgbClr val="00B050"/>
                </a:solidFill>
                <a:latin typeface="Times New Roman" panose="02020603050405020304" pitchFamily="18" charset="0"/>
                <a:cs typeface="Times New Roman" panose="02020603050405020304" pitchFamily="18" charset="0"/>
              </a:rPr>
              <a:t>Direction of data all the time </a:t>
            </a:r>
            <a:endParaRPr lang="en-IN" dirty="0"/>
          </a:p>
        </p:txBody>
      </p:sp>
    </p:spTree>
    <p:extLst>
      <p:ext uri="{BB962C8B-B14F-4D97-AF65-F5344CB8AC3E}">
        <p14:creationId xmlns:p14="http://schemas.microsoft.com/office/powerpoint/2010/main" val="77497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1982955" y="393094"/>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OSI Model</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504701" y="1372531"/>
            <a:ext cx="10190030" cy="4971894"/>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When communication is not simple, we may divide the complex task of communication into several layers.</a:t>
            </a:r>
          </a:p>
          <a:p>
            <a:pPr algn="just">
              <a:lnSpc>
                <a:spcPct val="150000"/>
              </a:lnSpc>
            </a:pPr>
            <a:r>
              <a:rPr lang="en-IN" sz="2000" dirty="0">
                <a:latin typeface="Times New Roman" panose="02020603050405020304" pitchFamily="18" charset="0"/>
                <a:cs typeface="Times New Roman" panose="02020603050405020304" pitchFamily="18" charset="0"/>
              </a:rPr>
              <a:t>OSI model is used to have successful communication between computers or networks of different architectures</a:t>
            </a:r>
          </a:p>
          <a:p>
            <a:pPr algn="just">
              <a:lnSpc>
                <a:spcPct val="150000"/>
              </a:lnSpc>
            </a:pPr>
            <a:r>
              <a:rPr lang="en-IN" sz="2000" dirty="0">
                <a:latin typeface="Times New Roman" panose="02020603050405020304" pitchFamily="18" charset="0"/>
                <a:cs typeface="Times New Roman" panose="02020603050405020304" pitchFamily="18" charset="0"/>
              </a:rPr>
              <a:t>The OSI reference model describes how information from a software application in one computer moves through a network medium to a software application in another computer.</a:t>
            </a:r>
          </a:p>
          <a:p>
            <a:pPr algn="just">
              <a:lnSpc>
                <a:spcPct val="150000"/>
              </a:lnSpc>
            </a:pPr>
            <a:r>
              <a:rPr lang="en-IN" sz="2000" dirty="0">
                <a:latin typeface="Times New Roman" panose="02020603050405020304" pitchFamily="18" charset="0"/>
                <a:cs typeface="Times New Roman" panose="02020603050405020304" pitchFamily="18" charset="0"/>
              </a:rPr>
              <a:t>The model was developed by ISO and it is composed of seven layers each specifying a particular network function.</a:t>
            </a:r>
          </a:p>
          <a:p>
            <a:pPr algn="just">
              <a:lnSpc>
                <a:spcPct val="150000"/>
              </a:lnSpc>
            </a:pPr>
            <a:r>
              <a:rPr lang="en-IN" sz="2000" dirty="0">
                <a:latin typeface="Times New Roman" panose="02020603050405020304" pitchFamily="18" charset="0"/>
                <a:cs typeface="Times New Roman" panose="02020603050405020304" pitchFamily="18" charset="0"/>
              </a:rPr>
              <a:t>Each layer is a package of protocols.</a:t>
            </a:r>
          </a:p>
        </p:txBody>
      </p:sp>
    </p:spTree>
    <p:extLst>
      <p:ext uri="{BB962C8B-B14F-4D97-AF65-F5344CB8AC3E}">
        <p14:creationId xmlns:p14="http://schemas.microsoft.com/office/powerpoint/2010/main" val="294271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graphicFrame>
        <p:nvGraphicFramePr>
          <p:cNvPr id="7" name="Table 11">
            <a:extLst>
              <a:ext uri="{FF2B5EF4-FFF2-40B4-BE49-F238E27FC236}">
                <a16:creationId xmlns:a16="http://schemas.microsoft.com/office/drawing/2014/main" xmlns="" id="{5696E5FF-1F35-4C05-8838-4178D2B2178F}"/>
              </a:ext>
            </a:extLst>
          </p:cNvPr>
          <p:cNvGraphicFramePr>
            <a:graphicFrameLocks noGrp="1"/>
          </p:cNvGraphicFramePr>
          <p:nvPr>
            <p:extLst>
              <p:ext uri="{D42A27DB-BD31-4B8C-83A1-F6EECF244321}">
                <p14:modId xmlns:p14="http://schemas.microsoft.com/office/powerpoint/2010/main" val="3428489495"/>
              </p:ext>
            </p:extLst>
          </p:nvPr>
        </p:nvGraphicFramePr>
        <p:xfrm>
          <a:off x="4625266" y="998274"/>
          <a:ext cx="3346882" cy="5015311"/>
        </p:xfrm>
        <a:graphic>
          <a:graphicData uri="http://schemas.openxmlformats.org/drawingml/2006/table">
            <a:tbl>
              <a:tblPr firstRow="1" bandRow="1">
                <a:tableStyleId>{5C22544A-7EE6-4342-B048-85BDC9FD1C3A}</a:tableStyleId>
              </a:tblPr>
              <a:tblGrid>
                <a:gridCol w="3346882">
                  <a:extLst>
                    <a:ext uri="{9D8B030D-6E8A-4147-A177-3AD203B41FA5}">
                      <a16:colId xmlns:a16="http://schemas.microsoft.com/office/drawing/2014/main" xmlns="" val="1937605844"/>
                    </a:ext>
                  </a:extLst>
                </a:gridCol>
              </a:tblGrid>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75586867"/>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359313566"/>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Session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89677944"/>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7492654"/>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78540802"/>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Data Link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71133718"/>
                  </a:ext>
                </a:extLst>
              </a:tr>
              <a:tr h="716473">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Physical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27492297"/>
                  </a:ext>
                </a:extLst>
              </a:tr>
            </a:tbl>
          </a:graphicData>
        </a:graphic>
      </p:graphicFrame>
      <p:cxnSp>
        <p:nvCxnSpPr>
          <p:cNvPr id="14" name="Straight Arrow Connector 13">
            <a:extLst>
              <a:ext uri="{FF2B5EF4-FFF2-40B4-BE49-F238E27FC236}">
                <a16:creationId xmlns:a16="http://schemas.microsoft.com/office/drawing/2014/main" xmlns="" id="{B0E00DC7-DE7B-43FD-8DE6-42ABA3FD5544}"/>
              </a:ext>
            </a:extLst>
          </p:cNvPr>
          <p:cNvCxnSpPr>
            <a:cxnSpLocks/>
          </p:cNvCxnSpPr>
          <p:nvPr/>
        </p:nvCxnSpPr>
        <p:spPr>
          <a:xfrm>
            <a:off x="7972148" y="1296140"/>
            <a:ext cx="8256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88612AD9-F10A-46A0-85FA-8C63B4FF92DD}"/>
              </a:ext>
            </a:extLst>
          </p:cNvPr>
          <p:cNvCxnSpPr>
            <a:cxnSpLocks/>
          </p:cNvCxnSpPr>
          <p:nvPr/>
        </p:nvCxnSpPr>
        <p:spPr>
          <a:xfrm flipH="1">
            <a:off x="3940205" y="2009314"/>
            <a:ext cx="6850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659E73FA-7159-451E-B62F-CE4C307B93FA}"/>
              </a:ext>
            </a:extLst>
          </p:cNvPr>
          <p:cNvSpPr/>
          <p:nvPr/>
        </p:nvSpPr>
        <p:spPr>
          <a:xfrm>
            <a:off x="1152432" y="1661787"/>
            <a:ext cx="2787773"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To translate, encrypt and compress data</a:t>
            </a:r>
          </a:p>
        </p:txBody>
      </p:sp>
      <p:sp>
        <p:nvSpPr>
          <p:cNvPr id="21" name="Rectangle 20">
            <a:extLst>
              <a:ext uri="{FF2B5EF4-FFF2-40B4-BE49-F238E27FC236}">
                <a16:creationId xmlns:a16="http://schemas.microsoft.com/office/drawing/2014/main" xmlns="" id="{A1A011DE-1172-4FD0-B819-4EC854F2AA34}"/>
              </a:ext>
            </a:extLst>
          </p:cNvPr>
          <p:cNvSpPr/>
          <p:nvPr/>
        </p:nvSpPr>
        <p:spPr>
          <a:xfrm>
            <a:off x="8797771" y="2492535"/>
            <a:ext cx="3343429"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To establish, manage and terminate sessions, authentication and authorization</a:t>
            </a:r>
          </a:p>
        </p:txBody>
      </p:sp>
      <p:cxnSp>
        <p:nvCxnSpPr>
          <p:cNvPr id="23" name="Straight Arrow Connector 22">
            <a:extLst>
              <a:ext uri="{FF2B5EF4-FFF2-40B4-BE49-F238E27FC236}">
                <a16:creationId xmlns:a16="http://schemas.microsoft.com/office/drawing/2014/main" xmlns="" id="{67C07AFF-DA71-4DF9-AC3E-6213C7101336}"/>
              </a:ext>
            </a:extLst>
          </p:cNvPr>
          <p:cNvCxnSpPr>
            <a:cxnSpLocks/>
          </p:cNvCxnSpPr>
          <p:nvPr/>
        </p:nvCxnSpPr>
        <p:spPr>
          <a:xfrm>
            <a:off x="7972148" y="2815701"/>
            <a:ext cx="8256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D49EA195-8F23-417A-B4A8-767EE8D558AF}"/>
              </a:ext>
            </a:extLst>
          </p:cNvPr>
          <p:cNvCxnSpPr>
            <a:cxnSpLocks/>
          </p:cNvCxnSpPr>
          <p:nvPr/>
        </p:nvCxnSpPr>
        <p:spPr>
          <a:xfrm flipH="1">
            <a:off x="3940205" y="3460073"/>
            <a:ext cx="6850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7F06074C-0095-42E1-8084-E2FDFA5D3B22}"/>
              </a:ext>
            </a:extLst>
          </p:cNvPr>
          <p:cNvSpPr/>
          <p:nvPr/>
        </p:nvSpPr>
        <p:spPr>
          <a:xfrm>
            <a:off x="1030434" y="3129746"/>
            <a:ext cx="2909771"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To provide segmentation, flow control and error control</a:t>
            </a:r>
          </a:p>
        </p:txBody>
      </p:sp>
      <p:sp>
        <p:nvSpPr>
          <p:cNvPr id="26" name="Rectangle 25">
            <a:extLst>
              <a:ext uri="{FF2B5EF4-FFF2-40B4-BE49-F238E27FC236}">
                <a16:creationId xmlns:a16="http://schemas.microsoft.com/office/drawing/2014/main" xmlns="" id="{8004ABAD-1651-4836-AD00-8F27EA65A50A}"/>
              </a:ext>
            </a:extLst>
          </p:cNvPr>
          <p:cNvSpPr/>
          <p:nvPr/>
        </p:nvSpPr>
        <p:spPr>
          <a:xfrm>
            <a:off x="8876376" y="4092571"/>
            <a:ext cx="3089429" cy="646331"/>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To provide logical addressing,</a:t>
            </a:r>
          </a:p>
          <a:p>
            <a:pPr algn="just"/>
            <a:r>
              <a:rPr lang="en-IN" dirty="0">
                <a:latin typeface="Times New Roman" panose="02020603050405020304" pitchFamily="18" charset="0"/>
                <a:cs typeface="Times New Roman" panose="02020603050405020304" pitchFamily="18" charset="0"/>
              </a:rPr>
              <a:t>Routing and path determination</a:t>
            </a:r>
          </a:p>
        </p:txBody>
      </p:sp>
      <p:cxnSp>
        <p:nvCxnSpPr>
          <p:cNvPr id="28" name="Straight Arrow Connector 27">
            <a:extLst>
              <a:ext uri="{FF2B5EF4-FFF2-40B4-BE49-F238E27FC236}">
                <a16:creationId xmlns:a16="http://schemas.microsoft.com/office/drawing/2014/main" xmlns="" id="{546474EE-4993-4E73-A73A-95F5205FF1A8}"/>
              </a:ext>
            </a:extLst>
          </p:cNvPr>
          <p:cNvCxnSpPr>
            <a:cxnSpLocks/>
          </p:cNvCxnSpPr>
          <p:nvPr/>
        </p:nvCxnSpPr>
        <p:spPr>
          <a:xfrm>
            <a:off x="7972147" y="4277237"/>
            <a:ext cx="8256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77C20A81-F1BD-428E-85B8-BBD618B63AD1}"/>
              </a:ext>
            </a:extLst>
          </p:cNvPr>
          <p:cNvCxnSpPr>
            <a:cxnSpLocks/>
          </p:cNvCxnSpPr>
          <p:nvPr/>
        </p:nvCxnSpPr>
        <p:spPr>
          <a:xfrm flipH="1">
            <a:off x="3940204" y="4935246"/>
            <a:ext cx="68506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B9DD5626-1EFE-489F-9206-D6698D075BCB}"/>
              </a:ext>
            </a:extLst>
          </p:cNvPr>
          <p:cNvSpPr/>
          <p:nvPr/>
        </p:nvSpPr>
        <p:spPr>
          <a:xfrm>
            <a:off x="1030434" y="4345664"/>
            <a:ext cx="2969811" cy="923330"/>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To organize bits into frame and to provide medium access control and error recovery</a:t>
            </a:r>
          </a:p>
        </p:txBody>
      </p:sp>
      <p:cxnSp>
        <p:nvCxnSpPr>
          <p:cNvPr id="32" name="Straight Arrow Connector 31">
            <a:extLst>
              <a:ext uri="{FF2B5EF4-FFF2-40B4-BE49-F238E27FC236}">
                <a16:creationId xmlns:a16="http://schemas.microsoft.com/office/drawing/2014/main" xmlns="" id="{F99CCA04-6BDA-4ABE-B210-16319178ECC4}"/>
              </a:ext>
            </a:extLst>
          </p:cNvPr>
          <p:cNvCxnSpPr>
            <a:cxnSpLocks/>
          </p:cNvCxnSpPr>
          <p:nvPr/>
        </p:nvCxnSpPr>
        <p:spPr>
          <a:xfrm>
            <a:off x="7972148" y="5637000"/>
            <a:ext cx="82562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C6AB4635-0784-4978-A232-9473C0197739}"/>
              </a:ext>
            </a:extLst>
          </p:cNvPr>
          <p:cNvSpPr/>
          <p:nvPr/>
        </p:nvSpPr>
        <p:spPr>
          <a:xfrm>
            <a:off x="8876376" y="5175335"/>
            <a:ext cx="3089429" cy="923330"/>
          </a:xfrm>
          <a:prstGeom prst="rect">
            <a:avLst/>
          </a:prstGeom>
        </p:spPr>
        <p:txBody>
          <a:bodyPr wrap="square">
            <a:spAutoFit/>
          </a:bodyPr>
          <a:lstStyle/>
          <a:p>
            <a:pPr algn="just"/>
            <a:r>
              <a:rPr lang="en-IN" dirty="0">
                <a:latin typeface="Times New Roman" panose="02020603050405020304" pitchFamily="18" charset="0"/>
                <a:cs typeface="Times New Roman" panose="02020603050405020304" pitchFamily="18" charset="0"/>
              </a:rPr>
              <a:t>To transmit bits over a medium</a:t>
            </a:r>
          </a:p>
          <a:p>
            <a:pPr algn="just"/>
            <a:r>
              <a:rPr lang="en-IN" dirty="0">
                <a:latin typeface="Times New Roman" panose="02020603050405020304" pitchFamily="18" charset="0"/>
                <a:cs typeface="Times New Roman" panose="02020603050405020304" pitchFamily="18" charset="0"/>
              </a:rPr>
              <a:t>and to provide mechanical and electrical specifications </a:t>
            </a:r>
          </a:p>
        </p:txBody>
      </p:sp>
      <p:sp>
        <p:nvSpPr>
          <p:cNvPr id="2048" name="Title 2047">
            <a:extLst>
              <a:ext uri="{FF2B5EF4-FFF2-40B4-BE49-F238E27FC236}">
                <a16:creationId xmlns:a16="http://schemas.microsoft.com/office/drawing/2014/main" xmlns="" id="{AD5D706D-998A-4AE1-A09E-A8D53DA7A6A4}"/>
              </a:ext>
            </a:extLst>
          </p:cNvPr>
          <p:cNvSpPr>
            <a:spLocks noGrp="1"/>
          </p:cNvSpPr>
          <p:nvPr>
            <p:ph type="title"/>
          </p:nvPr>
        </p:nvSpPr>
        <p:spPr>
          <a:xfrm>
            <a:off x="3263837" y="116104"/>
            <a:ext cx="6188714" cy="663512"/>
          </a:xfrm>
        </p:spPr>
        <p:txBody>
          <a:bodyPr>
            <a:normAutofit fontScale="90000"/>
          </a:bodyPr>
          <a:lstStyle/>
          <a:p>
            <a:pPr algn="ctr"/>
            <a:r>
              <a:rPr lang="en-IN" dirty="0">
                <a:solidFill>
                  <a:srgbClr val="00B0F0"/>
                </a:solidFill>
                <a:latin typeface="Times New Roman" panose="02020603050405020304" pitchFamily="18" charset="0"/>
                <a:cs typeface="Times New Roman" panose="02020603050405020304" pitchFamily="18" charset="0"/>
              </a:rPr>
              <a:t>OSI Model</a:t>
            </a:r>
          </a:p>
        </p:txBody>
      </p:sp>
      <p:sp>
        <p:nvSpPr>
          <p:cNvPr id="12" name="TextBox 11">
            <a:extLst>
              <a:ext uri="{FF2B5EF4-FFF2-40B4-BE49-F238E27FC236}">
                <a16:creationId xmlns:a16="http://schemas.microsoft.com/office/drawing/2014/main" xmlns="" id="{2761A917-9881-4D33-86D2-94BBB1D4F77E}"/>
              </a:ext>
            </a:extLst>
          </p:cNvPr>
          <p:cNvSpPr txBox="1"/>
          <p:nvPr/>
        </p:nvSpPr>
        <p:spPr>
          <a:xfrm>
            <a:off x="8876376" y="998274"/>
            <a:ext cx="204510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Enables the users to access the network</a:t>
            </a:r>
            <a:endParaRPr lang="en-IN" dirty="0"/>
          </a:p>
        </p:txBody>
      </p:sp>
    </p:spTree>
    <p:extLst>
      <p:ext uri="{BB962C8B-B14F-4D97-AF65-F5344CB8AC3E}">
        <p14:creationId xmlns:p14="http://schemas.microsoft.com/office/powerpoint/2010/main" val="21700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9D3E378A-C06E-4922-BD26-BF4ECC665129}"/>
              </a:ext>
            </a:extLst>
          </p:cNvPr>
          <p:cNvSpPr>
            <a:spLocks noGrp="1"/>
          </p:cNvSpPr>
          <p:nvPr>
            <p:ph type="title"/>
          </p:nvPr>
        </p:nvSpPr>
        <p:spPr>
          <a:xfrm>
            <a:off x="1094916" y="404315"/>
            <a:ext cx="10002168" cy="611141"/>
          </a:xfrm>
        </p:spPr>
        <p:txBody>
          <a:bodyPr>
            <a:normAutofit fontScale="90000"/>
          </a:bodyPr>
          <a:lstStyle/>
          <a:p>
            <a:pPr algn="ctr"/>
            <a:r>
              <a:rPr lang="en-IN" sz="6000" dirty="0">
                <a:solidFill>
                  <a:srgbClr val="00B0F0"/>
                </a:solidFill>
                <a:latin typeface="Times New Roman" panose="02020603050405020304" pitchFamily="18" charset="0"/>
                <a:cs typeface="Times New Roman" panose="02020603050405020304" pitchFamily="18" charset="0"/>
              </a:rPr>
              <a:t>Contents</a:t>
            </a:r>
          </a:p>
        </p:txBody>
      </p:sp>
      <p:sp>
        <p:nvSpPr>
          <p:cNvPr id="12" name="Content Placeholder 11">
            <a:extLst>
              <a:ext uri="{FF2B5EF4-FFF2-40B4-BE49-F238E27FC236}">
                <a16:creationId xmlns:a16="http://schemas.microsoft.com/office/drawing/2014/main" xmlns="" id="{BC5E78B1-5D0C-42A1-AE56-8A9F38B129A5}"/>
              </a:ext>
            </a:extLst>
          </p:cNvPr>
          <p:cNvSpPr>
            <a:spLocks noGrp="1"/>
          </p:cNvSpPr>
          <p:nvPr>
            <p:ph idx="1"/>
          </p:nvPr>
        </p:nvSpPr>
        <p:spPr>
          <a:xfrm>
            <a:off x="1614255" y="1253289"/>
            <a:ext cx="9413290" cy="4958015"/>
          </a:xfrm>
        </p:spPr>
        <p:txBody>
          <a:bodyPr>
            <a:noAutofit/>
          </a:bodyPr>
          <a:lstStyle/>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Introduction to Network</a:t>
            </a:r>
          </a:p>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Data communication</a:t>
            </a:r>
          </a:p>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Components of Data communication</a:t>
            </a:r>
          </a:p>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Direction of Data</a:t>
            </a:r>
          </a:p>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OSI Model</a:t>
            </a:r>
          </a:p>
          <a:p>
            <a:pPr marL="514350" indent="-51435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TCP/IP protocol suite </a:t>
            </a:r>
          </a:p>
          <a:p>
            <a:pPr marL="457200" lvl="0" indent="-45720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Introduction to Network Simulator and its architecture</a:t>
            </a:r>
          </a:p>
          <a:p>
            <a:pPr marL="457200" lvl="0" indent="-45720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Network in NS2 </a:t>
            </a:r>
          </a:p>
          <a:p>
            <a:pPr marL="457200" indent="-45720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Basic Linux commands</a:t>
            </a:r>
          </a:p>
          <a:p>
            <a:pPr marL="457200" lvl="0" indent="-45720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Installation of NS2</a:t>
            </a:r>
          </a:p>
          <a:p>
            <a:pPr marL="514350" indent="-514350">
              <a:lnSpc>
                <a:spcPct val="10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11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1982955" y="393094"/>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OSI Model</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331651" y="1423341"/>
            <a:ext cx="10110624" cy="4771399"/>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Application Layer</a:t>
            </a:r>
            <a:r>
              <a:rPr lang="en-IN" sz="2400" b="1" dirty="0">
                <a:solidFill>
                  <a:srgbClr val="B10750"/>
                </a:solidFill>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Enables the users to access the network.</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This layer is used by network applications.</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Network applications means computer applications that use internet like google chrome, Firefox etc.</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These applications depend on application layer protocols to function.</a:t>
            </a:r>
          </a:p>
          <a:p>
            <a:pPr marL="0" indent="0" algn="just">
              <a:lnSpc>
                <a:spcPct val="150000"/>
              </a:lnSpc>
              <a:buNone/>
            </a:pPr>
            <a:endParaRPr lang="en-IN" sz="2400" dirty="0">
              <a:solidFill>
                <a:srgbClr val="B1075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2400" dirty="0">
              <a:solidFill>
                <a:srgbClr val="B107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52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1982955" y="393094"/>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OSI Model</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186656" y="1338350"/>
            <a:ext cx="10582183" cy="4771399"/>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These </a:t>
            </a:r>
            <a:r>
              <a:rPr lang="en-IN" dirty="0">
                <a:solidFill>
                  <a:srgbClr val="B10750"/>
                </a:solidFill>
                <a:latin typeface="Times New Roman" panose="02020603050405020304" pitchFamily="18" charset="0"/>
                <a:cs typeface="Times New Roman" panose="02020603050405020304" pitchFamily="18" charset="0"/>
              </a:rPr>
              <a:t>Application Layer Protocols</a:t>
            </a:r>
            <a:r>
              <a:rPr lang="en-IN" sz="2400" dirty="0">
                <a:latin typeface="Times New Roman" panose="02020603050405020304" pitchFamily="18" charset="0"/>
                <a:cs typeface="Times New Roman" panose="02020603050405020304" pitchFamily="18" charset="0"/>
              </a:rPr>
              <a:t> form the basis for various network services like file transfer, web surfing, sending emails etc.</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File transfer is done by </a:t>
            </a:r>
            <a:r>
              <a:rPr lang="en-IN" dirty="0">
                <a:solidFill>
                  <a:srgbClr val="FF0000"/>
                </a:solidFill>
                <a:latin typeface="Times New Roman" panose="02020603050405020304" pitchFamily="18" charset="0"/>
                <a:cs typeface="Times New Roman" panose="02020603050405020304" pitchFamily="18" charset="0"/>
              </a:rPr>
              <a:t>FTP</a:t>
            </a:r>
            <a:r>
              <a:rPr lang="en-IN" dirty="0">
                <a:latin typeface="Times New Roman" panose="02020603050405020304" pitchFamily="18" charset="0"/>
                <a:cs typeface="Times New Roman" panose="02020603050405020304" pitchFamily="18" charset="0"/>
              </a:rPr>
              <a:t> protocol.</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Web surfing is done with help of </a:t>
            </a:r>
            <a:r>
              <a:rPr lang="en-IN" dirty="0">
                <a:solidFill>
                  <a:srgbClr val="FF0000"/>
                </a:solidFill>
                <a:latin typeface="Times New Roman" panose="02020603050405020304" pitchFamily="18" charset="0"/>
                <a:cs typeface="Times New Roman" panose="02020603050405020304" pitchFamily="18" charset="0"/>
              </a:rPr>
              <a:t>HTTP</a:t>
            </a:r>
            <a:r>
              <a:rPr lang="en-IN" dirty="0">
                <a:latin typeface="Times New Roman" panose="02020603050405020304" pitchFamily="18" charset="0"/>
                <a:cs typeface="Times New Roman" panose="02020603050405020304" pitchFamily="18" charset="0"/>
              </a:rPr>
              <a:t> or </a:t>
            </a:r>
            <a:r>
              <a:rPr lang="en-IN" dirty="0">
                <a:solidFill>
                  <a:srgbClr val="FF0000"/>
                </a:solidFill>
                <a:latin typeface="Times New Roman" panose="02020603050405020304" pitchFamily="18" charset="0"/>
                <a:cs typeface="Times New Roman" panose="02020603050405020304" pitchFamily="18" charset="0"/>
              </a:rPr>
              <a:t>HTTPS</a:t>
            </a:r>
            <a:r>
              <a:rPr lang="en-IN" dirty="0">
                <a:latin typeface="Times New Roman" panose="02020603050405020304" pitchFamily="18" charset="0"/>
                <a:cs typeface="Times New Roman" panose="02020603050405020304" pitchFamily="18" charset="0"/>
              </a:rPr>
              <a:t> protocol.</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For emails, </a:t>
            </a:r>
            <a:r>
              <a:rPr lang="en-IN" dirty="0">
                <a:solidFill>
                  <a:srgbClr val="FF0000"/>
                </a:solidFill>
                <a:latin typeface="Times New Roman" panose="02020603050405020304" pitchFamily="18" charset="0"/>
                <a:cs typeface="Times New Roman" panose="02020603050405020304" pitchFamily="18" charset="0"/>
              </a:rPr>
              <a:t>SMTP</a:t>
            </a:r>
            <a:r>
              <a:rPr lang="en-IN" dirty="0">
                <a:latin typeface="Times New Roman" panose="02020603050405020304" pitchFamily="18" charset="0"/>
                <a:cs typeface="Times New Roman" panose="02020603050405020304" pitchFamily="18" charset="0"/>
              </a:rPr>
              <a:t> is used.</a:t>
            </a:r>
          </a:p>
          <a:p>
            <a:pPr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Application layer provides services for network applications with the help of protocols to perform user activities.</a:t>
            </a:r>
          </a:p>
          <a:p>
            <a:pPr marL="457200" indent="-457200" algn="just">
              <a:lnSpc>
                <a:spcPct val="150000"/>
              </a:lnSpc>
              <a:buFont typeface="+mj-lt"/>
              <a:buAutoNum type="arabicPeriod"/>
            </a:pPr>
            <a:endParaRPr lang="en-IN" sz="2400" dirty="0">
              <a:solidFill>
                <a:srgbClr val="B107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37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515738" y="1458464"/>
            <a:ext cx="8479161" cy="4351338"/>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Presentation Layer</a:t>
            </a:r>
            <a:r>
              <a:rPr lang="en-IN" sz="2400" b="1" dirty="0">
                <a:solidFill>
                  <a:srgbClr val="B10750"/>
                </a:solidFill>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It receives data from application layer.</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Presentation layer performs 3 basic functions.</a:t>
            </a:r>
          </a:p>
          <a:p>
            <a:pPr lvl="1" algn="just">
              <a:lnSpc>
                <a:spcPct val="150000"/>
              </a:lnSpc>
            </a:pPr>
            <a:r>
              <a:rPr lang="en-IN" dirty="0">
                <a:latin typeface="Times New Roman" panose="02020603050405020304" pitchFamily="18" charset="0"/>
                <a:cs typeface="Times New Roman" panose="02020603050405020304" pitchFamily="18" charset="0"/>
              </a:rPr>
              <a:t>Translation </a:t>
            </a:r>
          </a:p>
          <a:p>
            <a:pPr lvl="1" algn="just">
              <a:lnSpc>
                <a:spcPct val="150000"/>
              </a:lnSpc>
            </a:pPr>
            <a:r>
              <a:rPr lang="en-IN" dirty="0">
                <a:latin typeface="Times New Roman" panose="02020603050405020304" pitchFamily="18" charset="0"/>
                <a:cs typeface="Times New Roman" panose="02020603050405020304" pitchFamily="18" charset="0"/>
              </a:rPr>
              <a:t>Compression </a:t>
            </a:r>
          </a:p>
          <a:p>
            <a:pPr lvl="1" algn="just">
              <a:lnSpc>
                <a:spcPct val="150000"/>
              </a:lnSpc>
            </a:pPr>
            <a:r>
              <a:rPr lang="en-IN" dirty="0">
                <a:latin typeface="Times New Roman" panose="02020603050405020304" pitchFamily="18" charset="0"/>
                <a:cs typeface="Times New Roman" panose="02020603050405020304" pitchFamily="18" charset="0"/>
              </a:rPr>
              <a:t>Encryption / Decryption </a:t>
            </a:r>
          </a:p>
        </p:txBody>
      </p:sp>
    </p:spTree>
    <p:extLst>
      <p:ext uri="{BB962C8B-B14F-4D97-AF65-F5344CB8AC3E}">
        <p14:creationId xmlns:p14="http://schemas.microsoft.com/office/powerpoint/2010/main" val="4154153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4294967295"/>
          </p:nvPr>
        </p:nvSpPr>
        <p:spPr>
          <a:xfrm>
            <a:off x="1463674" y="1245243"/>
            <a:ext cx="10423526" cy="4880349"/>
          </a:xfrm>
        </p:spPr>
        <p:txBody>
          <a:bodyPr>
            <a:normAutofit/>
          </a:bodyPr>
          <a:lstStyle/>
          <a:p>
            <a:pPr algn="just">
              <a:lnSpc>
                <a:spcPct val="150000"/>
              </a:lnSpc>
            </a:pPr>
            <a:r>
              <a:rPr lang="en-IN" b="1" u="sng" dirty="0">
                <a:latin typeface="Times New Roman" panose="02020603050405020304" pitchFamily="18" charset="0"/>
                <a:cs typeface="Times New Roman" panose="02020603050405020304" pitchFamily="18" charset="0"/>
              </a:rPr>
              <a:t>Translation</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 data which is received from application layer is in the form of characters and numbers.</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Presentation layer convert these characters and numbers to machine understandable (binary) language. </a:t>
            </a:r>
          </a:p>
          <a:p>
            <a:pPr marL="457200" indent="-457200" algn="just">
              <a:lnSpc>
                <a:spcPct val="150000"/>
              </a:lnSpc>
              <a:buFont typeface="+mj-lt"/>
              <a:buAutoNum type="arabicPeriod"/>
            </a:pPr>
            <a:r>
              <a:rPr lang="en-IN" sz="2400" u="sng" dirty="0">
                <a:latin typeface="Times New Roman" panose="02020603050405020304" pitchFamily="18" charset="0"/>
                <a:cs typeface="Times New Roman" panose="02020603050405020304" pitchFamily="18" charset="0"/>
              </a:rPr>
              <a:t>Example </a:t>
            </a:r>
            <a:r>
              <a:rPr lang="en-IN" sz="2400" dirty="0">
                <a:latin typeface="Times New Roman" panose="02020603050405020304" pitchFamily="18" charset="0"/>
                <a:cs typeface="Times New Roman" panose="02020603050405020304" pitchFamily="18" charset="0"/>
              </a:rPr>
              <a:t>: Conversion of ASCII to Binary</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DFGJC                10010</a:t>
            </a:r>
          </a:p>
        </p:txBody>
      </p:sp>
      <p:cxnSp>
        <p:nvCxnSpPr>
          <p:cNvPr id="14" name="Straight Arrow Connector 13">
            <a:extLst>
              <a:ext uri="{FF2B5EF4-FFF2-40B4-BE49-F238E27FC236}">
                <a16:creationId xmlns:a16="http://schemas.microsoft.com/office/drawing/2014/main" xmlns="" id="{02EBECBE-BF91-40AB-A728-DF367DCFB227}"/>
              </a:ext>
            </a:extLst>
          </p:cNvPr>
          <p:cNvCxnSpPr/>
          <p:nvPr/>
        </p:nvCxnSpPr>
        <p:spPr>
          <a:xfrm>
            <a:off x="4332302" y="5486404"/>
            <a:ext cx="1020932"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0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4294967295"/>
          </p:nvPr>
        </p:nvSpPr>
        <p:spPr>
          <a:xfrm>
            <a:off x="1340528" y="1245406"/>
            <a:ext cx="10546672" cy="4800287"/>
          </a:xfrm>
        </p:spPr>
        <p:txBody>
          <a:bodyPr>
            <a:normAutofit/>
          </a:bodyPr>
          <a:lstStyle/>
          <a:p>
            <a:pPr algn="just">
              <a:lnSpc>
                <a:spcPct val="150000"/>
              </a:lnSpc>
            </a:pPr>
            <a:r>
              <a:rPr lang="en-IN" b="1" u="sng" dirty="0">
                <a:latin typeface="Times New Roman" panose="02020603050405020304" pitchFamily="18" charset="0"/>
                <a:cs typeface="Times New Roman" panose="02020603050405020304" pitchFamily="18" charset="0"/>
              </a:rPr>
              <a:t>Data Compression</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Before the data is transmitted, Presentation layer reduces the number of bits that are used to represent the original data.</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This bit reduction process is called “Data Compression”.</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It reduces the amount of space used to store the original file.</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As the size of the file is reduced, it can be received at the destination in very less time i.e., data transmission can be done faster.</a:t>
            </a:r>
          </a:p>
        </p:txBody>
      </p:sp>
    </p:spTree>
    <p:extLst>
      <p:ext uri="{BB962C8B-B14F-4D97-AF65-F5344CB8AC3E}">
        <p14:creationId xmlns:p14="http://schemas.microsoft.com/office/powerpoint/2010/main" val="342894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4294967295"/>
          </p:nvPr>
        </p:nvSpPr>
        <p:spPr>
          <a:xfrm>
            <a:off x="1234619" y="1245406"/>
            <a:ext cx="10546672" cy="4800287"/>
          </a:xfrm>
        </p:spPr>
        <p:txBody>
          <a:bodyPr>
            <a:normAutofit/>
          </a:bodyPr>
          <a:lstStyle/>
          <a:p>
            <a:pPr algn="just">
              <a:lnSpc>
                <a:spcPct val="150000"/>
              </a:lnSpc>
            </a:pPr>
            <a:r>
              <a:rPr lang="en-IN" b="1" u="sng" dirty="0">
                <a:latin typeface="Times New Roman" panose="02020603050405020304" pitchFamily="18" charset="0"/>
                <a:cs typeface="Times New Roman" panose="02020603050405020304" pitchFamily="18" charset="0"/>
              </a:rPr>
              <a:t>Encryption / Decryption</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To maintain integrity of data, before transmission, “data is encrypted”.</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Encryption enhances security of sensitive data.</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Secure Socket Layer ( </a:t>
            </a:r>
            <a:r>
              <a:rPr lang="en-IN" sz="2400" dirty="0">
                <a:solidFill>
                  <a:srgbClr val="FF0066"/>
                </a:solidFill>
                <a:latin typeface="Times New Roman" panose="02020603050405020304" pitchFamily="18" charset="0"/>
                <a:cs typeface="Times New Roman" panose="02020603050405020304" pitchFamily="18" charset="0"/>
              </a:rPr>
              <a:t>SSL</a:t>
            </a:r>
            <a:r>
              <a:rPr lang="en-IN" sz="2400" dirty="0">
                <a:latin typeface="Times New Roman" panose="02020603050405020304" pitchFamily="18" charset="0"/>
                <a:cs typeface="Times New Roman" panose="02020603050405020304" pitchFamily="18" charset="0"/>
              </a:rPr>
              <a:t> ) is used in Presentation layer for encryption and decryption.</a:t>
            </a:r>
          </a:p>
          <a:p>
            <a:pPr lvl="1" algn="just">
              <a:lnSpc>
                <a:spcPct val="150000"/>
              </a:lnSpc>
            </a:pPr>
            <a:r>
              <a:rPr lang="en-IN" dirty="0">
                <a:latin typeface="Times New Roman" panose="02020603050405020304" pitchFamily="18" charset="0"/>
                <a:cs typeface="Times New Roman" panose="02020603050405020304" pitchFamily="18" charset="0"/>
              </a:rPr>
              <a:t>At </a:t>
            </a:r>
            <a:r>
              <a:rPr lang="en-IN" dirty="0">
                <a:solidFill>
                  <a:srgbClr val="FF0000"/>
                </a:solidFill>
                <a:latin typeface="Times New Roman" panose="02020603050405020304" pitchFamily="18" charset="0"/>
                <a:cs typeface="Times New Roman" panose="02020603050405020304" pitchFamily="18" charset="0"/>
              </a:rPr>
              <a:t>Sender</a:t>
            </a:r>
            <a:r>
              <a:rPr lang="en-IN" dirty="0">
                <a:latin typeface="Times New Roman" panose="02020603050405020304" pitchFamily="18" charset="0"/>
                <a:cs typeface="Times New Roman" panose="02020603050405020304" pitchFamily="18" charset="0"/>
              </a:rPr>
              <a:t> side, data is </a:t>
            </a:r>
            <a:r>
              <a:rPr lang="en-IN" dirty="0">
                <a:solidFill>
                  <a:srgbClr val="FF0000"/>
                </a:solidFill>
                <a:latin typeface="Times New Roman" panose="02020603050405020304" pitchFamily="18" charset="0"/>
                <a:cs typeface="Times New Roman" panose="02020603050405020304" pitchFamily="18" charset="0"/>
              </a:rPr>
              <a:t>Encrypted</a:t>
            </a:r>
            <a:r>
              <a:rPr lang="en-IN" dirty="0">
                <a:latin typeface="Times New Roman" panose="02020603050405020304" pitchFamily="18" charset="0"/>
                <a:cs typeface="Times New Roman" panose="02020603050405020304" pitchFamily="18" charset="0"/>
              </a:rPr>
              <a:t>.</a:t>
            </a:r>
          </a:p>
          <a:p>
            <a:pPr lvl="1" algn="just">
              <a:lnSpc>
                <a:spcPct val="150000"/>
              </a:lnSpc>
            </a:pPr>
            <a:r>
              <a:rPr lang="en-IN" dirty="0">
                <a:latin typeface="Times New Roman" panose="02020603050405020304" pitchFamily="18" charset="0"/>
                <a:cs typeface="Times New Roman" panose="02020603050405020304" pitchFamily="18" charset="0"/>
              </a:rPr>
              <a:t>At </a:t>
            </a:r>
            <a:r>
              <a:rPr lang="en-IN" dirty="0">
                <a:solidFill>
                  <a:srgbClr val="FF0000"/>
                </a:solidFill>
                <a:latin typeface="Times New Roman" panose="02020603050405020304" pitchFamily="18" charset="0"/>
                <a:cs typeface="Times New Roman" panose="02020603050405020304" pitchFamily="18" charset="0"/>
              </a:rPr>
              <a:t>Receiver</a:t>
            </a:r>
            <a:r>
              <a:rPr lang="en-IN" dirty="0">
                <a:latin typeface="Times New Roman" panose="02020603050405020304" pitchFamily="18" charset="0"/>
                <a:cs typeface="Times New Roman" panose="02020603050405020304" pitchFamily="18" charset="0"/>
              </a:rPr>
              <a:t> side, data is </a:t>
            </a:r>
            <a:r>
              <a:rPr lang="en-IN" dirty="0">
                <a:solidFill>
                  <a:srgbClr val="FF0000"/>
                </a:solidFill>
                <a:latin typeface="Times New Roman" panose="02020603050405020304" pitchFamily="18" charset="0"/>
                <a:cs typeface="Times New Roman" panose="02020603050405020304" pitchFamily="18" charset="0"/>
              </a:rPr>
              <a:t>Decrypted</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0733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186656" y="1038192"/>
            <a:ext cx="10652581" cy="5576855"/>
          </a:xfrm>
        </p:spPr>
        <p:txBody>
          <a:bodyPr>
            <a:normAutofit fontScale="92500"/>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Session Layer</a:t>
            </a:r>
            <a:r>
              <a:rPr lang="en-IN" sz="2400" b="1" dirty="0">
                <a:solidFill>
                  <a:srgbClr val="B10750"/>
                </a:solidFill>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It helps in setting up and managing connections enabling sending and receiving of data, followed by termination of connections or sessions.</a:t>
            </a: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Just before a session or a connection is establishment with a server, server performs a function called “</a:t>
            </a:r>
            <a:r>
              <a:rPr lang="en-IN" sz="2200" dirty="0">
                <a:solidFill>
                  <a:srgbClr val="FF0066"/>
                </a:solidFill>
                <a:latin typeface="Times New Roman" panose="02020603050405020304" pitchFamily="18" charset="0"/>
                <a:cs typeface="Times New Roman" panose="02020603050405020304" pitchFamily="18" charset="0"/>
              </a:rPr>
              <a:t>Authentication</a:t>
            </a:r>
            <a:r>
              <a:rPr lang="en-IN" sz="22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After authenticating the user, “</a:t>
            </a:r>
            <a:r>
              <a:rPr lang="en-IN" sz="2200" dirty="0">
                <a:solidFill>
                  <a:srgbClr val="FF0066"/>
                </a:solidFill>
                <a:latin typeface="Times New Roman" panose="02020603050405020304" pitchFamily="18" charset="0"/>
                <a:cs typeface="Times New Roman" panose="02020603050405020304" pitchFamily="18" charset="0"/>
              </a:rPr>
              <a:t>Authorization</a:t>
            </a:r>
            <a:r>
              <a:rPr lang="en-IN" sz="2200" dirty="0">
                <a:latin typeface="Times New Roman" panose="02020603050405020304" pitchFamily="18" charset="0"/>
                <a:cs typeface="Times New Roman" panose="02020603050405020304" pitchFamily="18" charset="0"/>
              </a:rPr>
              <a:t>” is checked.</a:t>
            </a: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Thus the session layer helps in</a:t>
            </a:r>
          </a:p>
          <a:p>
            <a:pPr lvl="1" algn="just">
              <a:lnSpc>
                <a:spcPct val="150000"/>
              </a:lnSpc>
            </a:pPr>
            <a:r>
              <a:rPr lang="en-IN" sz="2200" dirty="0">
                <a:latin typeface="Times New Roman" panose="02020603050405020304" pitchFamily="18" charset="0"/>
                <a:cs typeface="Times New Roman" panose="02020603050405020304" pitchFamily="18" charset="0"/>
              </a:rPr>
              <a:t>Session management </a:t>
            </a:r>
          </a:p>
          <a:p>
            <a:pPr lvl="1" algn="just">
              <a:lnSpc>
                <a:spcPct val="150000"/>
              </a:lnSpc>
            </a:pPr>
            <a:r>
              <a:rPr lang="en-IN" sz="2200" dirty="0">
                <a:latin typeface="Times New Roman" panose="02020603050405020304" pitchFamily="18" charset="0"/>
                <a:cs typeface="Times New Roman" panose="02020603050405020304" pitchFamily="18" charset="0"/>
              </a:rPr>
              <a:t>Authentication</a:t>
            </a:r>
          </a:p>
          <a:p>
            <a:pPr lvl="1" algn="just">
              <a:lnSpc>
                <a:spcPct val="150000"/>
              </a:lnSpc>
            </a:pPr>
            <a:r>
              <a:rPr lang="en-IN" sz="2200" dirty="0">
                <a:latin typeface="Times New Roman" panose="02020603050405020304" pitchFamily="18" charset="0"/>
                <a:cs typeface="Times New Roman" panose="02020603050405020304" pitchFamily="18" charset="0"/>
              </a:rPr>
              <a:t>Authorization </a:t>
            </a:r>
          </a:p>
        </p:txBody>
      </p:sp>
    </p:spTree>
    <p:extLst>
      <p:ext uri="{BB962C8B-B14F-4D97-AF65-F5344CB8AC3E}">
        <p14:creationId xmlns:p14="http://schemas.microsoft.com/office/powerpoint/2010/main" val="3914646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219198" y="1015456"/>
            <a:ext cx="10668002" cy="5346997"/>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Transport Layer</a:t>
            </a:r>
            <a:r>
              <a:rPr lang="en-IN" b="1" dirty="0">
                <a:solidFill>
                  <a:srgbClr val="B10750"/>
                </a:solidFill>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Transport layer controls reliability of communication through </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Segmentation </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Flow control</a:t>
            </a:r>
          </a:p>
          <a:p>
            <a:pPr marL="914400" lvl="1" indent="-45720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Error control</a:t>
            </a:r>
          </a:p>
          <a:p>
            <a:pPr algn="just">
              <a:lnSpc>
                <a:spcPct val="150000"/>
              </a:lnSpc>
            </a:pPr>
            <a:r>
              <a:rPr lang="en-IN" sz="2400" dirty="0">
                <a:latin typeface="Times New Roman" panose="02020603050405020304" pitchFamily="18" charset="0"/>
                <a:cs typeface="Times New Roman" panose="02020603050405020304" pitchFamily="18" charset="0"/>
              </a:rPr>
              <a:t>Protocols of transport layer are </a:t>
            </a:r>
          </a:p>
          <a:p>
            <a:pPr marL="971550" lvl="1" indent="-51435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Transmission Control Protocol (TCP)</a:t>
            </a:r>
          </a:p>
          <a:p>
            <a:pPr marL="971550" lvl="1" indent="-514350" algn="just">
              <a:lnSpc>
                <a:spcPct val="150000"/>
              </a:lnSpc>
              <a:buFont typeface="+mj-lt"/>
              <a:buAutoNum type="arabicPeriod"/>
            </a:pPr>
            <a:r>
              <a:rPr lang="en-IN" dirty="0">
                <a:latin typeface="Times New Roman" panose="02020603050405020304" pitchFamily="18" charset="0"/>
                <a:cs typeface="Times New Roman" panose="02020603050405020304" pitchFamily="18" charset="0"/>
              </a:rPr>
              <a:t>User Datagram Protocol (UDP)</a:t>
            </a:r>
          </a:p>
        </p:txBody>
      </p:sp>
    </p:spTree>
    <p:extLst>
      <p:ext uri="{BB962C8B-B14F-4D97-AF65-F5344CB8AC3E}">
        <p14:creationId xmlns:p14="http://schemas.microsoft.com/office/powerpoint/2010/main" val="3094227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219197" y="1056153"/>
            <a:ext cx="10550015" cy="5346997"/>
          </a:xfrm>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Segmentation</a:t>
            </a:r>
            <a:r>
              <a:rPr lang="en-IN" sz="2400" b="1" dirty="0">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Data received from session layer is divided into small data units called segments.</a:t>
            </a:r>
          </a:p>
          <a:p>
            <a:pPr marL="457200" indent="-457200" algn="just">
              <a:lnSpc>
                <a:spcPct val="150000"/>
              </a:lnSpc>
              <a:buFont typeface="+mj-lt"/>
              <a:buAutoNum type="arabicPeriod" startAt="2"/>
            </a:pPr>
            <a:r>
              <a:rPr lang="en-IN" sz="2400" dirty="0">
                <a:latin typeface="Times New Roman" panose="02020603050405020304" pitchFamily="18" charset="0"/>
                <a:cs typeface="Times New Roman" panose="02020603050405020304" pitchFamily="18" charset="0"/>
              </a:rPr>
              <a:t>Each segment contains a source and destinations </a:t>
            </a:r>
            <a:r>
              <a:rPr lang="en-IN" sz="2400" dirty="0">
                <a:solidFill>
                  <a:srgbClr val="0070C0"/>
                </a:solidFill>
                <a:latin typeface="Times New Roman" panose="02020603050405020304" pitchFamily="18" charset="0"/>
                <a:cs typeface="Times New Roman" panose="02020603050405020304" pitchFamily="18" charset="0"/>
              </a:rPr>
              <a:t>Port Numbers</a:t>
            </a:r>
            <a:r>
              <a:rPr lang="en-IN" sz="2400" dirty="0">
                <a:latin typeface="Times New Roman" panose="02020603050405020304" pitchFamily="18" charset="0"/>
                <a:cs typeface="Times New Roman" panose="02020603050405020304" pitchFamily="18" charset="0"/>
              </a:rPr>
              <a:t> and a </a:t>
            </a:r>
            <a:r>
              <a:rPr lang="en-IN" sz="2400" dirty="0">
                <a:solidFill>
                  <a:srgbClr val="0070C0"/>
                </a:solidFill>
                <a:latin typeface="Times New Roman" panose="02020603050405020304" pitchFamily="18" charset="0"/>
                <a:cs typeface="Times New Roman" panose="02020603050405020304" pitchFamily="18" charset="0"/>
              </a:rPr>
              <a:t>Sequence Number</a:t>
            </a:r>
            <a:r>
              <a:rPr lang="en-IN" sz="24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startAt="2"/>
            </a:pPr>
            <a:endParaRPr lang="en-IN" sz="2200" dirty="0">
              <a:latin typeface="Times New Roman" panose="02020603050405020304" pitchFamily="18" charset="0"/>
              <a:cs typeface="Times New Roman" panose="02020603050405020304" pitchFamily="18" charset="0"/>
            </a:endParaRPr>
          </a:p>
        </p:txBody>
      </p:sp>
      <p:sp>
        <p:nvSpPr>
          <p:cNvPr id="13" name="Content Placeholder 13">
            <a:extLst>
              <a:ext uri="{FF2B5EF4-FFF2-40B4-BE49-F238E27FC236}">
                <a16:creationId xmlns:a16="http://schemas.microsoft.com/office/drawing/2014/main" xmlns="" id="{634E6E7C-4289-4341-AADB-80E014A85241}"/>
              </a:ext>
            </a:extLst>
          </p:cNvPr>
          <p:cNvSpPr txBox="1">
            <a:spLocks/>
          </p:cNvSpPr>
          <p:nvPr/>
        </p:nvSpPr>
        <p:spPr>
          <a:xfrm>
            <a:off x="5301456" y="3852554"/>
            <a:ext cx="1589088" cy="723737"/>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sz="3200" dirty="0">
                <a:solidFill>
                  <a:schemeClr val="tx1"/>
                </a:solidFill>
                <a:latin typeface="Times New Roman" panose="02020603050405020304" pitchFamily="18" charset="0"/>
                <a:cs typeface="Times New Roman" panose="02020603050405020304" pitchFamily="18" charset="0"/>
              </a:rPr>
              <a:t>Data</a:t>
            </a:r>
          </a:p>
        </p:txBody>
      </p:sp>
      <p:sp>
        <p:nvSpPr>
          <p:cNvPr id="14" name="Content Placeholder 13">
            <a:extLst>
              <a:ext uri="{FF2B5EF4-FFF2-40B4-BE49-F238E27FC236}">
                <a16:creationId xmlns:a16="http://schemas.microsoft.com/office/drawing/2014/main" xmlns="" id="{12B07B56-BA4F-4960-8DB7-A4A211238AB0}"/>
              </a:ext>
            </a:extLst>
          </p:cNvPr>
          <p:cNvSpPr txBox="1">
            <a:spLocks/>
          </p:cNvSpPr>
          <p:nvPr/>
        </p:nvSpPr>
        <p:spPr>
          <a:xfrm>
            <a:off x="3891234" y="4925962"/>
            <a:ext cx="1207562" cy="518540"/>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Data 1</a:t>
            </a:r>
          </a:p>
        </p:txBody>
      </p:sp>
      <p:sp>
        <p:nvSpPr>
          <p:cNvPr id="15" name="Content Placeholder 13">
            <a:extLst>
              <a:ext uri="{FF2B5EF4-FFF2-40B4-BE49-F238E27FC236}">
                <a16:creationId xmlns:a16="http://schemas.microsoft.com/office/drawing/2014/main" xmlns="" id="{C002DFD5-485C-4590-9556-2C25EBB8F3B5}"/>
              </a:ext>
            </a:extLst>
          </p:cNvPr>
          <p:cNvSpPr txBox="1">
            <a:spLocks/>
          </p:cNvSpPr>
          <p:nvPr/>
        </p:nvSpPr>
        <p:spPr>
          <a:xfrm>
            <a:off x="5539666" y="5725401"/>
            <a:ext cx="1136342" cy="608940"/>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Data 2</a:t>
            </a:r>
          </a:p>
        </p:txBody>
      </p:sp>
      <p:sp>
        <p:nvSpPr>
          <p:cNvPr id="16" name="Content Placeholder 13">
            <a:extLst>
              <a:ext uri="{FF2B5EF4-FFF2-40B4-BE49-F238E27FC236}">
                <a16:creationId xmlns:a16="http://schemas.microsoft.com/office/drawing/2014/main" xmlns="" id="{5B09A7A6-74D0-427E-9AF0-DF187A9177AF}"/>
              </a:ext>
            </a:extLst>
          </p:cNvPr>
          <p:cNvSpPr txBox="1">
            <a:spLocks/>
          </p:cNvSpPr>
          <p:nvPr/>
        </p:nvSpPr>
        <p:spPr>
          <a:xfrm>
            <a:off x="7177240" y="4925962"/>
            <a:ext cx="1355103" cy="518539"/>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dirty="0">
                <a:solidFill>
                  <a:schemeClr val="tx1"/>
                </a:solidFill>
                <a:latin typeface="Times New Roman" panose="02020603050405020304" pitchFamily="18" charset="0"/>
                <a:cs typeface="Times New Roman" panose="02020603050405020304" pitchFamily="18" charset="0"/>
              </a:rPr>
              <a:t>Data 3</a:t>
            </a:r>
          </a:p>
        </p:txBody>
      </p:sp>
      <p:cxnSp>
        <p:nvCxnSpPr>
          <p:cNvPr id="21" name="Straight Connector 20">
            <a:extLst>
              <a:ext uri="{FF2B5EF4-FFF2-40B4-BE49-F238E27FC236}">
                <a16:creationId xmlns:a16="http://schemas.microsoft.com/office/drawing/2014/main" xmlns="" id="{354FB607-E8B5-4A65-BCEC-E7E1466C9F63}"/>
              </a:ext>
            </a:extLst>
          </p:cNvPr>
          <p:cNvCxnSpPr>
            <a:cxnSpLocks/>
            <a:stCxn id="13" idx="2"/>
            <a:endCxn id="14" idx="3"/>
          </p:cNvCxnSpPr>
          <p:nvPr/>
        </p:nvCxnSpPr>
        <p:spPr>
          <a:xfrm flipH="1">
            <a:off x="5098796" y="4576291"/>
            <a:ext cx="997204" cy="60894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A94B88B-6D96-4868-A60D-A3BFFF0D832B}"/>
              </a:ext>
            </a:extLst>
          </p:cNvPr>
          <p:cNvCxnSpPr>
            <a:cxnSpLocks/>
            <a:stCxn id="13" idx="2"/>
            <a:endCxn id="15" idx="0"/>
          </p:cNvCxnSpPr>
          <p:nvPr/>
        </p:nvCxnSpPr>
        <p:spPr>
          <a:xfrm>
            <a:off x="6096000" y="4576291"/>
            <a:ext cx="11837" cy="114911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0728EC3-93EF-4811-AC9F-7D368C898E22}"/>
              </a:ext>
            </a:extLst>
          </p:cNvPr>
          <p:cNvCxnSpPr>
            <a:cxnSpLocks/>
            <a:stCxn id="13" idx="2"/>
            <a:endCxn id="16" idx="1"/>
          </p:cNvCxnSpPr>
          <p:nvPr/>
        </p:nvCxnSpPr>
        <p:spPr>
          <a:xfrm>
            <a:off x="6096000" y="4576291"/>
            <a:ext cx="1081240" cy="60894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1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430596" y="991659"/>
            <a:ext cx="10073823" cy="5346997"/>
          </a:xfrm>
          <a:ln>
            <a:noFill/>
            <a:prstDash val="lgDash"/>
          </a:ln>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Flow control</a:t>
            </a:r>
            <a:r>
              <a:rPr lang="en-IN" sz="2400" b="1"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It controls the amount of data being transmitted.</a:t>
            </a:r>
          </a:p>
          <a:p>
            <a:pPr algn="just">
              <a:lnSpc>
                <a:spcPct val="150000"/>
              </a:lnSpc>
            </a:pPr>
            <a:endParaRPr lang="en-IN"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FDC1578E-85A9-4D06-9A5E-359F2D4BAEE1}"/>
              </a:ext>
            </a:extLst>
          </p:cNvPr>
          <p:cNvSpPr/>
          <p:nvPr/>
        </p:nvSpPr>
        <p:spPr>
          <a:xfrm>
            <a:off x="2601157" y="2786264"/>
            <a:ext cx="2050742" cy="638936"/>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Server</a:t>
            </a:r>
          </a:p>
        </p:txBody>
      </p:sp>
      <p:sp>
        <p:nvSpPr>
          <p:cNvPr id="14" name="Rectangle 13">
            <a:extLst>
              <a:ext uri="{FF2B5EF4-FFF2-40B4-BE49-F238E27FC236}">
                <a16:creationId xmlns:a16="http://schemas.microsoft.com/office/drawing/2014/main" xmlns="" id="{889F233C-4E09-4FA5-B7C9-6C1E89EA95C2}"/>
              </a:ext>
            </a:extLst>
          </p:cNvPr>
          <p:cNvSpPr/>
          <p:nvPr/>
        </p:nvSpPr>
        <p:spPr>
          <a:xfrm>
            <a:off x="8013815" y="2786264"/>
            <a:ext cx="2050742" cy="638930"/>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Mobile</a:t>
            </a:r>
          </a:p>
        </p:txBody>
      </p:sp>
      <p:cxnSp>
        <p:nvCxnSpPr>
          <p:cNvPr id="15" name="Straight Arrow Connector 14">
            <a:extLst>
              <a:ext uri="{FF2B5EF4-FFF2-40B4-BE49-F238E27FC236}">
                <a16:creationId xmlns:a16="http://schemas.microsoft.com/office/drawing/2014/main" xmlns="" id="{1F39B64D-A8FF-4771-9D0D-B74CE1A4FB79}"/>
              </a:ext>
            </a:extLst>
          </p:cNvPr>
          <p:cNvCxnSpPr/>
          <p:nvPr/>
        </p:nvCxnSpPr>
        <p:spPr>
          <a:xfrm>
            <a:off x="4651899" y="2959508"/>
            <a:ext cx="3361916" cy="0"/>
          </a:xfrm>
          <a:prstGeom prst="straightConnector1">
            <a:avLst/>
          </a:prstGeom>
          <a:ln w="28575">
            <a:solidFill>
              <a:srgbClr val="FF330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F560756-C66F-4A09-ADBF-A50DA07A8E03}"/>
              </a:ext>
            </a:extLst>
          </p:cNvPr>
          <p:cNvCxnSpPr/>
          <p:nvPr/>
        </p:nvCxnSpPr>
        <p:spPr>
          <a:xfrm flipH="1">
            <a:off x="4651899" y="3305703"/>
            <a:ext cx="3361916" cy="0"/>
          </a:xfrm>
          <a:prstGeom prst="straightConnector1">
            <a:avLst/>
          </a:prstGeom>
          <a:ln w="28575">
            <a:solidFill>
              <a:srgbClr val="FF330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0FE37020-5051-4E78-B991-2409EACCB194}"/>
              </a:ext>
            </a:extLst>
          </p:cNvPr>
          <p:cNvSpPr txBox="1"/>
          <p:nvPr/>
        </p:nvSpPr>
        <p:spPr>
          <a:xfrm>
            <a:off x="5614220" y="2517662"/>
            <a:ext cx="113070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100 Mbps</a:t>
            </a:r>
          </a:p>
        </p:txBody>
      </p:sp>
      <p:sp>
        <p:nvSpPr>
          <p:cNvPr id="21" name="TextBox 20">
            <a:extLst>
              <a:ext uri="{FF2B5EF4-FFF2-40B4-BE49-F238E27FC236}">
                <a16:creationId xmlns:a16="http://schemas.microsoft.com/office/drawing/2014/main" xmlns="" id="{5CC0603E-66BA-41E8-9B3B-955703E13E72}"/>
              </a:ext>
            </a:extLst>
          </p:cNvPr>
          <p:cNvSpPr txBox="1"/>
          <p:nvPr/>
        </p:nvSpPr>
        <p:spPr>
          <a:xfrm>
            <a:off x="5654368" y="3402041"/>
            <a:ext cx="1115141"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50 Mbps</a:t>
            </a:r>
          </a:p>
        </p:txBody>
      </p:sp>
      <p:cxnSp>
        <p:nvCxnSpPr>
          <p:cNvPr id="23" name="Straight Arrow Connector 22">
            <a:extLst>
              <a:ext uri="{FF2B5EF4-FFF2-40B4-BE49-F238E27FC236}">
                <a16:creationId xmlns:a16="http://schemas.microsoft.com/office/drawing/2014/main" xmlns="" id="{E6C99776-D447-4B7C-8B84-F8A0902BB2AB}"/>
              </a:ext>
            </a:extLst>
          </p:cNvPr>
          <p:cNvCxnSpPr/>
          <p:nvPr/>
        </p:nvCxnSpPr>
        <p:spPr>
          <a:xfrm>
            <a:off x="6179574" y="3884811"/>
            <a:ext cx="0" cy="6581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9BF161E7-DECC-41AD-8DA4-3B5D332B2552}"/>
              </a:ext>
            </a:extLst>
          </p:cNvPr>
          <p:cNvSpPr/>
          <p:nvPr/>
        </p:nvSpPr>
        <p:spPr>
          <a:xfrm>
            <a:off x="2601157" y="5046573"/>
            <a:ext cx="2050742" cy="638936"/>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Server</a:t>
            </a:r>
          </a:p>
        </p:txBody>
      </p:sp>
      <p:sp>
        <p:nvSpPr>
          <p:cNvPr id="25" name="Rectangle 24">
            <a:extLst>
              <a:ext uri="{FF2B5EF4-FFF2-40B4-BE49-F238E27FC236}">
                <a16:creationId xmlns:a16="http://schemas.microsoft.com/office/drawing/2014/main" xmlns="" id="{726511D2-BDF0-4622-B6A9-C866D272AE5A}"/>
              </a:ext>
            </a:extLst>
          </p:cNvPr>
          <p:cNvSpPr/>
          <p:nvPr/>
        </p:nvSpPr>
        <p:spPr>
          <a:xfrm>
            <a:off x="8013815" y="5046573"/>
            <a:ext cx="2050742" cy="638927"/>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Mobile</a:t>
            </a:r>
          </a:p>
        </p:txBody>
      </p:sp>
      <p:cxnSp>
        <p:nvCxnSpPr>
          <p:cNvPr id="26" name="Straight Arrow Connector 25">
            <a:extLst>
              <a:ext uri="{FF2B5EF4-FFF2-40B4-BE49-F238E27FC236}">
                <a16:creationId xmlns:a16="http://schemas.microsoft.com/office/drawing/2014/main" xmlns="" id="{F3416CCF-D088-4B36-B66E-9BAB7C777DB1}"/>
              </a:ext>
            </a:extLst>
          </p:cNvPr>
          <p:cNvCxnSpPr/>
          <p:nvPr/>
        </p:nvCxnSpPr>
        <p:spPr>
          <a:xfrm>
            <a:off x="4651899" y="5171767"/>
            <a:ext cx="3361916" cy="0"/>
          </a:xfrm>
          <a:prstGeom prst="straightConnector1">
            <a:avLst/>
          </a:prstGeom>
          <a:ln w="28575">
            <a:solidFill>
              <a:srgbClr val="FF330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FB20C697-C718-4DDE-BF54-A15603EF2BCB}"/>
              </a:ext>
            </a:extLst>
          </p:cNvPr>
          <p:cNvCxnSpPr/>
          <p:nvPr/>
        </p:nvCxnSpPr>
        <p:spPr>
          <a:xfrm flipH="1">
            <a:off x="4651899" y="5521596"/>
            <a:ext cx="3361916" cy="0"/>
          </a:xfrm>
          <a:prstGeom prst="straightConnector1">
            <a:avLst/>
          </a:prstGeom>
          <a:ln w="28575">
            <a:solidFill>
              <a:srgbClr val="FF3300"/>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8C14ACD9-FD0C-49C0-9288-70391E2CEF23}"/>
              </a:ext>
            </a:extLst>
          </p:cNvPr>
          <p:cNvSpPr txBox="1"/>
          <p:nvPr/>
        </p:nvSpPr>
        <p:spPr>
          <a:xfrm>
            <a:off x="5654368" y="4670177"/>
            <a:ext cx="14060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50 Mbps</a:t>
            </a:r>
          </a:p>
        </p:txBody>
      </p:sp>
      <p:sp>
        <p:nvSpPr>
          <p:cNvPr id="33" name="TextBox 32">
            <a:extLst>
              <a:ext uri="{FF2B5EF4-FFF2-40B4-BE49-F238E27FC236}">
                <a16:creationId xmlns:a16="http://schemas.microsoft.com/office/drawing/2014/main" xmlns="" id="{6BAB6A36-A20E-4D5E-AEC4-AB75E1173444}"/>
              </a:ext>
            </a:extLst>
          </p:cNvPr>
          <p:cNvSpPr txBox="1"/>
          <p:nvPr/>
        </p:nvSpPr>
        <p:spPr>
          <a:xfrm>
            <a:off x="5654368" y="5722752"/>
            <a:ext cx="113070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50 Mbps</a:t>
            </a:r>
          </a:p>
        </p:txBody>
      </p:sp>
    </p:spTree>
    <p:extLst>
      <p:ext uri="{BB962C8B-B14F-4D97-AF65-F5344CB8AC3E}">
        <p14:creationId xmlns:p14="http://schemas.microsoft.com/office/powerpoint/2010/main" val="331508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9D3E378A-C06E-4922-BD26-BF4ECC665129}"/>
              </a:ext>
            </a:extLst>
          </p:cNvPr>
          <p:cNvSpPr>
            <a:spLocks noGrp="1"/>
          </p:cNvSpPr>
          <p:nvPr>
            <p:ph type="title"/>
          </p:nvPr>
        </p:nvSpPr>
        <p:spPr>
          <a:xfrm>
            <a:off x="1094916" y="404315"/>
            <a:ext cx="10002168" cy="611141"/>
          </a:xfrm>
        </p:spPr>
        <p:txBody>
          <a:bodyPr>
            <a:normAutofit fontScale="90000"/>
          </a:bodyPr>
          <a:lstStyle/>
          <a:p>
            <a:pPr algn="ctr"/>
            <a:r>
              <a:rPr lang="en-IN" sz="6000" dirty="0">
                <a:solidFill>
                  <a:srgbClr val="00B0F0"/>
                </a:solidFill>
                <a:latin typeface="Times New Roman" panose="02020603050405020304" pitchFamily="18" charset="0"/>
                <a:cs typeface="Times New Roman" panose="02020603050405020304" pitchFamily="18" charset="0"/>
              </a:rPr>
              <a:t>Contents</a:t>
            </a:r>
          </a:p>
        </p:txBody>
      </p:sp>
      <p:sp>
        <p:nvSpPr>
          <p:cNvPr id="12" name="Content Placeholder 11">
            <a:extLst>
              <a:ext uri="{FF2B5EF4-FFF2-40B4-BE49-F238E27FC236}">
                <a16:creationId xmlns:a16="http://schemas.microsoft.com/office/drawing/2014/main" xmlns="" id="{BC5E78B1-5D0C-42A1-AE56-8A9F38B129A5}"/>
              </a:ext>
            </a:extLst>
          </p:cNvPr>
          <p:cNvSpPr>
            <a:spLocks noGrp="1"/>
          </p:cNvSpPr>
          <p:nvPr>
            <p:ph idx="1"/>
          </p:nvPr>
        </p:nvSpPr>
        <p:spPr>
          <a:xfrm>
            <a:off x="1234619" y="1323726"/>
            <a:ext cx="10705430" cy="5122169"/>
          </a:xfrm>
        </p:spPr>
        <p:txBody>
          <a:bodyPr>
            <a:noAutofit/>
          </a:bodyPr>
          <a:lstStyle/>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Steps to create a wired network scenario ﬁle</a:t>
            </a:r>
          </a:p>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Execution of simulation and analysis of network using awk files</a:t>
            </a:r>
          </a:p>
          <a:p>
            <a:pPr marL="45720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Procedure for simulation and analysis</a:t>
            </a:r>
          </a:p>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Writing a TCL script to create two nodes and links between nodes</a:t>
            </a:r>
          </a:p>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Writing a TCL script to transmit data between nodes</a:t>
            </a:r>
          </a:p>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Wired Network Trace file format and analysis of simulation using awk script</a:t>
            </a:r>
          </a:p>
          <a:p>
            <a:pPr marL="457200" lvl="0" indent="-457200" algn="just">
              <a:lnSpc>
                <a:spcPct val="150000"/>
              </a:lnSpc>
              <a:buFont typeface="+mj-lt"/>
              <a:buAutoNum type="arabicPeriod" startAt="11"/>
            </a:pPr>
            <a:r>
              <a:rPr lang="en-IN" sz="2400" dirty="0">
                <a:latin typeface="Times New Roman" panose="02020603050405020304" pitchFamily="18" charset="0"/>
                <a:cs typeface="Times New Roman" panose="02020603050405020304" pitchFamily="18" charset="0"/>
              </a:rPr>
              <a:t>Adding colour, shape and labelling the node and adding colour to the data traffic</a:t>
            </a:r>
          </a:p>
          <a:p>
            <a:pPr marL="514350" indent="-514350" algn="just">
              <a:lnSpc>
                <a:spcPct val="100000"/>
              </a:lnSpc>
              <a:buFont typeface="+mj-lt"/>
              <a:buAutoNum type="arabicPeriod" startAt="11"/>
            </a:pP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startAt="11"/>
            </a:pP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startAt="11"/>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96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367050" y="1403201"/>
            <a:ext cx="10252778" cy="4574812"/>
          </a:xfrm>
        </p:spPr>
        <p:txBody>
          <a:bodyPr>
            <a:normAutofit/>
          </a:bodyPr>
          <a:lstStyle/>
          <a:p>
            <a:pPr algn="just">
              <a:lnSpc>
                <a:spcPct val="150000"/>
              </a:lnSpc>
            </a:pPr>
            <a:r>
              <a:rPr lang="en-IN" sz="2400" b="1" u="sng" dirty="0">
                <a:latin typeface="Times New Roman" panose="02020603050405020304" pitchFamily="18" charset="0"/>
                <a:cs typeface="Times New Roman" panose="02020603050405020304" pitchFamily="18" charset="0"/>
              </a:rPr>
              <a:t>Error control</a:t>
            </a:r>
            <a:r>
              <a:rPr lang="en-IN" sz="2400" b="1"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Transport layer also helps in error control.</a:t>
            </a:r>
          </a:p>
          <a:p>
            <a:pPr algn="just">
              <a:lnSpc>
                <a:spcPct val="150000"/>
              </a:lnSpc>
            </a:pPr>
            <a:r>
              <a:rPr lang="en-IN" sz="2400" dirty="0">
                <a:latin typeface="Times New Roman" panose="02020603050405020304" pitchFamily="18" charset="0"/>
                <a:cs typeface="Times New Roman" panose="02020603050405020304" pitchFamily="18" charset="0"/>
              </a:rPr>
              <a:t>If some data does not arrive the destination, transport layer uses “</a:t>
            </a:r>
            <a:r>
              <a:rPr lang="en-IN" sz="2400" dirty="0">
                <a:solidFill>
                  <a:srgbClr val="FF0066"/>
                </a:solidFill>
                <a:latin typeface="Times New Roman" panose="02020603050405020304" pitchFamily="18" charset="0"/>
                <a:cs typeface="Times New Roman" panose="02020603050405020304" pitchFamily="18" charset="0"/>
              </a:rPr>
              <a:t>Automatic Repeat Request”</a:t>
            </a:r>
            <a:r>
              <a:rPr lang="en-IN" sz="2400" dirty="0">
                <a:latin typeface="Times New Roman" panose="02020603050405020304" pitchFamily="18" charset="0"/>
                <a:cs typeface="Times New Roman" panose="02020603050405020304" pitchFamily="18" charset="0"/>
              </a:rPr>
              <a:t> to retransmit the lost or corrupted data.</a:t>
            </a:r>
          </a:p>
          <a:p>
            <a:pPr algn="just">
              <a:lnSpc>
                <a:spcPct val="150000"/>
              </a:lnSpc>
            </a:pPr>
            <a:r>
              <a:rPr lang="en-IN" sz="2400" dirty="0">
                <a:latin typeface="Times New Roman" panose="02020603050405020304" pitchFamily="18" charset="0"/>
                <a:cs typeface="Times New Roman" panose="02020603050405020304" pitchFamily="18" charset="0"/>
              </a:rPr>
              <a:t>A group of bits called </a:t>
            </a:r>
            <a:r>
              <a:rPr lang="en-IN" sz="2400" b="1" dirty="0">
                <a:latin typeface="Times New Roman" panose="02020603050405020304" pitchFamily="18" charset="0"/>
                <a:cs typeface="Times New Roman" panose="02020603050405020304" pitchFamily="18" charset="0"/>
              </a:rPr>
              <a:t>checksum</a:t>
            </a:r>
            <a:r>
              <a:rPr lang="en-IN" sz="2400" dirty="0">
                <a:latin typeface="Times New Roman" panose="02020603050405020304" pitchFamily="18" charset="0"/>
                <a:cs typeface="Times New Roman" panose="02020603050405020304" pitchFamily="18" charset="0"/>
              </a:rPr>
              <a:t> is added to each segment by the transport layer to find out the received corrupted segment.</a:t>
            </a:r>
          </a:p>
          <a:p>
            <a:pPr algn="just">
              <a:lnSpc>
                <a:spcPct val="150000"/>
              </a:lnSpc>
            </a:pPr>
            <a:endParaRPr lang="en-IN" sz="2400" b="1"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815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256625" y="1552233"/>
            <a:ext cx="10363203" cy="4248800"/>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Network Layer</a:t>
            </a:r>
            <a:r>
              <a:rPr lang="en-IN" b="1" dirty="0">
                <a:solidFill>
                  <a:srgbClr val="B10750"/>
                </a:solidFill>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Transport layer transmits segments to network layer.</a:t>
            </a:r>
          </a:p>
          <a:p>
            <a:pPr algn="just">
              <a:lnSpc>
                <a:spcPct val="150000"/>
              </a:lnSpc>
            </a:pPr>
            <a:r>
              <a:rPr lang="en-IN" sz="2400" dirty="0">
                <a:latin typeface="Times New Roman" panose="02020603050405020304" pitchFamily="18" charset="0"/>
                <a:cs typeface="Times New Roman" panose="02020603050405020304" pitchFamily="18" charset="0"/>
              </a:rPr>
              <a:t>Network Layer works for the transmission of received data segments from one computer to the other computer located in different network (internetworking).</a:t>
            </a:r>
          </a:p>
          <a:p>
            <a:pPr algn="just">
              <a:lnSpc>
                <a:spcPct val="150000"/>
              </a:lnSpc>
            </a:pPr>
            <a:r>
              <a:rPr lang="en-IN" sz="2400" dirty="0">
                <a:latin typeface="Times New Roman" panose="02020603050405020304" pitchFamily="18" charset="0"/>
                <a:cs typeface="Times New Roman" panose="02020603050405020304" pitchFamily="18" charset="0"/>
              </a:rPr>
              <a:t>Data units in the network layer are called “</a:t>
            </a:r>
            <a:r>
              <a:rPr lang="en-IN" sz="2400" dirty="0">
                <a:solidFill>
                  <a:srgbClr val="FF0066"/>
                </a:solidFill>
                <a:latin typeface="Times New Roman" panose="02020603050405020304" pitchFamily="18" charset="0"/>
                <a:cs typeface="Times New Roman" panose="02020603050405020304" pitchFamily="18" charset="0"/>
              </a:rPr>
              <a:t>Packets</a:t>
            </a:r>
            <a:r>
              <a:rPr lang="en-IN" sz="2400" dirty="0">
                <a:latin typeface="Times New Roman" panose="02020603050405020304" pitchFamily="18" charset="0"/>
                <a:cs typeface="Times New Roman" panose="02020603050405020304" pitchFamily="18" charset="0"/>
              </a:rPr>
              <a:t>”.</a:t>
            </a:r>
          </a:p>
          <a:p>
            <a:pPr algn="just">
              <a:lnSpc>
                <a:spcPct val="150000"/>
              </a:lnSpc>
            </a:pPr>
            <a:r>
              <a:rPr lang="en-IN" sz="2400" dirty="0">
                <a:latin typeface="Times New Roman" panose="02020603050405020304" pitchFamily="18" charset="0"/>
                <a:cs typeface="Times New Roman" panose="02020603050405020304" pitchFamily="18" charset="0"/>
              </a:rPr>
              <a:t>In Network Layer we have routers.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845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056000" y="1243620"/>
            <a:ext cx="11085200" cy="4984157"/>
          </a:xfrm>
        </p:spPr>
        <p:txBody>
          <a:bodyPr>
            <a:normAutofit/>
          </a:bodyPr>
          <a:lstStyle/>
          <a:p>
            <a:pPr algn="just">
              <a:lnSpc>
                <a:spcPct val="150000"/>
              </a:lnSpc>
            </a:pPr>
            <a:r>
              <a:rPr lang="en-IN" b="1" u="sng" dirty="0">
                <a:latin typeface="Times New Roman" panose="02020603050405020304" pitchFamily="18" charset="0"/>
                <a:cs typeface="Times New Roman" panose="02020603050405020304" pitchFamily="18" charset="0"/>
              </a:rPr>
              <a:t>Functions of Network Layer</a:t>
            </a:r>
            <a:r>
              <a:rPr lang="en-IN" b="1"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Logical addressing :</a:t>
            </a:r>
          </a:p>
          <a:p>
            <a:pPr lvl="1" algn="just">
              <a:lnSpc>
                <a:spcPct val="150000"/>
              </a:lnSpc>
            </a:pPr>
            <a:r>
              <a:rPr lang="en-IN" dirty="0">
                <a:latin typeface="Times New Roman" panose="02020603050405020304" pitchFamily="18" charset="0"/>
                <a:cs typeface="Times New Roman" panose="02020603050405020304" pitchFamily="18" charset="0"/>
              </a:rPr>
              <a:t>IP addressing done in Network Layer is called Logical addressing.</a:t>
            </a:r>
          </a:p>
          <a:p>
            <a:pPr lvl="1" algn="just">
              <a:lnSpc>
                <a:spcPct val="150000"/>
              </a:lnSpc>
            </a:pPr>
            <a:r>
              <a:rPr lang="en-IN" dirty="0">
                <a:latin typeface="Times New Roman" panose="02020603050405020304" pitchFamily="18" charset="0"/>
                <a:cs typeface="Times New Roman" panose="02020603050405020304" pitchFamily="18" charset="0"/>
              </a:rPr>
              <a:t>IP address are assigned to ensure each data packet can reach the correct destination.</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xmlns="" id="{6FB04139-33EF-4D7B-B1B9-76192FFF0FEA}"/>
              </a:ext>
            </a:extLst>
          </p:cNvPr>
          <p:cNvSpPr txBox="1">
            <a:spLocks/>
          </p:cNvSpPr>
          <p:nvPr/>
        </p:nvSpPr>
        <p:spPr>
          <a:xfrm>
            <a:off x="2204635" y="4503343"/>
            <a:ext cx="1589088" cy="940825"/>
          </a:xfrm>
          <a:prstGeom prst="rect">
            <a:avLst/>
          </a:prstGeom>
          <a:noFill/>
          <a:ln>
            <a:solidFill>
              <a:srgbClr val="7030A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sz="3200" dirty="0">
                <a:solidFill>
                  <a:schemeClr val="tx1"/>
                </a:solidFill>
                <a:latin typeface="Times New Roman" panose="02020603050405020304" pitchFamily="18" charset="0"/>
                <a:cs typeface="Times New Roman" panose="02020603050405020304" pitchFamily="18" charset="0"/>
              </a:rPr>
              <a:t>Packet </a:t>
            </a:r>
          </a:p>
        </p:txBody>
      </p:sp>
      <p:cxnSp>
        <p:nvCxnSpPr>
          <p:cNvPr id="15" name="Straight Arrow Connector 14">
            <a:extLst>
              <a:ext uri="{FF2B5EF4-FFF2-40B4-BE49-F238E27FC236}">
                <a16:creationId xmlns:a16="http://schemas.microsoft.com/office/drawing/2014/main" xmlns="" id="{F29D315B-C653-47A9-B1B3-C80D03B11866}"/>
              </a:ext>
            </a:extLst>
          </p:cNvPr>
          <p:cNvCxnSpPr/>
          <p:nvPr/>
        </p:nvCxnSpPr>
        <p:spPr>
          <a:xfrm>
            <a:off x="4198374" y="4950983"/>
            <a:ext cx="983226"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xmlns="" id="{FE9C5A8A-6164-4AE5-ACFC-44785D081E75}"/>
              </a:ext>
            </a:extLst>
          </p:cNvPr>
          <p:cNvGraphicFramePr>
            <a:graphicFrameLocks noGrp="1"/>
          </p:cNvGraphicFramePr>
          <p:nvPr>
            <p:extLst>
              <p:ext uri="{D42A27DB-BD31-4B8C-83A1-F6EECF244321}">
                <p14:modId xmlns:p14="http://schemas.microsoft.com/office/powerpoint/2010/main" val="2820155822"/>
              </p:ext>
            </p:extLst>
          </p:nvPr>
        </p:nvGraphicFramePr>
        <p:xfrm>
          <a:off x="5533659" y="4379395"/>
          <a:ext cx="6086169" cy="1188720"/>
        </p:xfrm>
        <a:graphic>
          <a:graphicData uri="http://schemas.openxmlformats.org/drawingml/2006/table">
            <a:tbl>
              <a:tblPr firstRow="1" bandRow="1">
                <a:tableStyleId>{5C22544A-7EE6-4342-B048-85BDC9FD1C3A}</a:tableStyleId>
              </a:tblPr>
              <a:tblGrid>
                <a:gridCol w="2028723">
                  <a:extLst>
                    <a:ext uri="{9D8B030D-6E8A-4147-A177-3AD203B41FA5}">
                      <a16:colId xmlns:a16="http://schemas.microsoft.com/office/drawing/2014/main" xmlns="" val="4090239300"/>
                    </a:ext>
                  </a:extLst>
                </a:gridCol>
                <a:gridCol w="2028723">
                  <a:extLst>
                    <a:ext uri="{9D8B030D-6E8A-4147-A177-3AD203B41FA5}">
                      <a16:colId xmlns:a16="http://schemas.microsoft.com/office/drawing/2014/main" xmlns="" val="339719642"/>
                    </a:ext>
                  </a:extLst>
                </a:gridCol>
                <a:gridCol w="2028723">
                  <a:extLst>
                    <a:ext uri="{9D8B030D-6E8A-4147-A177-3AD203B41FA5}">
                      <a16:colId xmlns:a16="http://schemas.microsoft.com/office/drawing/2014/main" xmlns="" val="894400304"/>
                    </a:ext>
                  </a:extLst>
                </a:gridCol>
              </a:tblGrid>
              <a:tr h="1116831">
                <a:tc>
                  <a:txBody>
                    <a:bodyPr/>
                    <a:lstStyle/>
                    <a:p>
                      <a:pPr algn="ctr"/>
                      <a:r>
                        <a:rPr lang="en-IN" sz="2400" b="0" dirty="0">
                          <a:solidFill>
                            <a:schemeClr val="tx1"/>
                          </a:solidFill>
                          <a:latin typeface="Times New Roman" panose="02020603050405020304" pitchFamily="18" charset="0"/>
                          <a:cs typeface="Times New Roman" panose="02020603050405020304" pitchFamily="18" charset="0"/>
                        </a:rPr>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0" dirty="0">
                          <a:solidFill>
                            <a:schemeClr val="tx1"/>
                          </a:solidFill>
                          <a:latin typeface="Times New Roman" panose="02020603050405020304" pitchFamily="18" charset="0"/>
                          <a:cs typeface="Times New Roman" panose="02020603050405020304" pitchFamily="18" charset="0"/>
                        </a:rPr>
                        <a:t>IP address</a:t>
                      </a:r>
                    </a:p>
                    <a:p>
                      <a:pPr algn="ctr"/>
                      <a:r>
                        <a:rPr lang="en-IN" sz="2400" b="0" dirty="0">
                          <a:solidFill>
                            <a:schemeClr val="tx1"/>
                          </a:solidFill>
                          <a:latin typeface="Times New Roman" panose="02020603050405020304" pitchFamily="18" charset="0"/>
                          <a:cs typeface="Times New Roman" panose="02020603050405020304" pitchFamily="18" charset="0"/>
                        </a:rPr>
                        <a:t>(Sender)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0" dirty="0">
                          <a:solidFill>
                            <a:schemeClr val="tx1"/>
                          </a:solidFill>
                          <a:latin typeface="Times New Roman" panose="02020603050405020304" pitchFamily="18" charset="0"/>
                          <a:cs typeface="Times New Roman" panose="02020603050405020304" pitchFamily="18" charset="0"/>
                        </a:rPr>
                        <a:t>IP address</a:t>
                      </a:r>
                    </a:p>
                    <a:p>
                      <a:pPr algn="ctr"/>
                      <a:r>
                        <a:rPr lang="en-IN" sz="2400" b="0" dirty="0">
                          <a:solidFill>
                            <a:schemeClr val="tx1"/>
                          </a:solidFill>
                          <a:latin typeface="Times New Roman" panose="02020603050405020304" pitchFamily="18" charset="0"/>
                          <a:cs typeface="Times New Roman" panose="02020603050405020304" pitchFamily="18" charset="0"/>
                        </a:rPr>
                        <a:t>(Receiver)</a:t>
                      </a:r>
                    </a:p>
                    <a:p>
                      <a:endParaRPr lang="en-IN"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4935792"/>
                  </a:ext>
                </a:extLst>
              </a:tr>
            </a:tbl>
          </a:graphicData>
        </a:graphic>
      </p:graphicFrame>
    </p:spTree>
    <p:extLst>
      <p:ext uri="{BB962C8B-B14F-4D97-AF65-F5344CB8AC3E}">
        <p14:creationId xmlns:p14="http://schemas.microsoft.com/office/powerpoint/2010/main" val="103714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329307" y="1213407"/>
            <a:ext cx="9989722" cy="5023182"/>
          </a:xfrm>
        </p:spPr>
        <p:txBody>
          <a:bodyPr>
            <a:normAutofit/>
          </a:bodyPr>
          <a:lstStyle/>
          <a:p>
            <a:pPr marL="514350" indent="-514350" algn="just">
              <a:lnSpc>
                <a:spcPct val="150000"/>
              </a:lnSpc>
              <a:buFont typeface="+mj-lt"/>
              <a:buAutoNum type="arabicPeriod" startAt="2"/>
            </a:pPr>
            <a:r>
              <a:rPr lang="en-IN" b="1" dirty="0">
                <a:latin typeface="Times New Roman" panose="02020603050405020304" pitchFamily="18" charset="0"/>
                <a:cs typeface="Times New Roman" panose="02020603050405020304" pitchFamily="18" charset="0"/>
              </a:rPr>
              <a:t>Routing :</a:t>
            </a:r>
          </a:p>
          <a:p>
            <a:pPr lvl="1" algn="just">
              <a:lnSpc>
                <a:spcPct val="150000"/>
              </a:lnSpc>
            </a:pPr>
            <a:r>
              <a:rPr lang="en-IN" dirty="0">
                <a:latin typeface="Times New Roman" panose="02020603050405020304" pitchFamily="18" charset="0"/>
                <a:cs typeface="Times New Roman" panose="02020603050405020304" pitchFamily="18" charset="0"/>
              </a:rPr>
              <a:t>It is the process of moving data packet from source to destination and it is based on the logical addressing.</a:t>
            </a:r>
          </a:p>
          <a:p>
            <a:pPr marL="457200" indent="-457200" algn="just">
              <a:lnSpc>
                <a:spcPct val="150000"/>
              </a:lnSpc>
              <a:buFont typeface="+mj-lt"/>
              <a:buAutoNum type="arabicPeriod" startAt="2"/>
            </a:pPr>
            <a:r>
              <a:rPr lang="en-IN" b="1" dirty="0">
                <a:latin typeface="Times New Roman" panose="02020603050405020304" pitchFamily="18" charset="0"/>
                <a:cs typeface="Times New Roman" panose="02020603050405020304" pitchFamily="18" charset="0"/>
              </a:rPr>
              <a:t>Path determination :</a:t>
            </a:r>
          </a:p>
          <a:p>
            <a:pPr lvl="1" algn="just">
              <a:lnSpc>
                <a:spcPct val="150000"/>
              </a:lnSpc>
            </a:pPr>
            <a:r>
              <a:rPr lang="en-IN" dirty="0">
                <a:latin typeface="Times New Roman" panose="02020603050405020304" pitchFamily="18" charset="0"/>
                <a:cs typeface="Times New Roman" panose="02020603050405020304" pitchFamily="18" charset="0"/>
              </a:rPr>
              <a:t>A computer can be connected to internet server or to a computer in number of ways.</a:t>
            </a:r>
          </a:p>
          <a:p>
            <a:pPr lvl="1" algn="just">
              <a:lnSpc>
                <a:spcPct val="150000"/>
              </a:lnSpc>
            </a:pPr>
            <a:r>
              <a:rPr lang="en-IN" dirty="0">
                <a:latin typeface="Times New Roman" panose="02020603050405020304" pitchFamily="18" charset="0"/>
                <a:cs typeface="Times New Roman" panose="02020603050405020304" pitchFamily="18" charset="0"/>
              </a:rPr>
              <a:t>Choosing the best possible path for data deliver from source to destination is called Path determination.</a:t>
            </a:r>
          </a:p>
        </p:txBody>
      </p:sp>
    </p:spTree>
    <p:extLst>
      <p:ext uri="{BB962C8B-B14F-4D97-AF65-F5344CB8AC3E}">
        <p14:creationId xmlns:p14="http://schemas.microsoft.com/office/powerpoint/2010/main" val="2009917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504701" y="1604419"/>
            <a:ext cx="10077700" cy="4248800"/>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Data Link Layer</a:t>
            </a:r>
            <a:r>
              <a:rPr lang="en-IN" b="1" dirty="0">
                <a:solidFill>
                  <a:srgbClr val="B10750"/>
                </a:solidFill>
                <a:latin typeface="Times New Roman" panose="02020603050405020304" pitchFamily="18" charset="0"/>
                <a:cs typeface="Times New Roman" panose="02020603050405020304" pitchFamily="18" charset="0"/>
              </a:rPr>
              <a:t> :</a:t>
            </a:r>
          </a:p>
          <a:p>
            <a:pPr algn="just">
              <a:lnSpc>
                <a:spcPct val="200000"/>
              </a:lnSpc>
            </a:pPr>
            <a:r>
              <a:rPr lang="en-IN" sz="2400" dirty="0">
                <a:latin typeface="Times New Roman" panose="02020603050405020304" pitchFamily="18" charset="0"/>
                <a:cs typeface="Times New Roman" panose="02020603050405020304" pitchFamily="18" charset="0"/>
              </a:rPr>
              <a:t>It receives data packets from Network layer.</a:t>
            </a:r>
          </a:p>
          <a:p>
            <a:pPr algn="just">
              <a:lnSpc>
                <a:spcPct val="200000"/>
              </a:lnSpc>
            </a:pPr>
            <a:r>
              <a:rPr lang="en-IN" sz="2400" dirty="0">
                <a:latin typeface="Times New Roman" panose="02020603050405020304" pitchFamily="18" charset="0"/>
                <a:cs typeface="Times New Roman" panose="02020603050405020304" pitchFamily="18" charset="0"/>
              </a:rPr>
              <a:t>Data Link Layer is embedded as software in NIC of a computer and provide means to transmit data from one computer to other computer via a local media ( copper wire, optical fibre, air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185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056000" y="1243620"/>
            <a:ext cx="11085200" cy="4984157"/>
          </a:xfrm>
        </p:spPr>
        <p:txBody>
          <a:bodyPr>
            <a:normAutofit/>
          </a:bodyPr>
          <a:lstStyle/>
          <a:p>
            <a:pPr algn="just">
              <a:lnSpc>
                <a:spcPct val="150000"/>
              </a:lnSpc>
            </a:pPr>
            <a:r>
              <a:rPr lang="en-IN" b="1" u="sng" dirty="0">
                <a:latin typeface="Times New Roman" panose="02020603050405020304" pitchFamily="18" charset="0"/>
                <a:cs typeface="Times New Roman" panose="02020603050405020304" pitchFamily="18" charset="0"/>
              </a:rPr>
              <a:t>Functions of </a:t>
            </a:r>
            <a:r>
              <a:rPr lang="en-IN" sz="2800" b="1" u="sng" dirty="0">
                <a:latin typeface="Times New Roman" panose="02020603050405020304" pitchFamily="18" charset="0"/>
                <a:cs typeface="Times New Roman" panose="02020603050405020304" pitchFamily="18" charset="0"/>
              </a:rPr>
              <a:t>Data Link</a:t>
            </a:r>
            <a:r>
              <a:rPr lang="en-IN" b="1" u="sng" dirty="0">
                <a:latin typeface="Times New Roman" panose="02020603050405020304" pitchFamily="18" charset="0"/>
                <a:cs typeface="Times New Roman" panose="02020603050405020304" pitchFamily="18" charset="0"/>
              </a:rPr>
              <a:t> Layer </a:t>
            </a:r>
            <a:r>
              <a:rPr lang="en-IN" b="1" dirty="0">
                <a:latin typeface="Times New Roman" panose="02020603050405020304" pitchFamily="18" charset="0"/>
                <a:cs typeface="Times New Roman" panose="02020603050405020304" pitchFamily="18" charset="0"/>
              </a:rPr>
              <a:t>:</a:t>
            </a:r>
          </a:p>
          <a:p>
            <a:pPr marL="514350" indent="-514350"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Physical addressing :</a:t>
            </a:r>
          </a:p>
          <a:p>
            <a:pPr lvl="1" algn="just">
              <a:lnSpc>
                <a:spcPct val="150000"/>
              </a:lnSpc>
            </a:pPr>
            <a:r>
              <a:rPr lang="en-IN" dirty="0">
                <a:latin typeface="Times New Roman" panose="02020603050405020304" pitchFamily="18" charset="0"/>
                <a:cs typeface="Times New Roman" panose="02020603050405020304" pitchFamily="18" charset="0"/>
              </a:rPr>
              <a:t>It allows upper layer of OSI model to access the media using technique called framing.</a:t>
            </a:r>
          </a:p>
          <a:p>
            <a:pPr lvl="1" algn="just">
              <a:lnSpc>
                <a:spcPct val="150000"/>
              </a:lnSpc>
            </a:pPr>
            <a:r>
              <a:rPr lang="en-IN" dirty="0">
                <a:latin typeface="Times New Roman" panose="02020603050405020304" pitchFamily="18" charset="0"/>
                <a:cs typeface="Times New Roman" panose="02020603050405020304" pitchFamily="18" charset="0"/>
              </a:rPr>
              <a:t>MAC address of sender and receiver are added to data packet to form a frame.</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xmlns="" id="{6FB04139-33EF-4D7B-B1B9-76192FFF0FEA}"/>
              </a:ext>
            </a:extLst>
          </p:cNvPr>
          <p:cNvSpPr txBox="1">
            <a:spLocks/>
          </p:cNvSpPr>
          <p:nvPr/>
        </p:nvSpPr>
        <p:spPr>
          <a:xfrm>
            <a:off x="2184894" y="4943591"/>
            <a:ext cx="1589088" cy="566820"/>
          </a:xfrm>
          <a:prstGeom prst="rect">
            <a:avLst/>
          </a:prstGeom>
          <a:noFill/>
          <a:ln w="28575">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IN" sz="3200" dirty="0">
                <a:solidFill>
                  <a:schemeClr val="tx1"/>
                </a:solidFill>
                <a:latin typeface="Times New Roman" panose="02020603050405020304" pitchFamily="18" charset="0"/>
                <a:cs typeface="Times New Roman" panose="02020603050405020304" pitchFamily="18" charset="0"/>
              </a:rPr>
              <a:t>Frame </a:t>
            </a:r>
          </a:p>
        </p:txBody>
      </p:sp>
      <p:cxnSp>
        <p:nvCxnSpPr>
          <p:cNvPr id="15" name="Straight Arrow Connector 14">
            <a:extLst>
              <a:ext uri="{FF2B5EF4-FFF2-40B4-BE49-F238E27FC236}">
                <a16:creationId xmlns:a16="http://schemas.microsoft.com/office/drawing/2014/main" xmlns="" id="{F29D315B-C653-47A9-B1B3-C80D03B11866}"/>
              </a:ext>
            </a:extLst>
          </p:cNvPr>
          <p:cNvCxnSpPr/>
          <p:nvPr/>
        </p:nvCxnSpPr>
        <p:spPr>
          <a:xfrm>
            <a:off x="4198374" y="5215367"/>
            <a:ext cx="983226"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xmlns="" id="{FE9C5A8A-6164-4AE5-ACFC-44785D081E75}"/>
              </a:ext>
            </a:extLst>
          </p:cNvPr>
          <p:cNvGraphicFramePr>
            <a:graphicFrameLocks noGrp="1"/>
          </p:cNvGraphicFramePr>
          <p:nvPr>
            <p:extLst>
              <p:ext uri="{D42A27DB-BD31-4B8C-83A1-F6EECF244321}">
                <p14:modId xmlns:p14="http://schemas.microsoft.com/office/powerpoint/2010/main" val="3326896932"/>
              </p:ext>
            </p:extLst>
          </p:nvPr>
        </p:nvGraphicFramePr>
        <p:xfrm>
          <a:off x="5586251" y="4941207"/>
          <a:ext cx="5262260" cy="571588"/>
        </p:xfrm>
        <a:graphic>
          <a:graphicData uri="http://schemas.openxmlformats.org/drawingml/2006/table">
            <a:tbl>
              <a:tblPr firstRow="1" bandRow="1">
                <a:tableStyleId>{5C22544A-7EE6-4342-B048-85BDC9FD1C3A}</a:tableStyleId>
              </a:tblPr>
              <a:tblGrid>
                <a:gridCol w="1315565">
                  <a:extLst>
                    <a:ext uri="{9D8B030D-6E8A-4147-A177-3AD203B41FA5}">
                      <a16:colId xmlns:a16="http://schemas.microsoft.com/office/drawing/2014/main" xmlns="" val="4090239300"/>
                    </a:ext>
                  </a:extLst>
                </a:gridCol>
                <a:gridCol w="1315565">
                  <a:extLst>
                    <a:ext uri="{9D8B030D-6E8A-4147-A177-3AD203B41FA5}">
                      <a16:colId xmlns:a16="http://schemas.microsoft.com/office/drawing/2014/main" xmlns="" val="339719642"/>
                    </a:ext>
                  </a:extLst>
                </a:gridCol>
                <a:gridCol w="1315565">
                  <a:extLst>
                    <a:ext uri="{9D8B030D-6E8A-4147-A177-3AD203B41FA5}">
                      <a16:colId xmlns:a16="http://schemas.microsoft.com/office/drawing/2014/main" xmlns="" val="894400304"/>
                    </a:ext>
                  </a:extLst>
                </a:gridCol>
                <a:gridCol w="1315565">
                  <a:extLst>
                    <a:ext uri="{9D8B030D-6E8A-4147-A177-3AD203B41FA5}">
                      <a16:colId xmlns:a16="http://schemas.microsoft.com/office/drawing/2014/main" xmlns="" val="2271288811"/>
                    </a:ext>
                  </a:extLst>
                </a:gridCol>
              </a:tblGrid>
              <a:tr h="571588">
                <a:tc>
                  <a:txBody>
                    <a:bodyPr/>
                    <a:lstStyle/>
                    <a:p>
                      <a:pPr algn="ctr"/>
                      <a:r>
                        <a:rPr lang="en-IN" sz="2400" b="1" dirty="0">
                          <a:solidFill>
                            <a:srgbClr val="CC3300"/>
                          </a:solidFill>
                          <a:latin typeface="Times New Roman" panose="02020603050405020304" pitchFamily="18" charset="0"/>
                          <a:cs typeface="Times New Roman" panose="02020603050405020304" pitchFamily="18" charset="0"/>
                        </a:rPr>
                        <a:t>MAC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solidFill>
                            <a:srgbClr val="CC3300"/>
                          </a:solidFill>
                          <a:latin typeface="Times New Roman" panose="02020603050405020304" pitchFamily="18" charset="0"/>
                          <a:cs typeface="Times New Roman" panose="02020603050405020304" pitchFamily="18" charset="0"/>
                        </a:rPr>
                        <a:t>MAC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solidFill>
                            <a:srgbClr val="CC3300"/>
                          </a:solidFill>
                          <a:latin typeface="Times New Roman" panose="02020603050405020304" pitchFamily="18" charset="0"/>
                          <a:cs typeface="Times New Roman" panose="02020603050405020304" pitchFamily="18" charset="0"/>
                        </a:rPr>
                        <a:t>Packet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solidFill>
                            <a:srgbClr val="CC3300"/>
                          </a:solidFill>
                          <a:latin typeface="Times New Roman" panose="02020603050405020304" pitchFamily="18" charset="0"/>
                          <a:cs typeface="Times New Roman" panose="02020603050405020304" pitchFamily="18" charset="0"/>
                        </a:rPr>
                        <a:t>Tail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224935792"/>
                  </a:ext>
                </a:extLst>
              </a:tr>
            </a:tbl>
          </a:graphicData>
        </a:graphic>
      </p:graphicFrame>
    </p:spTree>
    <p:extLst>
      <p:ext uri="{BB962C8B-B14F-4D97-AF65-F5344CB8AC3E}">
        <p14:creationId xmlns:p14="http://schemas.microsoft.com/office/powerpoint/2010/main" val="3957375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084994" y="769627"/>
            <a:ext cx="10667999" cy="5845420"/>
          </a:xfrm>
        </p:spPr>
        <p:txBody>
          <a:bodyPr>
            <a:noAutofit/>
          </a:bodyPr>
          <a:lstStyle/>
          <a:p>
            <a:pPr marL="514350" indent="-514350" algn="just">
              <a:lnSpc>
                <a:spcPct val="150000"/>
              </a:lnSpc>
              <a:buFont typeface="+mj-lt"/>
              <a:buAutoNum type="arabicPeriod" startAt="2"/>
            </a:pPr>
            <a:r>
              <a:rPr lang="en-IN" sz="2400" b="1" dirty="0">
                <a:latin typeface="Times New Roman" panose="02020603050405020304" pitchFamily="18" charset="0"/>
                <a:cs typeface="Times New Roman" panose="02020603050405020304" pitchFamily="18" charset="0"/>
              </a:rPr>
              <a:t>Medium Access Control :</a:t>
            </a:r>
          </a:p>
          <a:p>
            <a:pPr lvl="1" algn="just">
              <a:lnSpc>
                <a:spcPct val="150000"/>
              </a:lnSpc>
            </a:pPr>
            <a:r>
              <a:rPr lang="en-IN" dirty="0">
                <a:latin typeface="Times New Roman" panose="02020603050405020304" pitchFamily="18" charset="0"/>
                <a:cs typeface="Times New Roman" panose="02020603050405020304" pitchFamily="18" charset="0"/>
              </a:rPr>
              <a:t>The technique used to get the frame on and off the media is called Medium Access Control.</a:t>
            </a:r>
          </a:p>
          <a:p>
            <a:pPr lvl="1" algn="just">
              <a:lnSpc>
                <a:spcPct val="150000"/>
              </a:lnSpc>
            </a:pPr>
            <a:r>
              <a:rPr lang="en-IN" dirty="0">
                <a:latin typeface="Times New Roman" panose="02020603050405020304" pitchFamily="18" charset="0"/>
                <a:cs typeface="Times New Roman" panose="02020603050405020304" pitchFamily="18" charset="0"/>
              </a:rPr>
              <a:t>If two or more devices connected to the same media and send data at the same time, then there will be a possibility of collision of two messages.</a:t>
            </a:r>
          </a:p>
          <a:p>
            <a:pPr lvl="1" algn="just">
              <a:lnSpc>
                <a:spcPct val="150000"/>
              </a:lnSpc>
            </a:pPr>
            <a:r>
              <a:rPr lang="en-IN" dirty="0">
                <a:latin typeface="Times New Roman" panose="02020603050405020304" pitchFamily="18" charset="0"/>
                <a:cs typeface="Times New Roman" panose="02020603050405020304" pitchFamily="18" charset="0"/>
              </a:rPr>
              <a:t>To avoid these situations, DLL checks when the shared media is free. This is called </a:t>
            </a:r>
            <a:r>
              <a:rPr lang="en-IN" b="1" dirty="0">
                <a:solidFill>
                  <a:srgbClr val="FF0066"/>
                </a:solidFill>
                <a:latin typeface="Times New Roman" panose="02020603050405020304" pitchFamily="18" charset="0"/>
                <a:cs typeface="Times New Roman" panose="02020603050405020304" pitchFamily="18" charset="0"/>
              </a:rPr>
              <a:t>CSMA</a:t>
            </a:r>
            <a:r>
              <a:rPr lang="en-IN" dirty="0">
                <a:latin typeface="Times New Roman" panose="02020603050405020304" pitchFamily="18" charset="0"/>
                <a:cs typeface="Times New Roman" panose="02020603050405020304" pitchFamily="18" charset="0"/>
              </a:rPr>
              <a:t> ( Carrier Sense Multiple Access ).</a:t>
            </a:r>
          </a:p>
          <a:p>
            <a:pPr marL="514350" indent="-514350" algn="just">
              <a:lnSpc>
                <a:spcPct val="150000"/>
              </a:lnSpc>
              <a:buFont typeface="+mj-lt"/>
              <a:buAutoNum type="arabicPeriod" startAt="3"/>
            </a:pPr>
            <a:r>
              <a:rPr lang="en-IN" sz="2400" b="1" dirty="0">
                <a:latin typeface="Times New Roman" panose="02020603050405020304" pitchFamily="18" charset="0"/>
                <a:cs typeface="Times New Roman" panose="02020603050405020304" pitchFamily="18" charset="0"/>
              </a:rPr>
              <a:t>Error Detection :</a:t>
            </a:r>
          </a:p>
          <a:p>
            <a:pPr lvl="1" algn="just">
              <a:lnSpc>
                <a:spcPct val="150000"/>
              </a:lnSpc>
            </a:pPr>
            <a:r>
              <a:rPr lang="en-IN" dirty="0">
                <a:latin typeface="Times New Roman" panose="02020603050405020304" pitchFamily="18" charset="0"/>
                <a:cs typeface="Times New Roman" panose="02020603050405020304" pitchFamily="18" charset="0"/>
              </a:rPr>
              <a:t>Tail of each frame contains bits which are used to detect errors.</a:t>
            </a:r>
          </a:p>
        </p:txBody>
      </p:sp>
    </p:spTree>
    <p:extLst>
      <p:ext uri="{BB962C8B-B14F-4D97-AF65-F5344CB8AC3E}">
        <p14:creationId xmlns:p14="http://schemas.microsoft.com/office/powerpoint/2010/main" val="1926760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sz="half" idx="4294967295"/>
          </p:nvPr>
        </p:nvSpPr>
        <p:spPr>
          <a:xfrm>
            <a:off x="1504701" y="1760411"/>
            <a:ext cx="9991882" cy="4248800"/>
          </a:xfrm>
        </p:spPr>
        <p:txBody>
          <a:bodyPr>
            <a:normAutofit/>
          </a:bodyPr>
          <a:lstStyle/>
          <a:p>
            <a:pPr algn="just">
              <a:lnSpc>
                <a:spcPct val="150000"/>
              </a:lnSpc>
            </a:pPr>
            <a:r>
              <a:rPr lang="en-IN" b="1" u="sng" dirty="0">
                <a:solidFill>
                  <a:srgbClr val="B10750"/>
                </a:solidFill>
                <a:latin typeface="Times New Roman" panose="02020603050405020304" pitchFamily="18" charset="0"/>
                <a:cs typeface="Times New Roman" panose="02020603050405020304" pitchFamily="18" charset="0"/>
              </a:rPr>
              <a:t>Physical Layer</a:t>
            </a:r>
            <a:r>
              <a:rPr lang="en-IN" b="1" dirty="0">
                <a:solidFill>
                  <a:srgbClr val="B10750"/>
                </a:solidFill>
                <a:latin typeface="Times New Roman" panose="02020603050405020304" pitchFamily="18" charset="0"/>
                <a:cs typeface="Times New Roman" panose="02020603050405020304" pitchFamily="18" charset="0"/>
              </a:rPr>
              <a:t> :</a:t>
            </a:r>
          </a:p>
          <a:p>
            <a:pPr algn="just">
              <a:lnSpc>
                <a:spcPct val="200000"/>
              </a:lnSpc>
            </a:pPr>
            <a:r>
              <a:rPr lang="en-IN" sz="2400" dirty="0">
                <a:latin typeface="Times New Roman" panose="02020603050405020304" pitchFamily="18" charset="0"/>
                <a:cs typeface="Times New Roman" panose="02020603050405020304" pitchFamily="18" charset="0"/>
              </a:rPr>
              <a:t>It receives data from Data Link layer which is a sequence of binary numbers.</a:t>
            </a:r>
          </a:p>
          <a:p>
            <a:pPr algn="just">
              <a:lnSpc>
                <a:spcPct val="200000"/>
              </a:lnSpc>
            </a:pPr>
            <a:r>
              <a:rPr lang="en-IN" sz="2400" dirty="0">
                <a:latin typeface="Times New Roman" panose="02020603050405020304" pitchFamily="18" charset="0"/>
                <a:cs typeface="Times New Roman" panose="02020603050405020304" pitchFamily="18" charset="0"/>
              </a:rPr>
              <a:t>Physical Layer converts these binary sequence into signals and transmits over local media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991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graphicFrame>
        <p:nvGraphicFramePr>
          <p:cNvPr id="7" name="Table 11">
            <a:extLst>
              <a:ext uri="{FF2B5EF4-FFF2-40B4-BE49-F238E27FC236}">
                <a16:creationId xmlns:a16="http://schemas.microsoft.com/office/drawing/2014/main" xmlns="" id="{5696E5FF-1F35-4C05-8838-4178D2B2178F}"/>
              </a:ext>
            </a:extLst>
          </p:cNvPr>
          <p:cNvGraphicFramePr>
            <a:graphicFrameLocks noGrp="1"/>
          </p:cNvGraphicFramePr>
          <p:nvPr>
            <p:extLst>
              <p:ext uri="{D42A27DB-BD31-4B8C-83A1-F6EECF244321}">
                <p14:modId xmlns:p14="http://schemas.microsoft.com/office/powerpoint/2010/main" val="2144942895"/>
              </p:ext>
            </p:extLst>
          </p:nvPr>
        </p:nvGraphicFramePr>
        <p:xfrm>
          <a:off x="8386439" y="1553591"/>
          <a:ext cx="3195962" cy="4407680"/>
        </p:xfrm>
        <a:graphic>
          <a:graphicData uri="http://schemas.openxmlformats.org/drawingml/2006/table">
            <a:tbl>
              <a:tblPr firstRow="1" bandRow="1">
                <a:tableStyleId>{5C22544A-7EE6-4342-B048-85BDC9FD1C3A}</a:tableStyleId>
              </a:tblPr>
              <a:tblGrid>
                <a:gridCol w="3195962">
                  <a:extLst>
                    <a:ext uri="{9D8B030D-6E8A-4147-A177-3AD203B41FA5}">
                      <a16:colId xmlns:a16="http://schemas.microsoft.com/office/drawing/2014/main" xmlns="" val="1937605844"/>
                    </a:ext>
                  </a:extLst>
                </a:gridCol>
              </a:tblGrid>
              <a:tr h="881536">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575586867"/>
                  </a:ext>
                </a:extLst>
              </a:tr>
              <a:tr h="881536">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67492654"/>
                  </a:ext>
                </a:extLst>
              </a:tr>
              <a:tr h="881536">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Network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78540802"/>
                  </a:ext>
                </a:extLst>
              </a:tr>
              <a:tr h="881536">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Data Link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71133718"/>
                  </a:ext>
                </a:extLst>
              </a:tr>
              <a:tr h="881536">
                <a:tc>
                  <a:txBody>
                    <a:bodyPr/>
                    <a:lstStyle/>
                    <a:p>
                      <a:pPr algn="ctr"/>
                      <a:r>
                        <a:rPr lang="en-IN" b="1" baseline="0" dirty="0">
                          <a:solidFill>
                            <a:schemeClr val="tx1"/>
                          </a:solidFill>
                          <a:latin typeface="Times New Roman" panose="02020603050405020304" pitchFamily="18" charset="0"/>
                          <a:cs typeface="Times New Roman" panose="02020603050405020304" pitchFamily="18" charset="0"/>
                        </a:rPr>
                        <a:t>Physical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27492297"/>
                  </a:ext>
                </a:extLst>
              </a:tr>
            </a:tbl>
          </a:graphicData>
        </a:graphic>
      </p:graphicFrame>
      <p:sp>
        <p:nvSpPr>
          <p:cNvPr id="21" name="Rectangle 20">
            <a:extLst>
              <a:ext uri="{FF2B5EF4-FFF2-40B4-BE49-F238E27FC236}">
                <a16:creationId xmlns:a16="http://schemas.microsoft.com/office/drawing/2014/main" xmlns="" id="{A1A011DE-1172-4FD0-B819-4EC854F2AA34}"/>
              </a:ext>
            </a:extLst>
          </p:cNvPr>
          <p:cNvSpPr/>
          <p:nvPr/>
        </p:nvSpPr>
        <p:spPr>
          <a:xfrm>
            <a:off x="8797771" y="2492535"/>
            <a:ext cx="3343429"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8004ABAD-1651-4836-AD00-8F27EA65A50A}"/>
              </a:ext>
            </a:extLst>
          </p:cNvPr>
          <p:cNvSpPr/>
          <p:nvPr/>
        </p:nvSpPr>
        <p:spPr>
          <a:xfrm>
            <a:off x="8876376" y="4092571"/>
            <a:ext cx="3089429" cy="369332"/>
          </a:xfrm>
          <a:prstGeom prst="rect">
            <a:avLst/>
          </a:prstGeom>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p:txBody>
      </p:sp>
      <p:sp>
        <p:nvSpPr>
          <p:cNvPr id="2048" name="Title 2047">
            <a:extLst>
              <a:ext uri="{FF2B5EF4-FFF2-40B4-BE49-F238E27FC236}">
                <a16:creationId xmlns:a16="http://schemas.microsoft.com/office/drawing/2014/main" xmlns="" id="{AD5D706D-998A-4AE1-A09E-A8D53DA7A6A4}"/>
              </a:ext>
            </a:extLst>
          </p:cNvPr>
          <p:cNvSpPr>
            <a:spLocks noGrp="1"/>
          </p:cNvSpPr>
          <p:nvPr>
            <p:ph type="title"/>
          </p:nvPr>
        </p:nvSpPr>
        <p:spPr>
          <a:xfrm>
            <a:off x="3315625" y="293090"/>
            <a:ext cx="6188714" cy="965199"/>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TCP/IP Protocol Suite </a:t>
            </a:r>
          </a:p>
        </p:txBody>
      </p:sp>
      <p:sp>
        <p:nvSpPr>
          <p:cNvPr id="12" name="TextBox 11">
            <a:extLst>
              <a:ext uri="{FF2B5EF4-FFF2-40B4-BE49-F238E27FC236}">
                <a16:creationId xmlns:a16="http://schemas.microsoft.com/office/drawing/2014/main" xmlns="" id="{2761A917-9881-4D33-86D2-94BBB1D4F77E}"/>
              </a:ext>
            </a:extLst>
          </p:cNvPr>
          <p:cNvSpPr txBox="1"/>
          <p:nvPr/>
        </p:nvSpPr>
        <p:spPr>
          <a:xfrm>
            <a:off x="8876376" y="998274"/>
            <a:ext cx="2045109"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xmlns="" id="{8D1EA920-E1CD-43CD-967F-BBA06FD9F5C2}"/>
              </a:ext>
            </a:extLst>
          </p:cNvPr>
          <p:cNvSpPr txBox="1"/>
          <p:nvPr/>
        </p:nvSpPr>
        <p:spPr>
          <a:xfrm flipH="1">
            <a:off x="1280795" y="1503321"/>
            <a:ext cx="6672436" cy="4457952"/>
          </a:xfrm>
          <a:prstGeom prst="rect">
            <a:avLst/>
          </a:prstGeom>
          <a:noFill/>
        </p:spPr>
        <p:txBody>
          <a:bodyPr wrap="square" rtlCol="0">
            <a:spAutoFit/>
          </a:bodyPr>
          <a:lstStyle/>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Developed from </a:t>
            </a:r>
            <a:r>
              <a:rPr lang="en-IN" sz="2400" b="1" dirty="0">
                <a:latin typeface="Times New Roman" panose="02020603050405020304" pitchFamily="18" charset="0"/>
                <a:cs typeface="Times New Roman" panose="02020603050405020304" pitchFamily="18" charset="0"/>
              </a:rPr>
              <a:t>OSI</a:t>
            </a:r>
            <a:r>
              <a:rPr lang="en-IN" sz="2400" dirty="0">
                <a:latin typeface="Times New Roman" panose="02020603050405020304" pitchFamily="18" charset="0"/>
                <a:cs typeface="Times New Roman" panose="02020603050405020304" pitchFamily="18" charset="0"/>
              </a:rPr>
              <a:t> model.</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It is made up of five layers.</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 first four layers provide physical standards, network interface, internetworking and transport functions.</a:t>
            </a:r>
          </a:p>
          <a:p>
            <a:pPr marL="342900" indent="-34290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The three topmost layers in the </a:t>
            </a:r>
            <a:r>
              <a:rPr lang="en-IN" sz="2400" b="1" dirty="0">
                <a:latin typeface="Times New Roman" panose="02020603050405020304" pitchFamily="18" charset="0"/>
                <a:cs typeface="Times New Roman" panose="02020603050405020304" pitchFamily="18" charset="0"/>
              </a:rPr>
              <a:t>OSI</a:t>
            </a:r>
            <a:r>
              <a:rPr lang="en-IN" sz="2400" dirty="0">
                <a:latin typeface="Times New Roman" panose="02020603050405020304" pitchFamily="18" charset="0"/>
                <a:cs typeface="Times New Roman" panose="02020603050405020304" pitchFamily="18" charset="0"/>
              </a:rPr>
              <a:t> model, however are represented in </a:t>
            </a:r>
            <a:r>
              <a:rPr lang="en-IN" sz="2400" b="1" dirty="0">
                <a:latin typeface="Times New Roman" panose="02020603050405020304" pitchFamily="18" charset="0"/>
                <a:cs typeface="Times New Roman" panose="02020603050405020304" pitchFamily="18" charset="0"/>
              </a:rPr>
              <a:t>TCP/IP</a:t>
            </a:r>
            <a:r>
              <a:rPr lang="en-IN" sz="2400" dirty="0">
                <a:latin typeface="Times New Roman" panose="02020603050405020304" pitchFamily="18" charset="0"/>
                <a:cs typeface="Times New Roman" panose="02020603050405020304" pitchFamily="18" charset="0"/>
              </a:rPr>
              <a:t> by a single layer called the application layer.</a:t>
            </a:r>
          </a:p>
        </p:txBody>
      </p:sp>
    </p:spTree>
    <p:extLst>
      <p:ext uri="{BB962C8B-B14F-4D97-AF65-F5344CB8AC3E}">
        <p14:creationId xmlns:p14="http://schemas.microsoft.com/office/powerpoint/2010/main" val="62356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2032000" y="214349"/>
            <a:ext cx="8840812" cy="1023448"/>
          </a:xfrm>
        </p:spPr>
        <p:txBody>
          <a:bodyPr>
            <a:normAutofit/>
          </a:bodyPr>
          <a:lstStyle/>
          <a:p>
            <a:pPr algn="ctr"/>
            <a:r>
              <a:rPr lang="en-IN" sz="4800" dirty="0">
                <a:solidFill>
                  <a:srgbClr val="00B0F0"/>
                </a:solidFill>
                <a:latin typeface="Times New Roman" panose="02020603050405020304" pitchFamily="18" charset="0"/>
                <a:cs typeface="Times New Roman" panose="02020603050405020304" pitchFamily="18" charset="0"/>
              </a:rPr>
              <a:t>What is NS2 ?</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261554" y="1425943"/>
            <a:ext cx="10663074" cy="4800854"/>
          </a:xfrm>
        </p:spPr>
        <p:txBody>
          <a:bodyPr>
            <a:normAutofit fontScale="925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Ns2 stands for Network Simulator version 2.</a:t>
            </a:r>
          </a:p>
          <a:p>
            <a:pPr algn="just">
              <a:lnSpc>
                <a:spcPct val="150000"/>
              </a:lnSpc>
            </a:pPr>
            <a:r>
              <a:rPr lang="en-US" sz="2600" dirty="0">
                <a:latin typeface="Times New Roman" panose="02020603050405020304" pitchFamily="18" charset="0"/>
                <a:cs typeface="Times New Roman" panose="02020603050405020304" pitchFamily="18" charset="0"/>
              </a:rPr>
              <a:t>It is an open source simulator designed for research in computer networks.</a:t>
            </a:r>
          </a:p>
          <a:p>
            <a:pPr algn="just">
              <a:lnSpc>
                <a:spcPct val="150000"/>
              </a:lnSpc>
            </a:pPr>
            <a:r>
              <a:rPr lang="en-US" sz="2600" dirty="0">
                <a:latin typeface="Times New Roman" panose="02020603050405020304" pitchFamily="18" charset="0"/>
                <a:cs typeface="Times New Roman" panose="02020603050405020304" pitchFamily="18" charset="0"/>
              </a:rPr>
              <a:t>Network Simulator is a software that predicts the behavior of computer network.</a:t>
            </a:r>
          </a:p>
          <a:p>
            <a:pPr algn="just">
              <a:lnSpc>
                <a:spcPct val="150000"/>
              </a:lnSpc>
            </a:pPr>
            <a:r>
              <a:rPr lang="en-US" sz="2600" dirty="0">
                <a:latin typeface="Times New Roman" panose="02020603050405020304" pitchFamily="18" charset="0"/>
                <a:cs typeface="Times New Roman" panose="02020603050405020304" pitchFamily="18" charset="0"/>
              </a:rPr>
              <a:t>Setting up a network to do some real experiments is the best way for studying about computer networks. </a:t>
            </a:r>
          </a:p>
          <a:p>
            <a:pPr algn="just">
              <a:lnSpc>
                <a:spcPct val="150000"/>
              </a:lnSpc>
            </a:pPr>
            <a:r>
              <a:rPr lang="en-US" sz="2600" dirty="0">
                <a:latin typeface="Times New Roman" panose="02020603050405020304" pitchFamily="18" charset="0"/>
                <a:cs typeface="Times New Roman" panose="02020603050405020304" pitchFamily="18" charset="0"/>
              </a:rPr>
              <a:t>However, setting a network is not easy and costly. </a:t>
            </a:r>
          </a:p>
          <a:p>
            <a:pPr algn="just">
              <a:lnSpc>
                <a:spcPct val="150000"/>
              </a:lnSpc>
            </a:pPr>
            <a:r>
              <a:rPr lang="en-US" sz="2600" dirty="0">
                <a:latin typeface="Times New Roman" panose="02020603050405020304" pitchFamily="18" charset="0"/>
                <a:cs typeface="Times New Roman" panose="02020603050405020304" pitchFamily="18" charset="0"/>
              </a:rPr>
              <a:t>For this reason, a virtual network provided by network simulator is used for experiment in only one computer.</a:t>
            </a:r>
          </a:p>
        </p:txBody>
      </p:sp>
    </p:spTree>
    <p:extLst>
      <p:ext uri="{BB962C8B-B14F-4D97-AF65-F5344CB8AC3E}">
        <p14:creationId xmlns:p14="http://schemas.microsoft.com/office/powerpoint/2010/main" val="3435583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9D3E378A-C06E-4922-BD26-BF4ECC665129}"/>
              </a:ext>
            </a:extLst>
          </p:cNvPr>
          <p:cNvSpPr>
            <a:spLocks noGrp="1"/>
          </p:cNvSpPr>
          <p:nvPr>
            <p:ph type="title"/>
          </p:nvPr>
        </p:nvSpPr>
        <p:spPr>
          <a:xfrm>
            <a:off x="1333841" y="193874"/>
            <a:ext cx="10002168" cy="611141"/>
          </a:xfrm>
        </p:spPr>
        <p:txBody>
          <a:bodyPr>
            <a:normAutofit fontScale="90000"/>
          </a:bodyPr>
          <a:lstStyle/>
          <a:p>
            <a:pPr algn="ctr"/>
            <a:r>
              <a:rPr lang="en-IN" sz="6000" dirty="0">
                <a:solidFill>
                  <a:srgbClr val="00B0F0"/>
                </a:solidFill>
                <a:latin typeface="Times New Roman" panose="02020603050405020304" pitchFamily="18" charset="0"/>
                <a:cs typeface="Times New Roman" panose="02020603050405020304" pitchFamily="18" charset="0"/>
              </a:rPr>
              <a:t>Contents</a:t>
            </a:r>
          </a:p>
        </p:txBody>
      </p:sp>
      <p:sp>
        <p:nvSpPr>
          <p:cNvPr id="12" name="Content Placeholder 11">
            <a:extLst>
              <a:ext uri="{FF2B5EF4-FFF2-40B4-BE49-F238E27FC236}">
                <a16:creationId xmlns:a16="http://schemas.microsoft.com/office/drawing/2014/main" xmlns="" id="{BC5E78B1-5D0C-42A1-AE56-8A9F38B129A5}"/>
              </a:ext>
            </a:extLst>
          </p:cNvPr>
          <p:cNvSpPr>
            <a:spLocks noGrp="1"/>
          </p:cNvSpPr>
          <p:nvPr>
            <p:ph idx="1"/>
          </p:nvPr>
        </p:nvSpPr>
        <p:spPr>
          <a:xfrm>
            <a:off x="1292412" y="1407749"/>
            <a:ext cx="11038671" cy="4830947"/>
          </a:xfrm>
        </p:spPr>
        <p:txBody>
          <a:bodyPr>
            <a:noAutofit/>
          </a:bodyPr>
          <a:lstStyle/>
          <a:p>
            <a:pPr marL="457200" lvl="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Writing a tcl script to label link and adding colour to the link</a:t>
            </a:r>
          </a:p>
          <a:p>
            <a:pPr marL="45720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Writing a TCL script for UDP communication between sender &amp; receiver</a:t>
            </a:r>
          </a:p>
          <a:p>
            <a:pPr marL="457200" indent="-457200" algn="just">
              <a:lnSpc>
                <a:spcPct val="150000"/>
              </a:lnSpc>
              <a:buFont typeface="+mj-lt"/>
              <a:buAutoNum type="arabicPeriod" startAt="18"/>
            </a:pPr>
            <a:r>
              <a:rPr lang="en-IN" sz="2400" dirty="0">
                <a:latin typeface="Times New Roman" panose="02020603050405020304" pitchFamily="18" charset="0"/>
                <a:cs typeface="Times New Roman" panose="02020603050405020304" pitchFamily="18" charset="0"/>
              </a:rPr>
              <a:t>Performance evaluation of various Topologies</a:t>
            </a:r>
          </a:p>
          <a:p>
            <a:pPr marL="45720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TCL script to simulate bottleneck network</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Performance evaluation of Drop Tail and RED queue management schemes</a:t>
            </a:r>
          </a:p>
          <a:p>
            <a:pPr marL="45720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Introduction and Installation of gnuplot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xgraph</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buFont typeface="+mj-lt"/>
              <a:buAutoNum type="arabicPeriod" startAt="18"/>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TCL script to plot congestion for different sources and destinations</a:t>
            </a:r>
            <a:endParaRPr lang="en-IN" sz="2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893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2158193" y="225916"/>
            <a:ext cx="8840812" cy="1278385"/>
          </a:xfrm>
        </p:spPr>
        <p:txBody>
          <a:bodyPr>
            <a:normAutofit/>
          </a:bodyPr>
          <a:lstStyle/>
          <a:p>
            <a:pPr algn="ctr"/>
            <a:r>
              <a:rPr lang="en-IN" sz="4800" dirty="0">
                <a:solidFill>
                  <a:srgbClr val="00B0F0"/>
                </a:solidFill>
                <a:latin typeface="Times New Roman" panose="02020603050405020304" pitchFamily="18" charset="0"/>
                <a:cs typeface="Times New Roman" panose="02020603050405020304" pitchFamily="18" charset="0"/>
              </a:rPr>
              <a:t>What is NS2 ?</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353705" y="1644578"/>
            <a:ext cx="10449789" cy="4524005"/>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In simulator, the computer network is modeled. The network model describes </a:t>
            </a:r>
          </a:p>
          <a:p>
            <a:pPr lvl="1" algn="just">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network (devices, links, application etc.) </a:t>
            </a:r>
          </a:p>
          <a:p>
            <a:pPr lvl="1" algn="just">
              <a:lnSpc>
                <a:spcPct val="16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the events ( data transmission, packet error etc.).</a:t>
            </a:r>
          </a:p>
          <a:p>
            <a:pPr algn="just">
              <a:lnSpc>
                <a:spcPct val="160000"/>
              </a:lnSpc>
            </a:pPr>
            <a:r>
              <a:rPr lang="en-US" dirty="0">
                <a:latin typeface="Times New Roman" panose="02020603050405020304" pitchFamily="18" charset="0"/>
                <a:cs typeface="Times New Roman" panose="02020603050405020304" pitchFamily="18" charset="0"/>
              </a:rPr>
              <a:t>Output results include performance metrics of network like sent packets, received packets, throughput, delay, packet drop etc.</a:t>
            </a:r>
          </a:p>
          <a:p>
            <a:pPr algn="just">
              <a:lnSpc>
                <a:spcPct val="160000"/>
              </a:lnSpc>
            </a:pPr>
            <a:r>
              <a:rPr lang="en-US" dirty="0">
                <a:latin typeface="Times New Roman" panose="02020603050405020304" pitchFamily="18" charset="0"/>
                <a:cs typeface="Times New Roman" panose="02020603050405020304" pitchFamily="18" charset="0"/>
              </a:rPr>
              <a:t>Trace files are also available which describes the every event occurred in the simulation and are used for analysis.</a:t>
            </a:r>
          </a:p>
        </p:txBody>
      </p:sp>
    </p:spTree>
    <p:extLst>
      <p:ext uri="{BB962C8B-B14F-4D97-AF65-F5344CB8AC3E}">
        <p14:creationId xmlns:p14="http://schemas.microsoft.com/office/powerpoint/2010/main" val="3221576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1320826" y="559013"/>
            <a:ext cx="9804374" cy="1152639"/>
          </a:xfrm>
        </p:spPr>
        <p:txBody>
          <a:bodyPr>
            <a:noAutofit/>
          </a:bodyPr>
          <a:lstStyle/>
          <a:p>
            <a:pPr algn="ctr">
              <a:lnSpc>
                <a:spcPct val="115000"/>
              </a:lnSpc>
              <a:spcBef>
                <a:spcPts val="1600"/>
              </a:spcBef>
              <a:spcAft>
                <a:spcPts val="1200"/>
              </a:spcAft>
            </a:pPr>
            <a:r>
              <a:rPr lang="en-US" sz="48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Reasons for Using NS-2</a:t>
            </a:r>
            <a:endParaRPr lang="en-IN" sz="48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707006" y="2106218"/>
            <a:ext cx="9483609" cy="3948354"/>
          </a:xfrm>
        </p:spPr>
        <p:txBody>
          <a:bodyPr>
            <a:noAutofit/>
          </a:bodyPr>
          <a:lstStyle/>
          <a:p>
            <a:pPr marL="0" indent="0" algn="just">
              <a:lnSpc>
                <a:spcPct val="150000"/>
              </a:lnSpc>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4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es</a:t>
            </a:r>
            <a:r>
              <a:rPr lang="en-US" sz="24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24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require</a:t>
            </a:r>
            <a:r>
              <a:rPr lang="en-US" sz="2400" spc="2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costly</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equipme</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en-US" sz="24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scenarios</a:t>
            </a:r>
            <a:r>
              <a:rPr lang="en-US" sz="24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easily</a:t>
            </a:r>
            <a:r>
              <a:rPr lang="en-US" sz="2400"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tested.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0"/>
              </a:spcAft>
              <a:buNone/>
              <a:tabLst>
                <a:tab pos="356235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Resul</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400"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qui</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kly</a:t>
            </a:r>
            <a:r>
              <a:rPr lang="en-US" sz="24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obtained.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More</a:t>
            </a:r>
            <a:r>
              <a:rPr lang="en-US" sz="24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ideas</a:t>
            </a:r>
            <a:r>
              <a:rPr lang="en-US" sz="24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24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tested in</a:t>
            </a:r>
            <a:r>
              <a:rPr lang="en-US" sz="2400"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smaller</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24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frame.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trolled ex</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erime</a:t>
            </a:r>
            <a:r>
              <a:rPr lang="en-US" sz="2400" spc="-3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tal conditi</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o</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13">
            <a:extLst>
              <a:ext uri="{FF2B5EF4-FFF2-40B4-BE49-F238E27FC236}">
                <a16:creationId xmlns:a16="http://schemas.microsoft.com/office/drawing/2014/main" xmlns="" id="{94D72B83-8524-4494-9A6B-76A8D2CDD4D8}"/>
              </a:ext>
            </a:extLst>
          </p:cNvPr>
          <p:cNvPicPr>
            <a:picLocks noChangeAspect="1"/>
          </p:cNvPicPr>
          <p:nvPr/>
        </p:nvPicPr>
        <p:blipFill>
          <a:blip r:embed="rId3"/>
          <a:srcRect/>
          <a:stretch>
            <a:fillRect/>
          </a:stretch>
        </p:blipFill>
        <p:spPr>
          <a:xfrm>
            <a:off x="977403" y="-5746"/>
            <a:ext cx="1054597" cy="1054597"/>
          </a:xfrm>
          <a:prstGeom prst="rect">
            <a:avLst/>
          </a:prstGeom>
        </p:spPr>
      </p:pic>
    </p:spTree>
    <p:extLst>
      <p:ext uri="{BB962C8B-B14F-4D97-AF65-F5344CB8AC3E}">
        <p14:creationId xmlns:p14="http://schemas.microsoft.com/office/powerpoint/2010/main" val="2194336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838200" y="514905"/>
            <a:ext cx="10515600" cy="1015209"/>
          </a:xfrm>
        </p:spPr>
        <p:txBody>
          <a:bodyPr>
            <a:normAutofit/>
          </a:bodyPr>
          <a:lstStyle/>
          <a:p>
            <a:pPr algn="ctr"/>
            <a:r>
              <a:rPr lang="en-IN" sz="4800" dirty="0">
                <a:solidFill>
                  <a:srgbClr val="00B0F0"/>
                </a:solidFill>
                <a:latin typeface="Times New Roman" panose="02020603050405020304" pitchFamily="18" charset="0"/>
                <a:cs typeface="Times New Roman" panose="02020603050405020304" pitchFamily="18" charset="0"/>
              </a:rPr>
              <a:t>Network simulation</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247195" y="1606858"/>
            <a:ext cx="10782047" cy="4919023"/>
          </a:xfrm>
        </p:spPr>
        <p:txBody>
          <a:bodyPr>
            <a:normAutofit/>
          </a:bodyPr>
          <a:lstStyle/>
          <a:p>
            <a:pPr>
              <a:lnSpc>
                <a:spcPct val="100000"/>
              </a:lnSpc>
            </a:pPr>
            <a:r>
              <a:rPr lang="en-IN" sz="2400" dirty="0">
                <a:latin typeface="Times New Roman" panose="02020603050405020304" pitchFamily="18" charset="0"/>
                <a:cs typeface="Times New Roman" panose="02020603050405020304" pitchFamily="18" charset="0"/>
              </a:rPr>
              <a:t>It uses programming to represent devices.</a:t>
            </a:r>
          </a:p>
          <a:p>
            <a:pPr>
              <a:lnSpc>
                <a:spcPct val="100000"/>
              </a:lnSpc>
            </a:pPr>
            <a:r>
              <a:rPr lang="en-IN" sz="2400" dirty="0">
                <a:latin typeface="Times New Roman" panose="02020603050405020304" pitchFamily="18" charset="0"/>
                <a:cs typeface="Times New Roman" panose="02020603050405020304" pitchFamily="18" charset="0"/>
              </a:rPr>
              <a:t>Easy and can be easily verified.</a:t>
            </a:r>
          </a:p>
          <a:p>
            <a:pPr>
              <a:lnSpc>
                <a:spcPct val="100000"/>
              </a:lnSpc>
            </a:pPr>
            <a:r>
              <a:rPr lang="en-IN" sz="2400" dirty="0">
                <a:latin typeface="Times New Roman" panose="02020603050405020304" pitchFamily="18" charset="0"/>
                <a:cs typeface="Times New Roman" panose="02020603050405020304" pitchFamily="18" charset="0"/>
              </a:rPr>
              <a:t>It is a event driven simulator.</a:t>
            </a:r>
          </a:p>
          <a:p>
            <a:pPr>
              <a:lnSpc>
                <a:spcPct val="100000"/>
              </a:lnSpc>
            </a:pPr>
            <a:r>
              <a:rPr lang="en-IN" sz="2400" dirty="0">
                <a:latin typeface="Times New Roman" panose="02020603050405020304" pitchFamily="18" charset="0"/>
                <a:cs typeface="Times New Roman" panose="02020603050405020304" pitchFamily="18" charset="0"/>
              </a:rPr>
              <a:t>It provides support for </a:t>
            </a:r>
          </a:p>
          <a:p>
            <a:pPr lvl="1">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simulation of TCP, UDP.</a:t>
            </a:r>
          </a:p>
          <a:p>
            <a:pPr lvl="1">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Routing.</a:t>
            </a:r>
          </a:p>
          <a:p>
            <a:pPr lvl="1">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Huge number of protocols ranging from wired to wireless networks.</a:t>
            </a:r>
          </a:p>
          <a:p>
            <a:pPr lvl="1">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support the addition of new entities like agents, packet, application, queue, protocol, routing etc.</a:t>
            </a:r>
          </a:p>
          <a:p>
            <a:pPr lvl="1">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Errors are being discovered and corrected.</a:t>
            </a:r>
          </a:p>
          <a:p>
            <a:pPr marL="457200" lvl="1"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IN" dirty="0"/>
          </a:p>
        </p:txBody>
      </p:sp>
    </p:spTree>
    <p:extLst>
      <p:ext uri="{BB962C8B-B14F-4D97-AF65-F5344CB8AC3E}">
        <p14:creationId xmlns:p14="http://schemas.microsoft.com/office/powerpoint/2010/main" val="57431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7" name="Title 6">
            <a:extLst>
              <a:ext uri="{FF2B5EF4-FFF2-40B4-BE49-F238E27FC236}">
                <a16:creationId xmlns:a16="http://schemas.microsoft.com/office/drawing/2014/main" xmlns="" id="{DE3C57A8-047E-41E5-8D72-A96184992E27}"/>
              </a:ext>
            </a:extLst>
          </p:cNvPr>
          <p:cNvSpPr>
            <a:spLocks noGrp="1"/>
          </p:cNvSpPr>
          <p:nvPr>
            <p:ph type="title"/>
          </p:nvPr>
        </p:nvSpPr>
        <p:spPr/>
        <p:txBody>
          <a:bodyPr>
            <a:norm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NS2 Architecture</a:t>
            </a:r>
          </a:p>
        </p:txBody>
      </p:sp>
      <p:graphicFrame>
        <p:nvGraphicFramePr>
          <p:cNvPr id="15" name="Table 15">
            <a:extLst>
              <a:ext uri="{FF2B5EF4-FFF2-40B4-BE49-F238E27FC236}">
                <a16:creationId xmlns:a16="http://schemas.microsoft.com/office/drawing/2014/main" xmlns="" id="{4EDCDAA7-F135-4CF2-81A2-F3A7906B6604}"/>
              </a:ext>
            </a:extLst>
          </p:cNvPr>
          <p:cNvGraphicFramePr>
            <a:graphicFrameLocks noGrp="1"/>
          </p:cNvGraphicFramePr>
          <p:nvPr>
            <p:ph idx="1"/>
            <p:extLst>
              <p:ext uri="{D42A27DB-BD31-4B8C-83A1-F6EECF244321}">
                <p14:modId xmlns:p14="http://schemas.microsoft.com/office/powerpoint/2010/main" val="619056982"/>
              </p:ext>
            </p:extLst>
          </p:nvPr>
        </p:nvGraphicFramePr>
        <p:xfrm>
          <a:off x="3183784" y="2282088"/>
          <a:ext cx="6400800" cy="2866961"/>
        </p:xfrm>
        <a:graphic>
          <a:graphicData uri="http://schemas.openxmlformats.org/drawingml/2006/table">
            <a:tbl>
              <a:tblPr firstRow="1" bandRow="1">
                <a:tableStyleId>{5C22544A-7EE6-4342-B048-85BDC9FD1C3A}</a:tableStyleId>
              </a:tblPr>
              <a:tblGrid>
                <a:gridCol w="6400800">
                  <a:extLst>
                    <a:ext uri="{9D8B030D-6E8A-4147-A177-3AD203B41FA5}">
                      <a16:colId xmlns:a16="http://schemas.microsoft.com/office/drawing/2014/main" xmlns="" val="1381741084"/>
                    </a:ext>
                  </a:extLst>
                </a:gridCol>
              </a:tblGrid>
              <a:tr h="2138992">
                <a:tc>
                  <a:txBody>
                    <a:bodyPr/>
                    <a:lstStyle/>
                    <a:p>
                      <a:pPr algn="ctr"/>
                      <a:r>
                        <a:rPr lang="en-IN" sz="1800" dirty="0">
                          <a:latin typeface="Times New Roman" panose="02020603050405020304" pitchFamily="18" charset="0"/>
                          <a:cs typeface="Times New Roman" panose="02020603050405020304" pitchFamily="18" charset="0"/>
                        </a:rPr>
                        <a:t>Simulation</a:t>
                      </a:r>
                    </a:p>
                    <a:p>
                      <a:pPr algn="ctr"/>
                      <a:r>
                        <a:rPr lang="en-IN" sz="1800" dirty="0">
                          <a:latin typeface="Times New Roman" panose="02020603050405020304" pitchFamily="18" charset="0"/>
                          <a:cs typeface="Times New Roman" panose="02020603050405020304" pitchFamily="18" charset="0"/>
                        </a:rPr>
                        <a:t>objects</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152707346"/>
                  </a:ext>
                </a:extLst>
              </a:tr>
              <a:tr h="727969">
                <a:tc>
                  <a:txBody>
                    <a:bodyPr/>
                    <a:lstStyle/>
                    <a:p>
                      <a:pPr algn="ctr"/>
                      <a:r>
                        <a:rPr lang="en-IN" sz="2800" dirty="0">
                          <a:latin typeface="Times New Roman" panose="02020603050405020304" pitchFamily="18" charset="0"/>
                          <a:cs typeface="Times New Roman" panose="02020603050405020304" pitchFamily="18" charset="0"/>
                        </a:rPr>
                        <a:t>NS2 Shell Executable Command (ns)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791387779"/>
                  </a:ext>
                </a:extLst>
              </a:tr>
            </a:tbl>
          </a:graphicData>
        </a:graphic>
      </p:graphicFrame>
      <p:sp>
        <p:nvSpPr>
          <p:cNvPr id="17" name="Oval 16">
            <a:extLst>
              <a:ext uri="{FF2B5EF4-FFF2-40B4-BE49-F238E27FC236}">
                <a16:creationId xmlns:a16="http://schemas.microsoft.com/office/drawing/2014/main" xmlns="" id="{D95BF336-A862-4483-A611-8E76067B1AB8}"/>
              </a:ext>
            </a:extLst>
          </p:cNvPr>
          <p:cNvSpPr/>
          <p:nvPr/>
        </p:nvSpPr>
        <p:spPr>
          <a:xfrm>
            <a:off x="3764132" y="2689934"/>
            <a:ext cx="1819924" cy="110970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xmlns="" id="{C736DC3A-5E35-4D08-B276-BC2C855FBE24}"/>
              </a:ext>
            </a:extLst>
          </p:cNvPr>
          <p:cNvSpPr/>
          <p:nvPr/>
        </p:nvSpPr>
        <p:spPr>
          <a:xfrm>
            <a:off x="7250099" y="2689934"/>
            <a:ext cx="1819924" cy="110970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xmlns="" id="{782C585D-4B66-41F5-8E9A-9B918F9F2EEA}"/>
              </a:ext>
            </a:extLst>
          </p:cNvPr>
          <p:cNvSpPr txBox="1"/>
          <p:nvPr/>
        </p:nvSpPr>
        <p:spPr>
          <a:xfrm>
            <a:off x="3577702" y="2854911"/>
            <a:ext cx="2133600"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Simulation</a:t>
            </a:r>
          </a:p>
          <a:p>
            <a:pPr algn="ctr"/>
            <a:r>
              <a:rPr lang="en-IN" sz="2000" dirty="0">
                <a:latin typeface="Times New Roman" panose="02020603050405020304" pitchFamily="18" charset="0"/>
                <a:cs typeface="Times New Roman" panose="02020603050405020304" pitchFamily="18" charset="0"/>
              </a:rPr>
              <a:t>Objects</a:t>
            </a:r>
          </a:p>
        </p:txBody>
      </p:sp>
      <p:sp>
        <p:nvSpPr>
          <p:cNvPr id="20" name="TextBox 19">
            <a:extLst>
              <a:ext uri="{FF2B5EF4-FFF2-40B4-BE49-F238E27FC236}">
                <a16:creationId xmlns:a16="http://schemas.microsoft.com/office/drawing/2014/main" xmlns="" id="{A9DC6157-BC85-4896-A346-C819CF27854E}"/>
              </a:ext>
            </a:extLst>
          </p:cNvPr>
          <p:cNvSpPr txBox="1"/>
          <p:nvPr/>
        </p:nvSpPr>
        <p:spPr>
          <a:xfrm>
            <a:off x="7205370" y="2847903"/>
            <a:ext cx="1929752"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Simulation </a:t>
            </a:r>
          </a:p>
          <a:p>
            <a:pPr algn="ctr"/>
            <a:r>
              <a:rPr lang="en-IN" sz="2000" dirty="0">
                <a:latin typeface="Times New Roman" panose="02020603050405020304" pitchFamily="18" charset="0"/>
                <a:cs typeface="Times New Roman" panose="02020603050405020304" pitchFamily="18" charset="0"/>
              </a:rPr>
              <a:t>Objects</a:t>
            </a:r>
          </a:p>
        </p:txBody>
      </p:sp>
      <p:cxnSp>
        <p:nvCxnSpPr>
          <p:cNvPr id="22" name="Straight Arrow Connector 21">
            <a:extLst>
              <a:ext uri="{FF2B5EF4-FFF2-40B4-BE49-F238E27FC236}">
                <a16:creationId xmlns:a16="http://schemas.microsoft.com/office/drawing/2014/main" xmlns="" id="{E41E90EC-7924-4950-8F25-03AD20BD7117}"/>
              </a:ext>
            </a:extLst>
          </p:cNvPr>
          <p:cNvCxnSpPr>
            <a:cxnSpLocks/>
          </p:cNvCxnSpPr>
          <p:nvPr/>
        </p:nvCxnSpPr>
        <p:spPr>
          <a:xfrm>
            <a:off x="5584056" y="3208854"/>
            <a:ext cx="1666043"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DD0D1017-232C-4ED1-876E-F9BBC39CDE6D}"/>
              </a:ext>
            </a:extLst>
          </p:cNvPr>
          <p:cNvSpPr txBox="1"/>
          <p:nvPr/>
        </p:nvSpPr>
        <p:spPr>
          <a:xfrm>
            <a:off x="5832629" y="2760955"/>
            <a:ext cx="1251753"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TclCL</a:t>
            </a:r>
          </a:p>
        </p:txBody>
      </p:sp>
      <p:sp>
        <p:nvSpPr>
          <p:cNvPr id="27" name="TextBox 26">
            <a:extLst>
              <a:ext uri="{FF2B5EF4-FFF2-40B4-BE49-F238E27FC236}">
                <a16:creationId xmlns:a16="http://schemas.microsoft.com/office/drawing/2014/main" xmlns="" id="{895BC91A-3384-4665-A095-DE7E4B49B551}"/>
              </a:ext>
            </a:extLst>
          </p:cNvPr>
          <p:cNvSpPr txBox="1"/>
          <p:nvPr/>
        </p:nvSpPr>
        <p:spPr>
          <a:xfrm>
            <a:off x="1327023" y="2659646"/>
            <a:ext cx="1667710"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TCL</a:t>
            </a:r>
          </a:p>
          <a:p>
            <a:pPr algn="ctr"/>
            <a:r>
              <a:rPr lang="en-IN" sz="2400" dirty="0">
                <a:latin typeface="Times New Roman" panose="02020603050405020304" pitchFamily="18" charset="0"/>
                <a:cs typeface="Times New Roman" panose="02020603050405020304" pitchFamily="18" charset="0"/>
              </a:rPr>
              <a:t>Simulation</a:t>
            </a:r>
          </a:p>
          <a:p>
            <a:pPr algn="ctr"/>
            <a:r>
              <a:rPr lang="en-IN" sz="2400" dirty="0">
                <a:latin typeface="Times New Roman" panose="02020603050405020304" pitchFamily="18" charset="0"/>
                <a:cs typeface="Times New Roman" panose="02020603050405020304" pitchFamily="18" charset="0"/>
              </a:rPr>
              <a:t>Script</a:t>
            </a:r>
          </a:p>
        </p:txBody>
      </p:sp>
      <p:sp>
        <p:nvSpPr>
          <p:cNvPr id="35" name="Wave 34">
            <a:extLst>
              <a:ext uri="{FF2B5EF4-FFF2-40B4-BE49-F238E27FC236}">
                <a16:creationId xmlns:a16="http://schemas.microsoft.com/office/drawing/2014/main" xmlns="" id="{127979EA-4FB0-4BAA-A0C8-8AC8717C3874}"/>
              </a:ext>
            </a:extLst>
          </p:cNvPr>
          <p:cNvSpPr/>
          <p:nvPr/>
        </p:nvSpPr>
        <p:spPr>
          <a:xfrm rot="5400000">
            <a:off x="1611755" y="4151569"/>
            <a:ext cx="986561" cy="793904"/>
          </a:xfrm>
          <a:prstGeom prst="wave">
            <a:avLst>
              <a:gd name="adj1" fmla="val 12500"/>
              <a:gd name="adj2" fmla="val -17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a:extLst>
              <a:ext uri="{FF2B5EF4-FFF2-40B4-BE49-F238E27FC236}">
                <a16:creationId xmlns:a16="http://schemas.microsoft.com/office/drawing/2014/main" xmlns="" id="{617C08AD-2E50-4176-BA68-A8A35227E976}"/>
              </a:ext>
            </a:extLst>
          </p:cNvPr>
          <p:cNvCxnSpPr>
            <a:cxnSpLocks/>
          </p:cNvCxnSpPr>
          <p:nvPr/>
        </p:nvCxnSpPr>
        <p:spPr>
          <a:xfrm>
            <a:off x="1925619" y="4385570"/>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B6FA1643-147B-41E1-8F1F-94BC5080D1E0}"/>
              </a:ext>
            </a:extLst>
          </p:cNvPr>
          <p:cNvCxnSpPr>
            <a:cxnSpLocks/>
          </p:cNvCxnSpPr>
          <p:nvPr/>
        </p:nvCxnSpPr>
        <p:spPr>
          <a:xfrm>
            <a:off x="1869776" y="4576634"/>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13DF00B-16B4-44FB-9990-FB95889D34EE}"/>
              </a:ext>
            </a:extLst>
          </p:cNvPr>
          <p:cNvCxnSpPr>
            <a:cxnSpLocks/>
          </p:cNvCxnSpPr>
          <p:nvPr/>
        </p:nvCxnSpPr>
        <p:spPr>
          <a:xfrm>
            <a:off x="1796741" y="4736540"/>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F8AFA41-3BA3-48F5-B69B-AA5B527A2D37}"/>
              </a:ext>
            </a:extLst>
          </p:cNvPr>
          <p:cNvCxnSpPr>
            <a:cxnSpLocks/>
          </p:cNvCxnSpPr>
          <p:nvPr/>
        </p:nvCxnSpPr>
        <p:spPr>
          <a:xfrm>
            <a:off x="1796740" y="4900474"/>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1CD0669-9BBF-47A4-A78A-F3FED61A199C}"/>
              </a:ext>
            </a:extLst>
          </p:cNvPr>
          <p:cNvCxnSpPr>
            <a:cxnSpLocks/>
          </p:cNvCxnSpPr>
          <p:nvPr/>
        </p:nvCxnSpPr>
        <p:spPr>
          <a:xfrm>
            <a:off x="1942387" y="4213808"/>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E13C2976-F2B0-42D2-A9F4-C40DDC9B76D6}"/>
              </a:ext>
            </a:extLst>
          </p:cNvPr>
          <p:cNvSpPr txBox="1"/>
          <p:nvPr/>
        </p:nvSpPr>
        <p:spPr>
          <a:xfrm>
            <a:off x="9844009" y="2921750"/>
            <a:ext cx="1931541"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Simulation </a:t>
            </a:r>
          </a:p>
          <a:p>
            <a:pPr algn="ctr"/>
            <a:r>
              <a:rPr lang="en-IN" sz="2400" dirty="0">
                <a:latin typeface="Times New Roman" panose="02020603050405020304" pitchFamily="18" charset="0"/>
                <a:cs typeface="Times New Roman" panose="02020603050405020304" pitchFamily="18" charset="0"/>
              </a:rPr>
              <a:t>Results</a:t>
            </a:r>
          </a:p>
        </p:txBody>
      </p:sp>
      <p:sp>
        <p:nvSpPr>
          <p:cNvPr id="45" name="Wave 44">
            <a:extLst>
              <a:ext uri="{FF2B5EF4-FFF2-40B4-BE49-F238E27FC236}">
                <a16:creationId xmlns:a16="http://schemas.microsoft.com/office/drawing/2014/main" xmlns="" id="{D58296D3-2C7D-43AE-ACD6-1E5B288DFF89}"/>
              </a:ext>
            </a:extLst>
          </p:cNvPr>
          <p:cNvSpPr/>
          <p:nvPr/>
        </p:nvSpPr>
        <p:spPr>
          <a:xfrm rot="5400000">
            <a:off x="10272838" y="4240618"/>
            <a:ext cx="1022959" cy="793904"/>
          </a:xfrm>
          <a:prstGeom prst="wave">
            <a:avLst>
              <a:gd name="adj1" fmla="val 12500"/>
              <a:gd name="adj2" fmla="val -17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xmlns="" id="{931FBCD7-897B-4A3A-A80C-FF4C327BB34A}"/>
              </a:ext>
            </a:extLst>
          </p:cNvPr>
          <p:cNvCxnSpPr>
            <a:cxnSpLocks/>
          </p:cNvCxnSpPr>
          <p:nvPr/>
        </p:nvCxnSpPr>
        <p:spPr>
          <a:xfrm>
            <a:off x="10549058" y="4637570"/>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A1E048C1-9370-48E1-A497-A0E20AFC47CB}"/>
              </a:ext>
            </a:extLst>
          </p:cNvPr>
          <p:cNvCxnSpPr>
            <a:cxnSpLocks/>
          </p:cNvCxnSpPr>
          <p:nvPr/>
        </p:nvCxnSpPr>
        <p:spPr>
          <a:xfrm>
            <a:off x="10461039" y="4807561"/>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4906C8B3-3788-4103-8513-058DC0CA0F91}"/>
              </a:ext>
            </a:extLst>
          </p:cNvPr>
          <p:cNvCxnSpPr>
            <a:cxnSpLocks/>
          </p:cNvCxnSpPr>
          <p:nvPr/>
        </p:nvCxnSpPr>
        <p:spPr>
          <a:xfrm>
            <a:off x="10461039" y="4971495"/>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39532244-D2CB-46D7-A9F1-9340145449C2}"/>
              </a:ext>
            </a:extLst>
          </p:cNvPr>
          <p:cNvCxnSpPr>
            <a:cxnSpLocks/>
          </p:cNvCxnSpPr>
          <p:nvPr/>
        </p:nvCxnSpPr>
        <p:spPr>
          <a:xfrm>
            <a:off x="10621485" y="4468624"/>
            <a:ext cx="4705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C5A448B-DF3B-4705-BF41-696D116BC3ED}"/>
              </a:ext>
            </a:extLst>
          </p:cNvPr>
          <p:cNvCxnSpPr>
            <a:cxnSpLocks/>
          </p:cNvCxnSpPr>
          <p:nvPr/>
        </p:nvCxnSpPr>
        <p:spPr>
          <a:xfrm>
            <a:off x="10621485" y="4261028"/>
            <a:ext cx="470517" cy="288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21740131-8593-4867-BAF7-A0850C0D3B24}"/>
              </a:ext>
            </a:extLst>
          </p:cNvPr>
          <p:cNvCxnSpPr>
            <a:cxnSpLocks/>
          </p:cNvCxnSpPr>
          <p:nvPr/>
        </p:nvCxnSpPr>
        <p:spPr>
          <a:xfrm>
            <a:off x="2396136" y="4717502"/>
            <a:ext cx="7876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824E367A-79FD-4A42-A62F-6268FEDEE4A7}"/>
              </a:ext>
            </a:extLst>
          </p:cNvPr>
          <p:cNvCxnSpPr>
            <a:cxnSpLocks/>
          </p:cNvCxnSpPr>
          <p:nvPr/>
        </p:nvCxnSpPr>
        <p:spPr>
          <a:xfrm>
            <a:off x="9641175" y="4717502"/>
            <a:ext cx="74619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063FFD20-63F6-458D-BFC8-7232A4046A57}"/>
              </a:ext>
            </a:extLst>
          </p:cNvPr>
          <p:cNvSpPr txBox="1"/>
          <p:nvPr/>
        </p:nvSpPr>
        <p:spPr>
          <a:xfrm>
            <a:off x="4141278" y="3828176"/>
            <a:ext cx="1100831"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C++</a:t>
            </a:r>
          </a:p>
        </p:txBody>
      </p:sp>
      <p:sp>
        <p:nvSpPr>
          <p:cNvPr id="57" name="TextBox 56">
            <a:extLst>
              <a:ext uri="{FF2B5EF4-FFF2-40B4-BE49-F238E27FC236}">
                <a16:creationId xmlns:a16="http://schemas.microsoft.com/office/drawing/2014/main" xmlns="" id="{A373FD58-09D5-4C78-8A43-E328DBF7B392}"/>
              </a:ext>
            </a:extLst>
          </p:cNvPr>
          <p:cNvSpPr txBox="1"/>
          <p:nvPr/>
        </p:nvSpPr>
        <p:spPr>
          <a:xfrm>
            <a:off x="7692500" y="3839080"/>
            <a:ext cx="96133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OTcl</a:t>
            </a:r>
          </a:p>
        </p:txBody>
      </p:sp>
      <p:cxnSp>
        <p:nvCxnSpPr>
          <p:cNvPr id="61" name="Straight Arrow Connector 60">
            <a:extLst>
              <a:ext uri="{FF2B5EF4-FFF2-40B4-BE49-F238E27FC236}">
                <a16:creationId xmlns:a16="http://schemas.microsoft.com/office/drawing/2014/main" xmlns="" id="{C876579F-6E6F-474C-B9C9-33C925051D61}"/>
              </a:ext>
            </a:extLst>
          </p:cNvPr>
          <p:cNvCxnSpPr>
            <a:cxnSpLocks/>
          </p:cNvCxnSpPr>
          <p:nvPr/>
        </p:nvCxnSpPr>
        <p:spPr>
          <a:xfrm flipH="1">
            <a:off x="9641175" y="4934447"/>
            <a:ext cx="681244" cy="490333"/>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08FB63BE-C64F-4BC9-89AA-083ECBBA45B8}"/>
              </a:ext>
            </a:extLst>
          </p:cNvPr>
          <p:cNvCxnSpPr>
            <a:cxnSpLocks/>
          </p:cNvCxnSpPr>
          <p:nvPr/>
        </p:nvCxnSpPr>
        <p:spPr>
          <a:xfrm>
            <a:off x="11100954" y="4934447"/>
            <a:ext cx="608693" cy="513818"/>
          </a:xfrm>
          <a:prstGeom prst="straightConnector1">
            <a:avLst/>
          </a:prstGeom>
          <a:ln w="1905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xmlns="" id="{A2FCC871-A18E-4E8E-9CEB-6B8974979C8B}"/>
              </a:ext>
            </a:extLst>
          </p:cNvPr>
          <p:cNvSpPr txBox="1"/>
          <p:nvPr/>
        </p:nvSpPr>
        <p:spPr>
          <a:xfrm>
            <a:off x="8574911" y="5534369"/>
            <a:ext cx="1419988" cy="615553"/>
          </a:xfrm>
          <a:prstGeom prst="rect">
            <a:avLst/>
          </a:prstGeom>
          <a:noFill/>
          <a:ln w="28575">
            <a:solidFill>
              <a:srgbClr val="0070C0"/>
            </a:solidFill>
            <a:prstDash val="lgDash"/>
          </a:ln>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NAM</a:t>
            </a:r>
          </a:p>
          <a:p>
            <a:pPr algn="ctr"/>
            <a:r>
              <a:rPr lang="en-IN" sz="1600" dirty="0">
                <a:latin typeface="Times New Roman" panose="02020603050405020304" pitchFamily="18" charset="0"/>
                <a:cs typeface="Times New Roman" panose="02020603050405020304" pitchFamily="18" charset="0"/>
              </a:rPr>
              <a:t>( Animation </a:t>
            </a:r>
            <a:r>
              <a:rPr lang="en-IN" dirty="0">
                <a:latin typeface="Times New Roman" panose="02020603050405020304" pitchFamily="18" charset="0"/>
                <a:cs typeface="Times New Roman" panose="02020603050405020304" pitchFamily="18" charset="0"/>
              </a:rPr>
              <a:t>)</a:t>
            </a:r>
          </a:p>
        </p:txBody>
      </p:sp>
      <p:sp>
        <p:nvSpPr>
          <p:cNvPr id="71" name="TextBox 70">
            <a:extLst>
              <a:ext uri="{FF2B5EF4-FFF2-40B4-BE49-F238E27FC236}">
                <a16:creationId xmlns:a16="http://schemas.microsoft.com/office/drawing/2014/main" xmlns="" id="{80A3EB68-3A5F-4EE3-98A9-6F6453A41FC8}"/>
              </a:ext>
            </a:extLst>
          </p:cNvPr>
          <p:cNvSpPr txBox="1"/>
          <p:nvPr/>
        </p:nvSpPr>
        <p:spPr>
          <a:xfrm>
            <a:off x="11019575" y="5549757"/>
            <a:ext cx="1016000" cy="646331"/>
          </a:xfrm>
          <a:prstGeom prst="rect">
            <a:avLst/>
          </a:prstGeom>
          <a:noFill/>
          <a:ln w="28575">
            <a:solidFill>
              <a:srgbClr val="0070C0"/>
            </a:solidFill>
            <a:prstDash val="lgDash"/>
          </a:ln>
        </p:spPr>
        <p:txBody>
          <a:bodyPr wrap="square" rtlCol="0">
            <a:spAutoFit/>
          </a:bodyPr>
          <a:lstStyle/>
          <a:p>
            <a:pPr algn="ctr"/>
            <a:r>
              <a:rPr lang="en-IN" dirty="0">
                <a:latin typeface="Times New Roman" panose="02020603050405020304" pitchFamily="18" charset="0"/>
                <a:cs typeface="Times New Roman" panose="02020603050405020304" pitchFamily="18" charset="0"/>
              </a:rPr>
              <a:t>Trace file</a:t>
            </a:r>
          </a:p>
        </p:txBody>
      </p:sp>
    </p:spTree>
    <p:extLst>
      <p:ext uri="{BB962C8B-B14F-4D97-AF65-F5344CB8AC3E}">
        <p14:creationId xmlns:p14="http://schemas.microsoft.com/office/powerpoint/2010/main" val="913979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1778027" y="200670"/>
            <a:ext cx="8840812" cy="655134"/>
          </a:xfrm>
        </p:spPr>
        <p:txBody>
          <a:bodyPr>
            <a:normAutofit fontScale="90000"/>
          </a:bodyPr>
          <a:lstStyle/>
          <a:p>
            <a:pPr algn="ctr"/>
            <a:r>
              <a:rPr lang="en-IN" sz="4800" dirty="0">
                <a:solidFill>
                  <a:srgbClr val="00B0F0"/>
                </a:solidFill>
                <a:latin typeface="Times New Roman" panose="02020603050405020304" pitchFamily="18" charset="0"/>
                <a:cs typeface="Times New Roman" panose="02020603050405020304" pitchFamily="18" charset="0"/>
              </a:rPr>
              <a:t>Network simulation </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311638" y="875681"/>
            <a:ext cx="10829562" cy="5678125"/>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NS2 use Tcl language for creating simulation scenario ﬁle (for example, ns1.tcl). </a:t>
            </a:r>
          </a:p>
          <a:p>
            <a:pPr algn="just">
              <a:lnSpc>
                <a:spcPct val="150000"/>
              </a:lnSpc>
            </a:pPr>
            <a:r>
              <a:rPr lang="en-US" sz="1800" b="1" dirty="0">
                <a:latin typeface="Times New Roman" panose="02020603050405020304" pitchFamily="18" charset="0"/>
                <a:cs typeface="Times New Roman" panose="02020603050405020304" pitchFamily="18" charset="0"/>
              </a:rPr>
              <a:t>ns1.tcl : </a:t>
            </a: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It is the name of a tcl script file which defines the simulation scenario.</a:t>
            </a:r>
          </a:p>
          <a:p>
            <a:pPr marL="800100" lvl="1" indent="-3429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Network topology, transmission time, using protocol etc... are deﬁned in scenario ﬁle.</a:t>
            </a:r>
          </a:p>
          <a:p>
            <a:pPr algn="just">
              <a:lnSpc>
                <a:spcPct val="150000"/>
              </a:lnSpc>
            </a:pPr>
            <a:r>
              <a:rPr lang="en-US" sz="1800" dirty="0">
                <a:latin typeface="Times New Roman" panose="02020603050405020304" pitchFamily="18" charset="0"/>
                <a:cs typeface="Times New Roman" panose="02020603050405020304" pitchFamily="18" charset="0"/>
              </a:rPr>
              <a:t>If we execute this scenario ﬁle, the simulation results will be ns1.tr and ns1.nam ﬁle.</a:t>
            </a:r>
          </a:p>
          <a:p>
            <a:pPr algn="just">
              <a:lnSpc>
                <a:spcPct val="150000"/>
              </a:lnSpc>
            </a:pPr>
            <a:r>
              <a:rPr lang="en-US" sz="1800" b="1" dirty="0">
                <a:latin typeface="Times New Roman" panose="02020603050405020304" pitchFamily="18" charset="0"/>
                <a:cs typeface="Times New Roman" panose="02020603050405020304" pitchFamily="18" charset="0"/>
              </a:rPr>
              <a:t>ns1.tr : </a:t>
            </a:r>
          </a:p>
          <a:p>
            <a:pPr marL="914400" lvl="1" indent="-4572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all the information about communication is written in this ﬁle. </a:t>
            </a:r>
          </a:p>
          <a:p>
            <a:pPr marL="914400" lvl="1" indent="-4572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This ﬁle is called as </a:t>
            </a:r>
            <a:r>
              <a:rPr lang="en-US" sz="1800" b="1" dirty="0">
                <a:latin typeface="Times New Roman" panose="02020603050405020304" pitchFamily="18" charset="0"/>
                <a:cs typeface="Times New Roman" panose="02020603050405020304" pitchFamily="18" charset="0"/>
              </a:rPr>
              <a:t>Trace ﬁle</a:t>
            </a:r>
            <a:r>
              <a:rPr lang="en-US" sz="1800" dirty="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ns1.nam :</a:t>
            </a:r>
          </a:p>
          <a:p>
            <a:pPr marL="914400" lvl="1" indent="-4572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Used to visualize the simulation.</a:t>
            </a:r>
          </a:p>
          <a:p>
            <a:pPr marL="914400" lvl="1" indent="-45720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This ﬁle can be execute by Nam, an animation software.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461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idx="4294967295"/>
          </p:nvPr>
        </p:nvSpPr>
        <p:spPr>
          <a:xfrm>
            <a:off x="1973035" y="394801"/>
            <a:ext cx="9229725" cy="654050"/>
          </a:xfrm>
        </p:spPr>
        <p:txBody>
          <a:bodyPr>
            <a:normAutofit fontScale="90000"/>
          </a:bodyPr>
          <a:lstStyle/>
          <a:p>
            <a:pPr algn="ctr"/>
            <a:r>
              <a:rPr lang="en-IN" sz="4800" dirty="0">
                <a:solidFill>
                  <a:srgbClr val="00B0F0"/>
                </a:solidFill>
                <a:latin typeface="Times New Roman" panose="02020603050405020304" pitchFamily="18" charset="0"/>
                <a:cs typeface="Times New Roman" panose="02020603050405020304" pitchFamily="18" charset="0"/>
              </a:rPr>
              <a:t>General work process of NS2</a:t>
            </a:r>
          </a:p>
        </p:txBody>
      </p:sp>
      <p:pic>
        <p:nvPicPr>
          <p:cNvPr id="9" name="Picture 13">
            <a:extLst>
              <a:ext uri="{FF2B5EF4-FFF2-40B4-BE49-F238E27FC236}">
                <a16:creationId xmlns:a16="http://schemas.microsoft.com/office/drawing/2014/main" xmlns="" id="{82FC4487-F33D-4ECD-B9B4-A3294416C14A}"/>
              </a:ext>
            </a:extLst>
          </p:cNvPr>
          <p:cNvPicPr>
            <a:picLocks noChangeAspect="1"/>
          </p:cNvPicPr>
          <p:nvPr/>
        </p:nvPicPr>
        <p:blipFill>
          <a:blip r:embed="rId3"/>
          <a:srcRect/>
          <a:stretch>
            <a:fillRect/>
          </a:stretch>
        </p:blipFill>
        <p:spPr>
          <a:xfrm>
            <a:off x="977403" y="-5746"/>
            <a:ext cx="1054597" cy="1054597"/>
          </a:xfrm>
          <a:prstGeom prst="rect">
            <a:avLst/>
          </a:prstGeom>
        </p:spPr>
      </p:pic>
      <p:pic>
        <p:nvPicPr>
          <p:cNvPr id="15" name="Picture 14">
            <a:extLst>
              <a:ext uri="{FF2B5EF4-FFF2-40B4-BE49-F238E27FC236}">
                <a16:creationId xmlns:a16="http://schemas.microsoft.com/office/drawing/2014/main" xmlns="" id="{3FF260EF-C232-455D-B424-084B0B2155C8}"/>
              </a:ext>
            </a:extLst>
          </p:cNvPr>
          <p:cNvPicPr>
            <a:picLocks noChangeAspect="1"/>
          </p:cNvPicPr>
          <p:nvPr/>
        </p:nvPicPr>
        <p:blipFill>
          <a:blip r:embed="rId4"/>
          <a:stretch>
            <a:fillRect/>
          </a:stretch>
        </p:blipFill>
        <p:spPr>
          <a:xfrm>
            <a:off x="1083076" y="1296140"/>
            <a:ext cx="10804123" cy="5017865"/>
          </a:xfrm>
          <a:prstGeom prst="rect">
            <a:avLst/>
          </a:prstGeom>
        </p:spPr>
      </p:pic>
    </p:spTree>
    <p:extLst>
      <p:ext uri="{BB962C8B-B14F-4D97-AF65-F5344CB8AC3E}">
        <p14:creationId xmlns:p14="http://schemas.microsoft.com/office/powerpoint/2010/main" val="928393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28726"/>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1876546" y="502886"/>
            <a:ext cx="9052206" cy="85999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Network in NS2</a:t>
            </a:r>
          </a:p>
        </p:txBody>
      </p:sp>
      <p:graphicFrame>
        <p:nvGraphicFramePr>
          <p:cNvPr id="24" name="Table 24">
            <a:extLst>
              <a:ext uri="{FF2B5EF4-FFF2-40B4-BE49-F238E27FC236}">
                <a16:creationId xmlns:a16="http://schemas.microsoft.com/office/drawing/2014/main" xmlns="" id="{64807405-7345-4385-864C-FE683E7676EB}"/>
              </a:ext>
            </a:extLst>
          </p:cNvPr>
          <p:cNvGraphicFramePr>
            <a:graphicFrameLocks noGrp="1"/>
          </p:cNvGraphicFramePr>
          <p:nvPr>
            <p:ph idx="1"/>
          </p:nvPr>
        </p:nvGraphicFramePr>
        <p:xfrm>
          <a:off x="2921559" y="2184126"/>
          <a:ext cx="1766656" cy="2195959"/>
        </p:xfrm>
        <a:graphic>
          <a:graphicData uri="http://schemas.openxmlformats.org/drawingml/2006/table">
            <a:tbl>
              <a:tblPr firstRow="1" bandRow="1">
                <a:tableStyleId>{5C22544A-7EE6-4342-B048-85BDC9FD1C3A}</a:tableStyleId>
              </a:tblPr>
              <a:tblGrid>
                <a:gridCol w="883328">
                  <a:extLst>
                    <a:ext uri="{9D8B030D-6E8A-4147-A177-3AD203B41FA5}">
                      <a16:colId xmlns:a16="http://schemas.microsoft.com/office/drawing/2014/main" xmlns="" val="1094050793"/>
                    </a:ext>
                  </a:extLst>
                </a:gridCol>
                <a:gridCol w="883328">
                  <a:extLst>
                    <a:ext uri="{9D8B030D-6E8A-4147-A177-3AD203B41FA5}">
                      <a16:colId xmlns:a16="http://schemas.microsoft.com/office/drawing/2014/main" xmlns="" val="3279181794"/>
                    </a:ext>
                  </a:extLst>
                </a:gridCol>
              </a:tblGrid>
              <a:tr h="802165">
                <a:tc gridSpan="2">
                  <a:txBody>
                    <a:bodyPr/>
                    <a:lstStyle/>
                    <a:p>
                      <a:pPr algn="ctr"/>
                      <a:r>
                        <a:rPr lang="en-IN" b="0" dirty="0">
                          <a:solidFill>
                            <a:schemeClr val="tx1"/>
                          </a:solidFill>
                          <a:latin typeface="Times New Roman" panose="02020603050405020304" pitchFamily="18" charset="0"/>
                          <a:cs typeface="Times New Roman" panose="02020603050405020304" pitchFamily="18" charset="0"/>
                        </a:rPr>
                        <a:t>FTP , CBR</a:t>
                      </a:r>
                    </a:p>
                    <a:p>
                      <a:pPr algn="ctr"/>
                      <a:r>
                        <a:rPr lang="en-IN" b="0" dirty="0">
                          <a:solidFill>
                            <a:schemeClr val="tx1"/>
                          </a:solidFill>
                          <a:latin typeface="Times New Roman" panose="02020603050405020304" pitchFamily="18" charset="0"/>
                          <a:cs typeface="Times New Roman" panose="02020603050405020304" pitchFamily="18" charset="0"/>
                        </a:rPr>
                        <a:t>HTTP , SMTP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89586621"/>
                  </a:ext>
                </a:extLst>
              </a:tr>
              <a:tr h="490653">
                <a:tc>
                  <a:txBody>
                    <a:bodyPr/>
                    <a:lstStyle/>
                    <a:p>
                      <a:pPr algn="ctr"/>
                      <a:r>
                        <a:rPr lang="en-IN" dirty="0">
                          <a:latin typeface="Times New Roman" panose="02020603050405020304" pitchFamily="18" charset="0"/>
                          <a:cs typeface="Times New Roman" panose="02020603050405020304" pitchFamily="18" charset="0"/>
                        </a:rPr>
                        <a:t>TCP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Times New Roman" panose="02020603050405020304" pitchFamily="18" charset="0"/>
                          <a:cs typeface="Times New Roman" panose="02020603050405020304" pitchFamily="18" charset="0"/>
                        </a:rPr>
                        <a:t>UDP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18486479"/>
                  </a:ext>
                </a:extLst>
              </a:tr>
              <a:tr h="435006">
                <a:tc gridSpan="2">
                  <a:txBody>
                    <a:bodyPr/>
                    <a:lstStyle/>
                    <a:p>
                      <a:pPr algn="ctr"/>
                      <a:r>
                        <a:rPr lang="en-IN" dirty="0">
                          <a:latin typeface="Times New Roman" panose="02020603050405020304" pitchFamily="18" charset="0"/>
                          <a:cs typeface="Times New Roman" panose="02020603050405020304" pitchFamily="18" charset="0"/>
                        </a:rPr>
                        <a:t>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1768672306"/>
                  </a:ext>
                </a:extLst>
              </a:tr>
              <a:tr h="468135">
                <a:tc gridSpan="2">
                  <a:txBody>
                    <a:bodyPr/>
                    <a:lstStyle/>
                    <a:p>
                      <a:pPr algn="ctr"/>
                      <a:r>
                        <a:rPr lang="en-IN" dirty="0">
                          <a:latin typeface="Times New Roman" panose="02020603050405020304" pitchFamily="18" charset="0"/>
                          <a:cs typeface="Times New Roman" panose="02020603050405020304" pitchFamily="18" charset="0"/>
                        </a:rPr>
                        <a:t>Ethernet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55128246"/>
                  </a:ext>
                </a:extLst>
              </a:tr>
            </a:tbl>
          </a:graphicData>
        </a:graphic>
      </p:graphicFrame>
      <p:graphicFrame>
        <p:nvGraphicFramePr>
          <p:cNvPr id="26" name="Table 25">
            <a:extLst>
              <a:ext uri="{FF2B5EF4-FFF2-40B4-BE49-F238E27FC236}">
                <a16:creationId xmlns:a16="http://schemas.microsoft.com/office/drawing/2014/main" xmlns="" id="{AAAAF1B6-8466-40F9-AEA9-2D92561A3573}"/>
              </a:ext>
            </a:extLst>
          </p:cNvPr>
          <p:cNvGraphicFramePr>
            <a:graphicFrameLocks noGrp="1"/>
          </p:cNvGraphicFramePr>
          <p:nvPr/>
        </p:nvGraphicFramePr>
        <p:xfrm>
          <a:off x="8339831" y="2177675"/>
          <a:ext cx="1766656" cy="2195959"/>
        </p:xfrm>
        <a:graphic>
          <a:graphicData uri="http://schemas.openxmlformats.org/drawingml/2006/table">
            <a:tbl>
              <a:tblPr firstRow="1" bandRow="1">
                <a:tableStyleId>{5C22544A-7EE6-4342-B048-85BDC9FD1C3A}</a:tableStyleId>
              </a:tblPr>
              <a:tblGrid>
                <a:gridCol w="883328">
                  <a:extLst>
                    <a:ext uri="{9D8B030D-6E8A-4147-A177-3AD203B41FA5}">
                      <a16:colId xmlns:a16="http://schemas.microsoft.com/office/drawing/2014/main" xmlns="" val="1377935005"/>
                    </a:ext>
                  </a:extLst>
                </a:gridCol>
                <a:gridCol w="883328">
                  <a:extLst>
                    <a:ext uri="{9D8B030D-6E8A-4147-A177-3AD203B41FA5}">
                      <a16:colId xmlns:a16="http://schemas.microsoft.com/office/drawing/2014/main" xmlns="" val="4093778226"/>
                    </a:ext>
                  </a:extLst>
                </a:gridCol>
              </a:tblGrid>
              <a:tr h="802165">
                <a:tc gridSpan="2">
                  <a:txBody>
                    <a:bodyPr/>
                    <a:lstStyle/>
                    <a:p>
                      <a:pPr algn="ctr"/>
                      <a:r>
                        <a:rPr lang="en-IN" b="0" dirty="0">
                          <a:solidFill>
                            <a:schemeClr val="tx1"/>
                          </a:solidFill>
                          <a:latin typeface="Times New Roman" panose="02020603050405020304" pitchFamily="18" charset="0"/>
                          <a:cs typeface="Times New Roman" panose="02020603050405020304" pitchFamily="18" charset="0"/>
                        </a:rPr>
                        <a:t>FTP , CBR</a:t>
                      </a:r>
                    </a:p>
                    <a:p>
                      <a:pPr algn="ctr"/>
                      <a:r>
                        <a:rPr lang="en-IN" b="0" dirty="0">
                          <a:solidFill>
                            <a:schemeClr val="tx1"/>
                          </a:solidFill>
                          <a:latin typeface="Times New Roman" panose="02020603050405020304" pitchFamily="18" charset="0"/>
                          <a:cs typeface="Times New Roman" panose="02020603050405020304" pitchFamily="18" charset="0"/>
                        </a:rPr>
                        <a:t>HTTP , SMTP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1594826066"/>
                  </a:ext>
                </a:extLst>
              </a:tr>
              <a:tr h="490653">
                <a:tc>
                  <a:txBody>
                    <a:bodyPr/>
                    <a:lstStyle/>
                    <a:p>
                      <a:pPr algn="ctr"/>
                      <a:r>
                        <a:rPr lang="en-IN" dirty="0">
                          <a:latin typeface="Times New Roman" panose="02020603050405020304" pitchFamily="18" charset="0"/>
                          <a:cs typeface="Times New Roman" panose="02020603050405020304" pitchFamily="18" charset="0"/>
                        </a:rPr>
                        <a:t>TCP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Times New Roman" panose="02020603050405020304" pitchFamily="18" charset="0"/>
                          <a:cs typeface="Times New Roman" panose="02020603050405020304" pitchFamily="18" charset="0"/>
                        </a:rPr>
                        <a:t>UDP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89400644"/>
                  </a:ext>
                </a:extLst>
              </a:tr>
              <a:tr h="435006">
                <a:tc gridSpan="2">
                  <a:txBody>
                    <a:bodyPr/>
                    <a:lstStyle/>
                    <a:p>
                      <a:pPr algn="ctr"/>
                      <a:r>
                        <a:rPr lang="en-IN" dirty="0">
                          <a:latin typeface="Times New Roman" panose="02020603050405020304" pitchFamily="18" charset="0"/>
                          <a:cs typeface="Times New Roman" panose="02020603050405020304" pitchFamily="18" charset="0"/>
                        </a:rPr>
                        <a:t>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700215372"/>
                  </a:ext>
                </a:extLst>
              </a:tr>
              <a:tr h="468135">
                <a:tc gridSpan="2">
                  <a:txBody>
                    <a:bodyPr/>
                    <a:lstStyle/>
                    <a:p>
                      <a:pPr algn="ctr"/>
                      <a:r>
                        <a:rPr lang="en-IN" dirty="0">
                          <a:latin typeface="Times New Roman" panose="02020603050405020304" pitchFamily="18" charset="0"/>
                          <a:cs typeface="Times New Roman" panose="02020603050405020304" pitchFamily="18" charset="0"/>
                        </a:rPr>
                        <a:t>Ethernet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xmlns="" val="2206585939"/>
                  </a:ext>
                </a:extLst>
              </a:tr>
            </a:tbl>
          </a:graphicData>
        </a:graphic>
      </p:graphicFrame>
      <p:graphicFrame>
        <p:nvGraphicFramePr>
          <p:cNvPr id="27" name="Table 26">
            <a:extLst>
              <a:ext uri="{FF2B5EF4-FFF2-40B4-BE49-F238E27FC236}">
                <a16:creationId xmlns:a16="http://schemas.microsoft.com/office/drawing/2014/main" xmlns="" id="{1F6274B5-67CF-46DB-A7B4-D4A1C99954C9}"/>
              </a:ext>
            </a:extLst>
          </p:cNvPr>
          <p:cNvGraphicFramePr>
            <a:graphicFrameLocks noGrp="1"/>
          </p:cNvGraphicFramePr>
          <p:nvPr/>
        </p:nvGraphicFramePr>
        <p:xfrm>
          <a:off x="5519322" y="3433240"/>
          <a:ext cx="1766656" cy="903141"/>
        </p:xfrm>
        <a:graphic>
          <a:graphicData uri="http://schemas.openxmlformats.org/drawingml/2006/table">
            <a:tbl>
              <a:tblPr firstRow="1" bandRow="1">
                <a:tableStyleId>{5C22544A-7EE6-4342-B048-85BDC9FD1C3A}</a:tableStyleId>
              </a:tblPr>
              <a:tblGrid>
                <a:gridCol w="1766656">
                  <a:extLst>
                    <a:ext uri="{9D8B030D-6E8A-4147-A177-3AD203B41FA5}">
                      <a16:colId xmlns:a16="http://schemas.microsoft.com/office/drawing/2014/main" xmlns="" val="1360897076"/>
                    </a:ext>
                  </a:extLst>
                </a:gridCol>
              </a:tblGrid>
              <a:tr h="435006">
                <a:tc>
                  <a:txBody>
                    <a:bodyPr/>
                    <a:lstStyle/>
                    <a:p>
                      <a:pPr algn="ctr"/>
                      <a:r>
                        <a:rPr lang="en-IN" b="0" dirty="0">
                          <a:solidFill>
                            <a:schemeClr val="tx1"/>
                          </a:solidFill>
                          <a:latin typeface="Times New Roman" panose="02020603050405020304" pitchFamily="18" charset="0"/>
                          <a:cs typeface="Times New Roman" panose="02020603050405020304" pitchFamily="18" charset="0"/>
                        </a:rPr>
                        <a:t>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361783254"/>
                  </a:ext>
                </a:extLst>
              </a:tr>
              <a:tr h="468135">
                <a:tc>
                  <a:txBody>
                    <a:bodyPr/>
                    <a:lstStyle/>
                    <a:p>
                      <a:pPr algn="ctr"/>
                      <a:r>
                        <a:rPr lang="en-IN" dirty="0">
                          <a:latin typeface="Times New Roman" panose="02020603050405020304" pitchFamily="18" charset="0"/>
                          <a:cs typeface="Times New Roman" panose="02020603050405020304" pitchFamily="18" charset="0"/>
                        </a:rPr>
                        <a:t>Ethernet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35755404"/>
                  </a:ext>
                </a:extLst>
              </a:tr>
            </a:tbl>
          </a:graphicData>
        </a:graphic>
      </p:graphicFrame>
      <p:cxnSp>
        <p:nvCxnSpPr>
          <p:cNvPr id="29" name="Straight Connector 28">
            <a:extLst>
              <a:ext uri="{FF2B5EF4-FFF2-40B4-BE49-F238E27FC236}">
                <a16:creationId xmlns:a16="http://schemas.microsoft.com/office/drawing/2014/main" xmlns="" id="{87D9D269-9973-41DD-A3D5-1464042333F2}"/>
              </a:ext>
            </a:extLst>
          </p:cNvPr>
          <p:cNvCxnSpPr>
            <a:cxnSpLocks/>
          </p:cNvCxnSpPr>
          <p:nvPr/>
        </p:nvCxnSpPr>
        <p:spPr>
          <a:xfrm>
            <a:off x="3804887" y="4802819"/>
            <a:ext cx="2166827" cy="6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86B1981-53D3-4A5A-86E4-5EBDF9FB0E5F}"/>
              </a:ext>
            </a:extLst>
          </p:cNvPr>
          <p:cNvCxnSpPr>
            <a:cxnSpLocks/>
            <a:endCxn id="24" idx="2"/>
          </p:cNvCxnSpPr>
          <p:nvPr/>
        </p:nvCxnSpPr>
        <p:spPr>
          <a:xfrm flipV="1">
            <a:off x="3804887" y="4380085"/>
            <a:ext cx="0" cy="429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8976F11-713E-486A-88A8-D7016E9EAB99}"/>
              </a:ext>
            </a:extLst>
          </p:cNvPr>
          <p:cNvCxnSpPr>
            <a:cxnSpLocks/>
          </p:cNvCxnSpPr>
          <p:nvPr/>
        </p:nvCxnSpPr>
        <p:spPr>
          <a:xfrm flipV="1">
            <a:off x="5971714" y="4336381"/>
            <a:ext cx="0" cy="466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2C44A11-52CE-4E19-BD17-989E689148CE}"/>
              </a:ext>
            </a:extLst>
          </p:cNvPr>
          <p:cNvCxnSpPr>
            <a:cxnSpLocks/>
          </p:cNvCxnSpPr>
          <p:nvPr/>
        </p:nvCxnSpPr>
        <p:spPr>
          <a:xfrm flipV="1">
            <a:off x="6949737" y="4336381"/>
            <a:ext cx="0" cy="466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E69D13B-D70D-435C-B90A-F46D24A5A142}"/>
              </a:ext>
            </a:extLst>
          </p:cNvPr>
          <p:cNvCxnSpPr>
            <a:cxnSpLocks/>
          </p:cNvCxnSpPr>
          <p:nvPr/>
        </p:nvCxnSpPr>
        <p:spPr>
          <a:xfrm>
            <a:off x="6949737" y="4802819"/>
            <a:ext cx="23007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105431C-9EDC-4382-9A18-0829D79CE144}"/>
              </a:ext>
            </a:extLst>
          </p:cNvPr>
          <p:cNvCxnSpPr>
            <a:cxnSpLocks/>
          </p:cNvCxnSpPr>
          <p:nvPr/>
        </p:nvCxnSpPr>
        <p:spPr>
          <a:xfrm flipV="1">
            <a:off x="9250533" y="4373635"/>
            <a:ext cx="0" cy="429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35DE00E8-5DB9-4CFE-88C1-892E6EDF4DD8}"/>
              </a:ext>
            </a:extLst>
          </p:cNvPr>
          <p:cNvSpPr txBox="1"/>
          <p:nvPr/>
        </p:nvSpPr>
        <p:spPr>
          <a:xfrm>
            <a:off x="3252483" y="1574869"/>
            <a:ext cx="1104808" cy="461665"/>
          </a:xfrm>
          <a:prstGeom prst="rect">
            <a:avLst/>
          </a:prstGeom>
          <a:noFill/>
        </p:spPr>
        <p:txBody>
          <a:bodyPr wrap="square" rtlCol="0">
            <a:spAutoFit/>
          </a:bodyPr>
          <a:lstStyle/>
          <a:p>
            <a:r>
              <a:rPr lang="en-IN" sz="2400" dirty="0">
                <a:solidFill>
                  <a:srgbClr val="B10750"/>
                </a:solidFill>
                <a:latin typeface="Times New Roman" panose="02020603050405020304" pitchFamily="18" charset="0"/>
                <a:cs typeface="Times New Roman" panose="02020603050405020304" pitchFamily="18" charset="0"/>
              </a:rPr>
              <a:t>Sender</a:t>
            </a:r>
          </a:p>
        </p:txBody>
      </p:sp>
      <p:sp>
        <p:nvSpPr>
          <p:cNvPr id="44" name="Rectangle 43">
            <a:extLst>
              <a:ext uri="{FF2B5EF4-FFF2-40B4-BE49-F238E27FC236}">
                <a16:creationId xmlns:a16="http://schemas.microsoft.com/office/drawing/2014/main" xmlns="" id="{07F9F9AA-C7D7-4A10-8E21-22E7C155251D}"/>
              </a:ext>
            </a:extLst>
          </p:cNvPr>
          <p:cNvSpPr/>
          <p:nvPr/>
        </p:nvSpPr>
        <p:spPr>
          <a:xfrm>
            <a:off x="8585003" y="1624313"/>
            <a:ext cx="1276311" cy="461665"/>
          </a:xfrm>
          <a:prstGeom prst="rect">
            <a:avLst/>
          </a:prstGeom>
        </p:spPr>
        <p:txBody>
          <a:bodyPr wrap="none">
            <a:spAutoFit/>
          </a:bodyPr>
          <a:lstStyle/>
          <a:p>
            <a:r>
              <a:rPr lang="en-IN" sz="2400" dirty="0">
                <a:solidFill>
                  <a:srgbClr val="B10750"/>
                </a:solidFill>
                <a:latin typeface="Times New Roman" panose="02020603050405020304" pitchFamily="18" charset="0"/>
                <a:cs typeface="Times New Roman" panose="02020603050405020304" pitchFamily="18" charset="0"/>
              </a:rPr>
              <a:t>Receiver</a:t>
            </a:r>
          </a:p>
        </p:txBody>
      </p:sp>
      <p:sp>
        <p:nvSpPr>
          <p:cNvPr id="45" name="Rectangle 44">
            <a:extLst>
              <a:ext uri="{FF2B5EF4-FFF2-40B4-BE49-F238E27FC236}">
                <a16:creationId xmlns:a16="http://schemas.microsoft.com/office/drawing/2014/main" xmlns="" id="{490ECD31-3F5E-4364-AE46-90E8B10B1F87}"/>
              </a:ext>
            </a:extLst>
          </p:cNvPr>
          <p:cNvSpPr/>
          <p:nvPr/>
        </p:nvSpPr>
        <p:spPr>
          <a:xfrm>
            <a:off x="4524317" y="4802819"/>
            <a:ext cx="727968" cy="400110"/>
          </a:xfrm>
          <a:prstGeom prst="rect">
            <a:avLst/>
          </a:prstGeom>
        </p:spPr>
        <p:txBody>
          <a:bodyPr wrap="square">
            <a:spAutoFit/>
          </a:bodyPr>
          <a:lstStyle/>
          <a:p>
            <a:r>
              <a:rPr lang="en-IN" sz="2000" dirty="0">
                <a:solidFill>
                  <a:srgbClr val="00B050"/>
                </a:solidFill>
                <a:latin typeface="Times New Roman" panose="02020603050405020304" pitchFamily="18" charset="0"/>
                <a:cs typeface="Times New Roman" panose="02020603050405020304" pitchFamily="18" charset="0"/>
              </a:rPr>
              <a:t>cable</a:t>
            </a:r>
          </a:p>
        </p:txBody>
      </p:sp>
      <p:sp>
        <p:nvSpPr>
          <p:cNvPr id="46" name="Rectangle 45">
            <a:extLst>
              <a:ext uri="{FF2B5EF4-FFF2-40B4-BE49-F238E27FC236}">
                <a16:creationId xmlns:a16="http://schemas.microsoft.com/office/drawing/2014/main" xmlns="" id="{5A5901D5-87AE-4C52-AB5C-2C3EE0DB948E}"/>
              </a:ext>
            </a:extLst>
          </p:cNvPr>
          <p:cNvSpPr/>
          <p:nvPr/>
        </p:nvSpPr>
        <p:spPr>
          <a:xfrm>
            <a:off x="7802733" y="4760790"/>
            <a:ext cx="724878" cy="400110"/>
          </a:xfrm>
          <a:prstGeom prst="rect">
            <a:avLst/>
          </a:prstGeom>
        </p:spPr>
        <p:txBody>
          <a:bodyPr wrap="none">
            <a:spAutoFit/>
          </a:bodyPr>
          <a:lstStyle/>
          <a:p>
            <a:r>
              <a:rPr lang="en-IN" sz="2000" dirty="0">
                <a:solidFill>
                  <a:srgbClr val="00B050"/>
                </a:solidFill>
                <a:latin typeface="Times New Roman" panose="02020603050405020304" pitchFamily="18" charset="0"/>
                <a:cs typeface="Times New Roman" panose="02020603050405020304" pitchFamily="18" charset="0"/>
              </a:rPr>
              <a:t>cable</a:t>
            </a:r>
          </a:p>
        </p:txBody>
      </p:sp>
      <p:sp>
        <p:nvSpPr>
          <p:cNvPr id="47" name="TextBox 46">
            <a:extLst>
              <a:ext uri="{FF2B5EF4-FFF2-40B4-BE49-F238E27FC236}">
                <a16:creationId xmlns:a16="http://schemas.microsoft.com/office/drawing/2014/main" xmlns="" id="{B9D95FFA-BBAD-47BB-90F9-E4F1D7AD817F}"/>
              </a:ext>
            </a:extLst>
          </p:cNvPr>
          <p:cNvSpPr txBox="1"/>
          <p:nvPr/>
        </p:nvSpPr>
        <p:spPr>
          <a:xfrm>
            <a:off x="1569375" y="2338757"/>
            <a:ext cx="135218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Application</a:t>
            </a:r>
          </a:p>
        </p:txBody>
      </p:sp>
      <p:sp>
        <p:nvSpPr>
          <p:cNvPr id="48" name="Rectangle 47">
            <a:extLst>
              <a:ext uri="{FF2B5EF4-FFF2-40B4-BE49-F238E27FC236}">
                <a16:creationId xmlns:a16="http://schemas.microsoft.com/office/drawing/2014/main" xmlns="" id="{E7C87C97-F335-47D1-957C-461EA73887FA}"/>
              </a:ext>
            </a:extLst>
          </p:cNvPr>
          <p:cNvSpPr/>
          <p:nvPr/>
        </p:nvSpPr>
        <p:spPr>
          <a:xfrm>
            <a:off x="1627823" y="2972885"/>
            <a:ext cx="1074205"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Transport</a:t>
            </a:r>
          </a:p>
        </p:txBody>
      </p:sp>
      <p:sp>
        <p:nvSpPr>
          <p:cNvPr id="49" name="Rectangle 48">
            <a:extLst>
              <a:ext uri="{FF2B5EF4-FFF2-40B4-BE49-F238E27FC236}">
                <a16:creationId xmlns:a16="http://schemas.microsoft.com/office/drawing/2014/main" xmlns="" id="{2D727C43-12E9-4273-A6B7-DB86AAD175BE}"/>
              </a:ext>
            </a:extLst>
          </p:cNvPr>
          <p:cNvSpPr/>
          <p:nvPr/>
        </p:nvSpPr>
        <p:spPr>
          <a:xfrm>
            <a:off x="1678993" y="3490834"/>
            <a:ext cx="992579"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Network</a:t>
            </a:r>
          </a:p>
        </p:txBody>
      </p:sp>
      <p:sp>
        <p:nvSpPr>
          <p:cNvPr id="51" name="Rectangle 50">
            <a:extLst>
              <a:ext uri="{FF2B5EF4-FFF2-40B4-BE49-F238E27FC236}">
                <a16:creationId xmlns:a16="http://schemas.microsoft.com/office/drawing/2014/main" xmlns="" id="{12A3A32F-5234-4C29-BB5D-526A4F9B3588}"/>
              </a:ext>
            </a:extLst>
          </p:cNvPr>
          <p:cNvSpPr/>
          <p:nvPr/>
        </p:nvSpPr>
        <p:spPr>
          <a:xfrm>
            <a:off x="996033" y="3929911"/>
            <a:ext cx="1948020"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Physical, Datalink</a:t>
            </a:r>
          </a:p>
        </p:txBody>
      </p:sp>
      <p:sp>
        <p:nvSpPr>
          <p:cNvPr id="55" name="Rectangle 54">
            <a:extLst>
              <a:ext uri="{FF2B5EF4-FFF2-40B4-BE49-F238E27FC236}">
                <a16:creationId xmlns:a16="http://schemas.microsoft.com/office/drawing/2014/main" xmlns="" id="{290550C1-42E6-407E-B174-78E7801FDC15}"/>
              </a:ext>
            </a:extLst>
          </p:cNvPr>
          <p:cNvSpPr/>
          <p:nvPr/>
        </p:nvSpPr>
        <p:spPr>
          <a:xfrm>
            <a:off x="5891933" y="2830278"/>
            <a:ext cx="1021433" cy="461665"/>
          </a:xfrm>
          <a:prstGeom prst="rect">
            <a:avLst/>
          </a:prstGeom>
        </p:spPr>
        <p:txBody>
          <a:bodyPr wrap="none">
            <a:spAutoFit/>
          </a:bodyPr>
          <a:lstStyle/>
          <a:p>
            <a:r>
              <a:rPr lang="en-IN" sz="2400" dirty="0">
                <a:solidFill>
                  <a:srgbClr val="00B0F0"/>
                </a:solidFill>
                <a:latin typeface="Times New Roman" panose="02020603050405020304" pitchFamily="18" charset="0"/>
                <a:cs typeface="Times New Roman" panose="02020603050405020304" pitchFamily="18" charset="0"/>
              </a:rPr>
              <a:t>Router</a:t>
            </a:r>
          </a:p>
        </p:txBody>
      </p:sp>
    </p:spTree>
    <p:extLst>
      <p:ext uri="{BB962C8B-B14F-4D97-AF65-F5344CB8AC3E}">
        <p14:creationId xmlns:p14="http://schemas.microsoft.com/office/powerpoint/2010/main" val="611707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2096868" y="532856"/>
            <a:ext cx="8840812" cy="655134"/>
          </a:xfrm>
        </p:spPr>
        <p:txBody>
          <a:bodyPr>
            <a:normAutofit fontScale="90000"/>
          </a:bodyPr>
          <a:lstStyle/>
          <a:p>
            <a:pPr algn="ctr"/>
            <a:r>
              <a:rPr lang="en-IN" sz="4800" dirty="0">
                <a:solidFill>
                  <a:srgbClr val="00B0F0"/>
                </a:solidFill>
                <a:latin typeface="Times New Roman" panose="02020603050405020304" pitchFamily="18" charset="0"/>
                <a:cs typeface="Times New Roman" panose="02020603050405020304" pitchFamily="18" charset="0"/>
              </a:rPr>
              <a:t>Network in NS2</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438183" y="1550319"/>
            <a:ext cx="10386873" cy="4388842"/>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node (terminal, router) in real network have 4 layer using TCP/IP model.</a:t>
            </a:r>
          </a:p>
          <a:p>
            <a:pPr algn="just">
              <a:lnSpc>
                <a:spcPct val="150000"/>
              </a:lnSpc>
            </a:pPr>
            <a:r>
              <a:rPr lang="en-US" sz="2000" dirty="0">
                <a:latin typeface="Times New Roman" panose="02020603050405020304" pitchFamily="18" charset="0"/>
                <a:cs typeface="Times New Roman" panose="02020603050405020304" pitchFamily="18" charset="0"/>
              </a:rPr>
              <a:t> Actually, forwarding node (router) have only 2 bottom layer. </a:t>
            </a:r>
          </a:p>
          <a:p>
            <a:pPr algn="just">
              <a:lnSpc>
                <a:spcPct val="150000"/>
              </a:lnSpc>
            </a:pPr>
            <a:r>
              <a:rPr lang="en-US" sz="2000" dirty="0">
                <a:latin typeface="Times New Roman" panose="02020603050405020304" pitchFamily="18" charset="0"/>
                <a:cs typeface="Times New Roman" panose="02020603050405020304" pitchFamily="18" charset="0"/>
              </a:rPr>
              <a:t>Two bottom layers are ready automatically when a node setting up. </a:t>
            </a:r>
          </a:p>
          <a:p>
            <a:pPr algn="just">
              <a:lnSpc>
                <a:spcPct val="150000"/>
              </a:lnSpc>
            </a:pPr>
            <a:r>
              <a:rPr lang="en-US" sz="2000" dirty="0">
                <a:latin typeface="Times New Roman" panose="02020603050405020304" pitchFamily="18" charset="0"/>
                <a:cs typeface="Times New Roman" panose="02020603050405020304" pitchFamily="18" charset="0"/>
              </a:rPr>
              <a:t>TCP or UDP in transport layer are shown as Agent. FTP, CBR are in application layers. </a:t>
            </a:r>
          </a:p>
          <a:p>
            <a:pPr algn="just">
              <a:lnSpc>
                <a:spcPct val="150000"/>
              </a:lnSpc>
            </a:pPr>
            <a:r>
              <a:rPr lang="en-US" sz="2000" dirty="0">
                <a:latin typeface="Times New Roman" panose="02020603050405020304" pitchFamily="18" charset="0"/>
                <a:cs typeface="Times New Roman" panose="02020603050405020304" pitchFamily="18" charset="0"/>
              </a:rPr>
              <a:t>Realistic networks use cable for link between 2 nodes. In NS2, a link is use for connection. Each link has a queue which is similar to buﬀer in realistic network. Packets sent from node should be queuing in queue.  </a:t>
            </a:r>
            <a:endParaRPr lang="en-IN" sz="2000" dirty="0">
              <a:latin typeface="Times New Roman" panose="02020603050405020304" pitchFamily="18" charset="0"/>
              <a:cs typeface="Times New Roman" panose="02020603050405020304" pitchFamily="18" charset="0"/>
            </a:endParaRPr>
          </a:p>
        </p:txBody>
      </p:sp>
      <p:pic>
        <p:nvPicPr>
          <p:cNvPr id="13" name="Picture 13">
            <a:extLst>
              <a:ext uri="{FF2B5EF4-FFF2-40B4-BE49-F238E27FC236}">
                <a16:creationId xmlns:a16="http://schemas.microsoft.com/office/drawing/2014/main" xmlns="" id="{0572A83A-8B66-40B3-9F99-CAAF515BF39B}"/>
              </a:ext>
            </a:extLst>
          </p:cNvPr>
          <p:cNvPicPr>
            <a:picLocks noChangeAspect="1"/>
          </p:cNvPicPr>
          <p:nvPr/>
        </p:nvPicPr>
        <p:blipFill>
          <a:blip r:embed="rId3"/>
          <a:srcRect/>
          <a:stretch>
            <a:fillRect/>
          </a:stretch>
        </p:blipFill>
        <p:spPr>
          <a:xfrm>
            <a:off x="977403" y="-5746"/>
            <a:ext cx="1054597" cy="1054597"/>
          </a:xfrm>
          <a:prstGeom prst="rect">
            <a:avLst/>
          </a:prstGeom>
        </p:spPr>
      </p:pic>
    </p:spTree>
    <p:extLst>
      <p:ext uri="{BB962C8B-B14F-4D97-AF65-F5344CB8AC3E}">
        <p14:creationId xmlns:p14="http://schemas.microsoft.com/office/powerpoint/2010/main" val="41136258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1778027" y="721284"/>
            <a:ext cx="8840812" cy="841186"/>
          </a:xfrm>
        </p:spPr>
        <p:txBody>
          <a:bodyPr>
            <a:normAutofit/>
          </a:bodyPr>
          <a:lstStyle/>
          <a:p>
            <a:pPr algn="ctr"/>
            <a:r>
              <a:rPr lang="en-IN" sz="4800" dirty="0">
                <a:solidFill>
                  <a:srgbClr val="00B0F0"/>
                </a:solidFill>
                <a:latin typeface="Times New Roman" panose="02020603050405020304" pitchFamily="18" charset="0"/>
                <a:cs typeface="Times New Roman" panose="02020603050405020304" pitchFamily="18" charset="0"/>
              </a:rPr>
              <a:t>Platforms to install NS2</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2133134" y="1831625"/>
            <a:ext cx="7135154" cy="3801343"/>
          </a:xfrm>
        </p:spPr>
        <p:txBody>
          <a:bodyPr>
            <a:noAutofit/>
          </a:bodyPr>
          <a:lstStyle/>
          <a:p>
            <a:pPr algn="just">
              <a:lnSpc>
                <a:spcPct val="150000"/>
              </a:lnSpc>
            </a:pPr>
            <a:r>
              <a:rPr lang="en-US" sz="3200" dirty="0">
                <a:latin typeface="Times New Roman" panose="02020603050405020304" pitchFamily="18" charset="0"/>
                <a:cs typeface="Times New Roman" panose="02020603050405020304" pitchFamily="18" charset="0"/>
              </a:rPr>
              <a:t>Linux operating system</a:t>
            </a:r>
          </a:p>
          <a:p>
            <a:pPr marL="971550" lvl="1" indent="-51435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Ubuntu</a:t>
            </a:r>
          </a:p>
          <a:p>
            <a:pPr marL="971550" lvl="1" indent="-51435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Fedora </a:t>
            </a:r>
          </a:p>
          <a:p>
            <a:pPr marL="971550" lvl="1" indent="-51435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Linux mint</a:t>
            </a:r>
          </a:p>
          <a:p>
            <a:pPr algn="just">
              <a:lnSpc>
                <a:spcPct val="150000"/>
              </a:lnSpc>
            </a:pPr>
            <a:r>
              <a:rPr lang="en-US" sz="3200" dirty="0">
                <a:latin typeface="Times New Roman" panose="02020603050405020304" pitchFamily="18" charset="0"/>
                <a:cs typeface="Times New Roman" panose="02020603050405020304" pitchFamily="18" charset="0"/>
              </a:rPr>
              <a:t>Windows </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9" name="Picture 13">
            <a:extLst>
              <a:ext uri="{FF2B5EF4-FFF2-40B4-BE49-F238E27FC236}">
                <a16:creationId xmlns:a16="http://schemas.microsoft.com/office/drawing/2014/main" xmlns="" id="{82FC4487-F33D-4ECD-B9B4-A3294416C14A}"/>
              </a:ext>
            </a:extLst>
          </p:cNvPr>
          <p:cNvPicPr>
            <a:picLocks noChangeAspect="1"/>
          </p:cNvPicPr>
          <p:nvPr/>
        </p:nvPicPr>
        <p:blipFill>
          <a:blip r:embed="rId3"/>
          <a:srcRect/>
          <a:stretch>
            <a:fillRect/>
          </a:stretch>
        </p:blipFill>
        <p:spPr>
          <a:xfrm>
            <a:off x="977403" y="-5746"/>
            <a:ext cx="1054597" cy="1054597"/>
          </a:xfrm>
          <a:prstGeom prst="rect">
            <a:avLst/>
          </a:prstGeom>
        </p:spPr>
      </p:pic>
    </p:spTree>
    <p:extLst>
      <p:ext uri="{BB962C8B-B14F-4D97-AF65-F5344CB8AC3E}">
        <p14:creationId xmlns:p14="http://schemas.microsoft.com/office/powerpoint/2010/main" val="2974175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2"/>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86790CAE-73F7-4BF8-8D18-E945B195338B}"/>
              </a:ext>
            </a:extLst>
          </p:cNvPr>
          <p:cNvSpPr>
            <a:spLocks noGrp="1"/>
          </p:cNvSpPr>
          <p:nvPr>
            <p:ph type="title"/>
          </p:nvPr>
        </p:nvSpPr>
        <p:spPr>
          <a:xfrm>
            <a:off x="1778027" y="613293"/>
            <a:ext cx="8840812" cy="1054596"/>
          </a:xfrm>
        </p:spPr>
        <p:txBody>
          <a:bodyPr>
            <a:noAutofit/>
          </a:bodyPr>
          <a:lstStyle/>
          <a:p>
            <a:pPr algn="ctr"/>
            <a:r>
              <a:rPr lang="en-IN" sz="4800" dirty="0">
                <a:solidFill>
                  <a:srgbClr val="00B0F0"/>
                </a:solidFill>
                <a:latin typeface="Times New Roman" panose="02020603050405020304" pitchFamily="18" charset="0"/>
                <a:cs typeface="Times New Roman" panose="02020603050405020304" pitchFamily="18" charset="0"/>
              </a:rPr>
              <a:t>Requirements of NS2</a:t>
            </a:r>
          </a:p>
        </p:txBody>
      </p:sp>
      <p:sp>
        <p:nvSpPr>
          <p:cNvPr id="12" name="Content Placeholder 11">
            <a:extLst>
              <a:ext uri="{FF2B5EF4-FFF2-40B4-BE49-F238E27FC236}">
                <a16:creationId xmlns:a16="http://schemas.microsoft.com/office/drawing/2014/main" xmlns="" id="{E431EB85-7404-486F-BFB9-0AECB433DD4B}"/>
              </a:ext>
            </a:extLst>
          </p:cNvPr>
          <p:cNvSpPr>
            <a:spLocks noGrp="1"/>
          </p:cNvSpPr>
          <p:nvPr>
            <p:ph idx="1"/>
          </p:nvPr>
        </p:nvSpPr>
        <p:spPr>
          <a:xfrm>
            <a:off x="1778027" y="2229500"/>
            <a:ext cx="9585390" cy="3168124"/>
          </a:xfrm>
        </p:spPr>
        <p:txBody>
          <a:bodyPr>
            <a:noAutofit/>
          </a:bodyPr>
          <a:lstStyle/>
          <a:p>
            <a:pPr algn="just">
              <a:lnSpc>
                <a:spcPct val="150000"/>
              </a:lnSpc>
            </a:pPr>
            <a:r>
              <a:rPr lang="en-US" sz="3200" dirty="0">
                <a:latin typeface="Times New Roman" panose="02020603050405020304" pitchFamily="18" charset="0"/>
                <a:cs typeface="Times New Roman" panose="02020603050405020304" pitchFamily="18" charset="0"/>
              </a:rPr>
              <a:t>ns-allinone-2.35 software</a:t>
            </a:r>
          </a:p>
          <a:p>
            <a:pPr algn="just">
              <a:lnSpc>
                <a:spcPct val="150000"/>
              </a:lnSpc>
            </a:pPr>
            <a:r>
              <a:rPr lang="en-US" sz="3200" dirty="0">
                <a:latin typeface="Times New Roman" panose="02020603050405020304" pitchFamily="18" charset="0"/>
                <a:cs typeface="Times New Roman" panose="02020603050405020304" pitchFamily="18" charset="0"/>
              </a:rPr>
              <a:t>NSG2.1 software</a:t>
            </a:r>
          </a:p>
          <a:p>
            <a:pPr algn="just">
              <a:lnSpc>
                <a:spcPct val="150000"/>
              </a:lnSpc>
            </a:pPr>
            <a:r>
              <a:rPr lang="en-US" sz="3200" dirty="0">
                <a:latin typeface="Times New Roman" panose="02020603050405020304" pitchFamily="18" charset="0"/>
                <a:cs typeface="Times New Roman" panose="02020603050405020304" pitchFamily="18" charset="0"/>
              </a:rPr>
              <a:t>Gnuplot</a:t>
            </a:r>
          </a:p>
          <a:p>
            <a:pPr algn="just">
              <a:lnSpc>
                <a:spcPct val="150000"/>
              </a:lnSpc>
            </a:pPr>
            <a:r>
              <a:rPr lang="en-US" sz="3200" dirty="0">
                <a:latin typeface="Times New Roman" panose="02020603050405020304" pitchFamily="18" charset="0"/>
                <a:cs typeface="Times New Roman" panose="02020603050405020304" pitchFamily="18" charset="0"/>
              </a:rPr>
              <a:t>Xgraph </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pic>
        <p:nvPicPr>
          <p:cNvPr id="9" name="Picture 13">
            <a:extLst>
              <a:ext uri="{FF2B5EF4-FFF2-40B4-BE49-F238E27FC236}">
                <a16:creationId xmlns:a16="http://schemas.microsoft.com/office/drawing/2014/main" xmlns="" id="{82FC4487-F33D-4ECD-B9B4-A3294416C14A}"/>
              </a:ext>
            </a:extLst>
          </p:cNvPr>
          <p:cNvPicPr>
            <a:picLocks noChangeAspect="1"/>
          </p:cNvPicPr>
          <p:nvPr/>
        </p:nvPicPr>
        <p:blipFill>
          <a:blip r:embed="rId3"/>
          <a:srcRect/>
          <a:stretch>
            <a:fillRect/>
          </a:stretch>
        </p:blipFill>
        <p:spPr>
          <a:xfrm>
            <a:off x="977403" y="-5746"/>
            <a:ext cx="1054597" cy="1054597"/>
          </a:xfrm>
          <a:prstGeom prst="rect">
            <a:avLst/>
          </a:prstGeom>
        </p:spPr>
      </p:pic>
    </p:spTree>
    <p:extLst>
      <p:ext uri="{BB962C8B-B14F-4D97-AF65-F5344CB8AC3E}">
        <p14:creationId xmlns:p14="http://schemas.microsoft.com/office/powerpoint/2010/main" val="383875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9D3E378A-C06E-4922-BD26-BF4ECC665129}"/>
              </a:ext>
            </a:extLst>
          </p:cNvPr>
          <p:cNvSpPr>
            <a:spLocks noGrp="1"/>
          </p:cNvSpPr>
          <p:nvPr>
            <p:ph type="title"/>
          </p:nvPr>
        </p:nvSpPr>
        <p:spPr>
          <a:xfrm>
            <a:off x="1333841" y="193874"/>
            <a:ext cx="10002168" cy="611141"/>
          </a:xfrm>
        </p:spPr>
        <p:txBody>
          <a:bodyPr>
            <a:normAutofit fontScale="90000"/>
          </a:bodyPr>
          <a:lstStyle/>
          <a:p>
            <a:pPr algn="ctr"/>
            <a:r>
              <a:rPr lang="en-IN" sz="6000" dirty="0">
                <a:solidFill>
                  <a:srgbClr val="00B0F0"/>
                </a:solidFill>
                <a:latin typeface="Times New Roman" panose="02020603050405020304" pitchFamily="18" charset="0"/>
                <a:cs typeface="Times New Roman" panose="02020603050405020304" pitchFamily="18" charset="0"/>
              </a:rPr>
              <a:t>Contents</a:t>
            </a:r>
          </a:p>
        </p:txBody>
      </p:sp>
      <p:sp>
        <p:nvSpPr>
          <p:cNvPr id="12" name="Content Placeholder 11">
            <a:extLst>
              <a:ext uri="{FF2B5EF4-FFF2-40B4-BE49-F238E27FC236}">
                <a16:creationId xmlns:a16="http://schemas.microsoft.com/office/drawing/2014/main" xmlns="" id="{BC5E78B1-5D0C-42A1-AE56-8A9F38B129A5}"/>
              </a:ext>
            </a:extLst>
          </p:cNvPr>
          <p:cNvSpPr>
            <a:spLocks noGrp="1"/>
          </p:cNvSpPr>
          <p:nvPr>
            <p:ph idx="1"/>
          </p:nvPr>
        </p:nvSpPr>
        <p:spPr>
          <a:xfrm>
            <a:off x="1660124" y="1123911"/>
            <a:ext cx="9090734" cy="5114786"/>
          </a:xfrm>
        </p:spPr>
        <p:txBody>
          <a:bodyPr>
            <a:noAutofit/>
          </a:bodyPr>
          <a:lstStyle/>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Plotting two or more files in one graph using gnuplot </a:t>
            </a:r>
          </a:p>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Simulate to compare packet size and throughput</a:t>
            </a:r>
          </a:p>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TCL script to simulate link state routing protocol </a:t>
            </a:r>
          </a:p>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Steps to create a wireless network scenario ﬁle using DSDV</a:t>
            </a:r>
          </a:p>
          <a:p>
            <a:pPr marL="45720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Performance Analysis of wireless network using awk files</a:t>
            </a:r>
            <a:endParaRPr lang="en-IN" sz="2200" dirty="0">
              <a:latin typeface="Times New Roman" panose="02020603050405020304" pitchFamily="18" charset="0"/>
              <a:cs typeface="Times New Roman" panose="02020603050405020304" pitchFamily="18" charset="0"/>
            </a:endParaRPr>
          </a:p>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Steps to create a wireless network scenario ﬁle using DSR </a:t>
            </a:r>
          </a:p>
          <a:p>
            <a:pPr marL="457200" lvl="0" indent="-457200" algn="just">
              <a:lnSpc>
                <a:spcPct val="150000"/>
              </a:lnSpc>
              <a:spcAft>
                <a:spcPts val="800"/>
              </a:spcAft>
              <a:buFont typeface="+mj-lt"/>
              <a:buAutoNum type="arabicPeriod" startAt="25"/>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Tcl script to label, colour and marking the node in Wireless Networks </a:t>
            </a:r>
          </a:p>
        </p:txBody>
      </p:sp>
    </p:spTree>
    <p:extLst>
      <p:ext uri="{BB962C8B-B14F-4D97-AF65-F5344CB8AC3E}">
        <p14:creationId xmlns:p14="http://schemas.microsoft.com/office/powerpoint/2010/main" val="3538637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43DA29D4-D160-446A-80F1-0B59646504D9}"/>
              </a:ext>
            </a:extLst>
          </p:cNvPr>
          <p:cNvSpPr>
            <a:spLocks noGrp="1"/>
          </p:cNvSpPr>
          <p:nvPr>
            <p:ph type="title"/>
          </p:nvPr>
        </p:nvSpPr>
        <p:spPr>
          <a:xfrm>
            <a:off x="1076046" y="161893"/>
            <a:ext cx="10515600" cy="930308"/>
          </a:xfrm>
        </p:spPr>
        <p:txBody>
          <a:bodyPr/>
          <a:lstStyle/>
          <a:p>
            <a:pPr algn="ctr"/>
            <a:r>
              <a:rPr lang="en-IN" dirty="0">
                <a:solidFill>
                  <a:srgbClr val="00B0F0"/>
                </a:solidFill>
                <a:latin typeface="Times New Roman" panose="02020603050405020304" pitchFamily="18" charset="0"/>
                <a:cs typeface="Times New Roman" panose="02020603050405020304" pitchFamily="18" charset="0"/>
              </a:rPr>
              <a:t>Basic Linux Commands</a:t>
            </a:r>
          </a:p>
        </p:txBody>
      </p:sp>
      <p:sp>
        <p:nvSpPr>
          <p:cNvPr id="12" name="Content Placeholder 11">
            <a:extLst>
              <a:ext uri="{FF2B5EF4-FFF2-40B4-BE49-F238E27FC236}">
                <a16:creationId xmlns:a16="http://schemas.microsoft.com/office/drawing/2014/main" xmlns="" id="{717F307B-0EC5-482F-A761-5C04522B26B6}"/>
              </a:ext>
            </a:extLst>
          </p:cNvPr>
          <p:cNvSpPr>
            <a:spLocks noGrp="1"/>
          </p:cNvSpPr>
          <p:nvPr>
            <p:ph idx="1"/>
          </p:nvPr>
        </p:nvSpPr>
        <p:spPr>
          <a:xfrm>
            <a:off x="1766284" y="1316342"/>
            <a:ext cx="9135124" cy="5155901"/>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cp : </a:t>
            </a:r>
            <a:r>
              <a:rPr lang="en-IN" dirty="0">
                <a:latin typeface="Times New Roman" panose="02020603050405020304" pitchFamily="18" charset="0"/>
                <a:cs typeface="Times New Roman" panose="02020603050405020304" pitchFamily="18" charset="0"/>
              </a:rPr>
              <a:t>copy files</a:t>
            </a:r>
          </a:p>
          <a:p>
            <a:pPr>
              <a:lnSpc>
                <a:spcPct val="150000"/>
              </a:lnSpc>
            </a:pPr>
            <a:r>
              <a:rPr lang="en-IN" b="1" dirty="0">
                <a:latin typeface="Times New Roman" panose="02020603050405020304" pitchFamily="18" charset="0"/>
                <a:cs typeface="Times New Roman" panose="02020603050405020304" pitchFamily="18" charset="0"/>
              </a:rPr>
              <a:t>rm : </a:t>
            </a:r>
            <a:r>
              <a:rPr lang="en-IN" dirty="0">
                <a:latin typeface="Times New Roman" panose="02020603050405020304" pitchFamily="18" charset="0"/>
                <a:cs typeface="Times New Roman" panose="02020603050405020304" pitchFamily="18" charset="0"/>
              </a:rPr>
              <a:t>remove or delete files</a:t>
            </a:r>
          </a:p>
          <a:p>
            <a:pPr>
              <a:lnSpc>
                <a:spcPct val="150000"/>
              </a:lnSpc>
            </a:pPr>
            <a:r>
              <a:rPr lang="en-IN" b="1" dirty="0">
                <a:latin typeface="Times New Roman" panose="02020603050405020304" pitchFamily="18" charset="0"/>
                <a:cs typeface="Times New Roman" panose="02020603050405020304" pitchFamily="18" charset="0"/>
              </a:rPr>
              <a:t>make :</a:t>
            </a:r>
            <a:r>
              <a:rPr lang="en-IN" dirty="0">
                <a:latin typeface="Times New Roman" panose="02020603050405020304" pitchFamily="18" charset="0"/>
                <a:cs typeface="Times New Roman" panose="02020603050405020304" pitchFamily="18" charset="0"/>
              </a:rPr>
              <a:t> to compile or recompile </a:t>
            </a:r>
          </a:p>
          <a:p>
            <a:pPr>
              <a:lnSpc>
                <a:spcPct val="150000"/>
              </a:lnSpc>
            </a:pPr>
            <a:r>
              <a:rPr lang="en-IN" b="1" dirty="0" err="1">
                <a:latin typeface="Times New Roman" panose="02020603050405020304" pitchFamily="18" charset="0"/>
                <a:cs typeface="Times New Roman" panose="02020603050405020304" pitchFamily="18" charset="0"/>
              </a:rPr>
              <a:t>gedit</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editors (similar to notepad)</a:t>
            </a:r>
          </a:p>
          <a:p>
            <a:pPr>
              <a:lnSpc>
                <a:spcPct val="150000"/>
              </a:lnSpc>
            </a:pPr>
            <a:r>
              <a:rPr lang="en-IN" b="1" dirty="0">
                <a:latin typeface="Times New Roman" panose="02020603050405020304" pitchFamily="18" charset="0"/>
                <a:cs typeface="Times New Roman" panose="02020603050405020304" pitchFamily="18" charset="0"/>
              </a:rPr>
              <a:t>pwd :</a:t>
            </a:r>
            <a:r>
              <a:rPr lang="en-IN" dirty="0">
                <a:latin typeface="Times New Roman" panose="02020603050405020304" pitchFamily="18" charset="0"/>
                <a:cs typeface="Times New Roman" panose="02020603050405020304" pitchFamily="18" charset="0"/>
              </a:rPr>
              <a:t> Present Working Directory.</a:t>
            </a:r>
          </a:p>
          <a:p>
            <a:pPr>
              <a:lnSpc>
                <a:spcPct val="150000"/>
              </a:lnSpc>
            </a:pPr>
            <a:r>
              <a:rPr lang="en-IN" b="1" dirty="0">
                <a:latin typeface="Times New Roman" panose="02020603050405020304" pitchFamily="18" charset="0"/>
                <a:cs typeface="Times New Roman" panose="02020603050405020304" pitchFamily="18" charset="0"/>
              </a:rPr>
              <a:t>passwd :</a:t>
            </a:r>
            <a:r>
              <a:rPr lang="en-IN" dirty="0">
                <a:latin typeface="Times New Roman" panose="02020603050405020304" pitchFamily="18" charset="0"/>
                <a:cs typeface="Times New Roman" panose="02020603050405020304" pitchFamily="18" charset="0"/>
              </a:rPr>
              <a:t> to change the user password.</a:t>
            </a:r>
          </a:p>
          <a:p>
            <a:pPr>
              <a:lnSpc>
                <a:spcPct val="150000"/>
              </a:lnSpc>
            </a:pPr>
            <a:r>
              <a:rPr lang="en-IN" b="1" dirty="0">
                <a:latin typeface="Times New Roman" panose="02020603050405020304" pitchFamily="18" charset="0"/>
                <a:cs typeface="Times New Roman" panose="02020603050405020304" pitchFamily="18" charset="0"/>
              </a:rPr>
              <a:t>clear : </a:t>
            </a:r>
            <a:r>
              <a:rPr lang="en-IN" dirty="0">
                <a:latin typeface="Times New Roman" panose="02020603050405020304" pitchFamily="18" charset="0"/>
                <a:cs typeface="Times New Roman" panose="02020603050405020304" pitchFamily="18" charset="0"/>
              </a:rPr>
              <a:t>to clear the screen.</a:t>
            </a:r>
            <a:endParaRPr lang="en-IN" b="1"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3436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43DA29D4-D160-446A-80F1-0B59646504D9}"/>
              </a:ext>
            </a:extLst>
          </p:cNvPr>
          <p:cNvSpPr>
            <a:spLocks noGrp="1"/>
          </p:cNvSpPr>
          <p:nvPr>
            <p:ph type="title"/>
          </p:nvPr>
        </p:nvSpPr>
        <p:spPr>
          <a:xfrm>
            <a:off x="1076046" y="155554"/>
            <a:ext cx="10515600" cy="1054598"/>
          </a:xfrm>
        </p:spPr>
        <p:txBody>
          <a:bodyPr/>
          <a:lstStyle/>
          <a:p>
            <a:pPr algn="ctr"/>
            <a:r>
              <a:rPr lang="en-IN" dirty="0">
                <a:solidFill>
                  <a:srgbClr val="00B0F0"/>
                </a:solidFill>
                <a:latin typeface="Times New Roman" panose="02020603050405020304" pitchFamily="18" charset="0"/>
                <a:cs typeface="Times New Roman" panose="02020603050405020304" pitchFamily="18" charset="0"/>
              </a:rPr>
              <a:t>Basic Linux Commands</a:t>
            </a:r>
          </a:p>
        </p:txBody>
      </p:sp>
      <p:sp>
        <p:nvSpPr>
          <p:cNvPr id="12" name="Content Placeholder 11">
            <a:extLst>
              <a:ext uri="{FF2B5EF4-FFF2-40B4-BE49-F238E27FC236}">
                <a16:creationId xmlns:a16="http://schemas.microsoft.com/office/drawing/2014/main" xmlns="" id="{717F307B-0EC5-482F-A761-5C04522B26B6}"/>
              </a:ext>
            </a:extLst>
          </p:cNvPr>
          <p:cNvSpPr>
            <a:spLocks noGrp="1"/>
          </p:cNvSpPr>
          <p:nvPr>
            <p:ph idx="1"/>
          </p:nvPr>
        </p:nvSpPr>
        <p:spPr>
          <a:xfrm>
            <a:off x="1593295" y="1445765"/>
            <a:ext cx="10039905" cy="4531855"/>
          </a:xfrm>
        </p:spPr>
        <p:txBody>
          <a:bodyPr>
            <a:normAutofit fontScale="92500" lnSpcReduction="20000"/>
          </a:bodyPr>
          <a:lstStyle/>
          <a:p>
            <a:pPr>
              <a:lnSpc>
                <a:spcPct val="150000"/>
              </a:lnSpc>
            </a:pPr>
            <a:r>
              <a:rPr lang="en-IN" b="1" dirty="0">
                <a:latin typeface="Times New Roman" panose="02020603050405020304" pitchFamily="18" charset="0"/>
                <a:cs typeface="Times New Roman" panose="02020603050405020304" pitchFamily="18" charset="0"/>
              </a:rPr>
              <a:t>mkdir :</a:t>
            </a:r>
            <a:r>
              <a:rPr lang="en-IN" dirty="0">
                <a:latin typeface="Times New Roman" panose="02020603050405020304" pitchFamily="18" charset="0"/>
                <a:cs typeface="Times New Roman" panose="02020603050405020304" pitchFamily="18" charset="0"/>
              </a:rPr>
              <a:t> to create a directory.</a:t>
            </a:r>
          </a:p>
          <a:p>
            <a:pPr>
              <a:lnSpc>
                <a:spcPct val="150000"/>
              </a:lnSpc>
            </a:pPr>
            <a:r>
              <a:rPr lang="en-IN" b="1" dirty="0">
                <a:latin typeface="Times New Roman" panose="02020603050405020304" pitchFamily="18" charset="0"/>
                <a:cs typeface="Times New Roman" panose="02020603050405020304" pitchFamily="18" charset="0"/>
              </a:rPr>
              <a:t>rmdir : </a:t>
            </a:r>
            <a:r>
              <a:rPr lang="en-IN" dirty="0">
                <a:latin typeface="Times New Roman" panose="02020603050405020304" pitchFamily="18" charset="0"/>
                <a:cs typeface="Times New Roman" panose="02020603050405020304" pitchFamily="18" charset="0"/>
              </a:rPr>
              <a:t>to delete directory.</a:t>
            </a:r>
          </a:p>
          <a:p>
            <a:pPr>
              <a:lnSpc>
                <a:spcPct val="150000"/>
              </a:lnSpc>
            </a:pPr>
            <a:r>
              <a:rPr lang="en-IN" b="1" dirty="0">
                <a:latin typeface="Times New Roman" panose="02020603050405020304" pitchFamily="18" charset="0"/>
                <a:cs typeface="Times New Roman" panose="02020603050405020304" pitchFamily="18" charset="0"/>
              </a:rPr>
              <a:t>cd :</a:t>
            </a:r>
            <a:r>
              <a:rPr lang="en-IN" dirty="0">
                <a:latin typeface="Times New Roman" panose="02020603050405020304" pitchFamily="18" charset="0"/>
                <a:cs typeface="Times New Roman" panose="02020603050405020304" pitchFamily="18" charset="0"/>
              </a:rPr>
              <a:t> to change the directory.</a:t>
            </a:r>
          </a:p>
          <a:p>
            <a:pPr>
              <a:lnSpc>
                <a:spcPct val="150000"/>
              </a:lnSpc>
            </a:pPr>
            <a:r>
              <a:rPr lang="en-IN" b="1" dirty="0">
                <a:latin typeface="Times New Roman" panose="02020603050405020304" pitchFamily="18" charset="0"/>
                <a:cs typeface="Times New Roman" panose="02020603050405020304" pitchFamily="18" charset="0"/>
              </a:rPr>
              <a:t>cd .. : </a:t>
            </a:r>
            <a:r>
              <a:rPr lang="en-IN" dirty="0">
                <a:latin typeface="Times New Roman" panose="02020603050405020304" pitchFamily="18" charset="0"/>
                <a:cs typeface="Times New Roman" panose="02020603050405020304" pitchFamily="18" charset="0"/>
              </a:rPr>
              <a:t>previous directory</a:t>
            </a: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ls :</a:t>
            </a:r>
            <a:r>
              <a:rPr lang="en-IN" dirty="0">
                <a:latin typeface="Times New Roman" panose="02020603050405020304" pitchFamily="18" charset="0"/>
                <a:cs typeface="Times New Roman" panose="02020603050405020304" pitchFamily="18" charset="0"/>
              </a:rPr>
              <a:t> to list the contents of current directory.</a:t>
            </a:r>
          </a:p>
          <a:p>
            <a:pPr>
              <a:lnSpc>
                <a:spcPct val="150000"/>
              </a:lnSpc>
            </a:pPr>
            <a:r>
              <a:rPr lang="en-IN" b="1" dirty="0">
                <a:latin typeface="Times New Roman" panose="02020603050405020304" pitchFamily="18" charset="0"/>
                <a:cs typeface="Times New Roman" panose="02020603050405020304" pitchFamily="18" charset="0"/>
              </a:rPr>
              <a:t>ls –l : </a:t>
            </a:r>
            <a:r>
              <a:rPr lang="en-IN" dirty="0">
                <a:latin typeface="Times New Roman" panose="02020603050405020304" pitchFamily="18" charset="0"/>
                <a:cs typeface="Times New Roman" panose="02020603050405020304" pitchFamily="18" charset="0"/>
              </a:rPr>
              <a:t>long format of showing list of files.</a:t>
            </a: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chmod :</a:t>
            </a:r>
            <a:r>
              <a:rPr lang="en-IN" dirty="0">
                <a:latin typeface="Times New Roman" panose="02020603050405020304" pitchFamily="18" charset="0"/>
                <a:cs typeface="Times New Roman" panose="02020603050405020304" pitchFamily="18" charset="0"/>
              </a:rPr>
              <a:t> changing the mode of the file.</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1337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43DA29D4-D160-446A-80F1-0B59646504D9}"/>
              </a:ext>
            </a:extLst>
          </p:cNvPr>
          <p:cNvSpPr>
            <a:spLocks noGrp="1"/>
          </p:cNvSpPr>
          <p:nvPr>
            <p:ph type="title" idx="4294967295"/>
          </p:nvPr>
        </p:nvSpPr>
        <p:spPr>
          <a:xfrm>
            <a:off x="3156744" y="168610"/>
            <a:ext cx="7634157" cy="1054100"/>
          </a:xfrm>
        </p:spPr>
        <p:txBody>
          <a:bodyPr/>
          <a:lstStyle/>
          <a:p>
            <a:pPr algn="ctr"/>
            <a:r>
              <a:rPr lang="en-IN" dirty="0">
                <a:solidFill>
                  <a:srgbClr val="00B0F0"/>
                </a:solidFill>
                <a:latin typeface="Times New Roman" panose="02020603050405020304" pitchFamily="18" charset="0"/>
                <a:cs typeface="Times New Roman" panose="02020603050405020304" pitchFamily="18" charset="0"/>
              </a:rPr>
              <a:t>Long format of file</a:t>
            </a:r>
          </a:p>
        </p:txBody>
      </p:sp>
      <p:graphicFrame>
        <p:nvGraphicFramePr>
          <p:cNvPr id="13" name="Table 17">
            <a:extLst>
              <a:ext uri="{FF2B5EF4-FFF2-40B4-BE49-F238E27FC236}">
                <a16:creationId xmlns:a16="http://schemas.microsoft.com/office/drawing/2014/main" xmlns="" id="{BE2CB741-849E-473A-B719-64CA953F77CE}"/>
              </a:ext>
            </a:extLst>
          </p:cNvPr>
          <p:cNvGraphicFramePr>
            <a:graphicFrameLocks noGrp="1"/>
          </p:cNvGraphicFramePr>
          <p:nvPr>
            <p:extLst>
              <p:ext uri="{D42A27DB-BD31-4B8C-83A1-F6EECF244321}">
                <p14:modId xmlns:p14="http://schemas.microsoft.com/office/powerpoint/2010/main" val="3011141623"/>
              </p:ext>
            </p:extLst>
          </p:nvPr>
        </p:nvGraphicFramePr>
        <p:xfrm>
          <a:off x="2410039" y="1365366"/>
          <a:ext cx="8385210" cy="889562"/>
        </p:xfrm>
        <a:graphic>
          <a:graphicData uri="http://schemas.openxmlformats.org/drawingml/2006/table">
            <a:tbl>
              <a:tblPr firstRow="1" bandRow="1">
                <a:tableStyleId>{5C22544A-7EE6-4342-B048-85BDC9FD1C3A}</a:tableStyleId>
              </a:tblPr>
              <a:tblGrid>
                <a:gridCol w="838521">
                  <a:extLst>
                    <a:ext uri="{9D8B030D-6E8A-4147-A177-3AD203B41FA5}">
                      <a16:colId xmlns:a16="http://schemas.microsoft.com/office/drawing/2014/main" xmlns="" val="4077542944"/>
                    </a:ext>
                  </a:extLst>
                </a:gridCol>
                <a:gridCol w="838521">
                  <a:extLst>
                    <a:ext uri="{9D8B030D-6E8A-4147-A177-3AD203B41FA5}">
                      <a16:colId xmlns:a16="http://schemas.microsoft.com/office/drawing/2014/main" xmlns="" val="1759276235"/>
                    </a:ext>
                  </a:extLst>
                </a:gridCol>
                <a:gridCol w="838521">
                  <a:extLst>
                    <a:ext uri="{9D8B030D-6E8A-4147-A177-3AD203B41FA5}">
                      <a16:colId xmlns:a16="http://schemas.microsoft.com/office/drawing/2014/main" xmlns="" val="14978751"/>
                    </a:ext>
                  </a:extLst>
                </a:gridCol>
                <a:gridCol w="838521">
                  <a:extLst>
                    <a:ext uri="{9D8B030D-6E8A-4147-A177-3AD203B41FA5}">
                      <a16:colId xmlns:a16="http://schemas.microsoft.com/office/drawing/2014/main" xmlns="" val="1780993520"/>
                    </a:ext>
                  </a:extLst>
                </a:gridCol>
                <a:gridCol w="838521">
                  <a:extLst>
                    <a:ext uri="{9D8B030D-6E8A-4147-A177-3AD203B41FA5}">
                      <a16:colId xmlns:a16="http://schemas.microsoft.com/office/drawing/2014/main" xmlns="" val="653502940"/>
                    </a:ext>
                  </a:extLst>
                </a:gridCol>
                <a:gridCol w="838521">
                  <a:extLst>
                    <a:ext uri="{9D8B030D-6E8A-4147-A177-3AD203B41FA5}">
                      <a16:colId xmlns:a16="http://schemas.microsoft.com/office/drawing/2014/main" xmlns="" val="1010949635"/>
                    </a:ext>
                  </a:extLst>
                </a:gridCol>
                <a:gridCol w="838521">
                  <a:extLst>
                    <a:ext uri="{9D8B030D-6E8A-4147-A177-3AD203B41FA5}">
                      <a16:colId xmlns:a16="http://schemas.microsoft.com/office/drawing/2014/main" xmlns="" val="1559272378"/>
                    </a:ext>
                  </a:extLst>
                </a:gridCol>
                <a:gridCol w="838521">
                  <a:extLst>
                    <a:ext uri="{9D8B030D-6E8A-4147-A177-3AD203B41FA5}">
                      <a16:colId xmlns:a16="http://schemas.microsoft.com/office/drawing/2014/main" xmlns="" val="972740918"/>
                    </a:ext>
                  </a:extLst>
                </a:gridCol>
                <a:gridCol w="838521">
                  <a:extLst>
                    <a:ext uri="{9D8B030D-6E8A-4147-A177-3AD203B41FA5}">
                      <a16:colId xmlns:a16="http://schemas.microsoft.com/office/drawing/2014/main" xmlns="" val="2765260837"/>
                    </a:ext>
                  </a:extLst>
                </a:gridCol>
                <a:gridCol w="838521">
                  <a:extLst>
                    <a:ext uri="{9D8B030D-6E8A-4147-A177-3AD203B41FA5}">
                      <a16:colId xmlns:a16="http://schemas.microsoft.com/office/drawing/2014/main" xmlns="" val="3755394108"/>
                    </a:ext>
                  </a:extLst>
                </a:gridCol>
              </a:tblGrid>
              <a:tr h="889562">
                <a:tc>
                  <a:txBody>
                    <a:bodyPr/>
                    <a:lstStyle/>
                    <a:p>
                      <a:pPr algn="ctr"/>
                      <a:endParaRPr lang="en-I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91887326"/>
                  </a:ext>
                </a:extLst>
              </a:tr>
            </a:tbl>
          </a:graphicData>
        </a:graphic>
      </p:graphicFrame>
      <p:sp>
        <p:nvSpPr>
          <p:cNvPr id="14" name="Right Brace 13">
            <a:extLst>
              <a:ext uri="{FF2B5EF4-FFF2-40B4-BE49-F238E27FC236}">
                <a16:creationId xmlns:a16="http://schemas.microsoft.com/office/drawing/2014/main" xmlns="" id="{4893201A-4B2B-45A0-8C82-336AF5713078}"/>
              </a:ext>
            </a:extLst>
          </p:cNvPr>
          <p:cNvSpPr/>
          <p:nvPr/>
        </p:nvSpPr>
        <p:spPr>
          <a:xfrm rot="5400000">
            <a:off x="9164082" y="1705141"/>
            <a:ext cx="951169" cy="2050744"/>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xmlns="" id="{C7F603A7-9706-4853-A600-4BEC938A6A79}"/>
              </a:ext>
            </a:extLst>
          </p:cNvPr>
          <p:cNvSpPr/>
          <p:nvPr/>
        </p:nvSpPr>
        <p:spPr>
          <a:xfrm rot="5400000">
            <a:off x="6629291" y="1705142"/>
            <a:ext cx="951171" cy="205074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6" name="Right Brace 15">
            <a:extLst>
              <a:ext uri="{FF2B5EF4-FFF2-40B4-BE49-F238E27FC236}">
                <a16:creationId xmlns:a16="http://schemas.microsoft.com/office/drawing/2014/main" xmlns="" id="{3A7E47FF-F425-42BD-A1B0-6D8C0C3110E9}"/>
              </a:ext>
            </a:extLst>
          </p:cNvPr>
          <p:cNvSpPr/>
          <p:nvPr/>
        </p:nvSpPr>
        <p:spPr>
          <a:xfrm rot="5400000">
            <a:off x="4018218" y="1743191"/>
            <a:ext cx="951171" cy="1974645"/>
          </a:xfrm>
          <a:prstGeom prst="righ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xmlns="" id="{5EA2E908-57E0-4166-BE7F-BBB211BBF383}"/>
              </a:ext>
            </a:extLst>
          </p:cNvPr>
          <p:cNvSpPr txBox="1"/>
          <p:nvPr/>
        </p:nvSpPr>
        <p:spPr>
          <a:xfrm>
            <a:off x="3755040" y="3314448"/>
            <a:ext cx="144706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Owner</a:t>
            </a:r>
          </a:p>
        </p:txBody>
      </p:sp>
      <p:sp>
        <p:nvSpPr>
          <p:cNvPr id="29" name="TextBox 28">
            <a:extLst>
              <a:ext uri="{FF2B5EF4-FFF2-40B4-BE49-F238E27FC236}">
                <a16:creationId xmlns:a16="http://schemas.microsoft.com/office/drawing/2014/main" xmlns="" id="{F52839A0-D019-4090-A39C-EA32AC7FA9D6}"/>
              </a:ext>
            </a:extLst>
          </p:cNvPr>
          <p:cNvSpPr txBox="1"/>
          <p:nvPr/>
        </p:nvSpPr>
        <p:spPr>
          <a:xfrm>
            <a:off x="5948560" y="3314447"/>
            <a:ext cx="2809783"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Group Users</a:t>
            </a:r>
          </a:p>
        </p:txBody>
      </p:sp>
      <p:sp>
        <p:nvSpPr>
          <p:cNvPr id="31" name="TextBox 30">
            <a:extLst>
              <a:ext uri="{FF2B5EF4-FFF2-40B4-BE49-F238E27FC236}">
                <a16:creationId xmlns:a16="http://schemas.microsoft.com/office/drawing/2014/main" xmlns="" id="{4219CB45-1CDE-4F65-90EC-901D2BBC0130}"/>
              </a:ext>
            </a:extLst>
          </p:cNvPr>
          <p:cNvSpPr txBox="1"/>
          <p:nvPr/>
        </p:nvSpPr>
        <p:spPr>
          <a:xfrm>
            <a:off x="8902821" y="3314448"/>
            <a:ext cx="179181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Other Users</a:t>
            </a:r>
          </a:p>
        </p:txBody>
      </p:sp>
      <p:cxnSp>
        <p:nvCxnSpPr>
          <p:cNvPr id="34" name="Straight Arrow Connector 33">
            <a:extLst>
              <a:ext uri="{FF2B5EF4-FFF2-40B4-BE49-F238E27FC236}">
                <a16:creationId xmlns:a16="http://schemas.microsoft.com/office/drawing/2014/main" xmlns="" id="{2C2A96E1-EA80-44CF-B2B9-2B5C4F243DF4}"/>
              </a:ext>
            </a:extLst>
          </p:cNvPr>
          <p:cNvCxnSpPr>
            <a:cxnSpLocks/>
          </p:cNvCxnSpPr>
          <p:nvPr/>
        </p:nvCxnSpPr>
        <p:spPr>
          <a:xfrm>
            <a:off x="2858610" y="2254928"/>
            <a:ext cx="0" cy="234814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xmlns="" id="{B546D792-248D-40DC-A25A-ED0365D112E8}"/>
              </a:ext>
            </a:extLst>
          </p:cNvPr>
          <p:cNvSpPr txBox="1"/>
          <p:nvPr/>
        </p:nvSpPr>
        <p:spPr>
          <a:xfrm>
            <a:off x="9694603" y="4423950"/>
            <a:ext cx="2192597" cy="1687963"/>
          </a:xfrm>
          <a:prstGeom prst="rect">
            <a:avLst/>
          </a:prstGeom>
          <a:noFill/>
          <a:ln w="19050">
            <a:solidFill>
              <a:srgbClr val="FF0000"/>
            </a:solidFill>
            <a:prstDash val="dash"/>
          </a:ln>
        </p:spPr>
        <p:txBody>
          <a:bodyPr wrap="square" rtlCol="0">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  : read</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w : write</a:t>
            </a: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x : execute </a:t>
            </a:r>
          </a:p>
        </p:txBody>
      </p:sp>
      <p:sp>
        <p:nvSpPr>
          <p:cNvPr id="40" name="TextBox 39">
            <a:extLst>
              <a:ext uri="{FF2B5EF4-FFF2-40B4-BE49-F238E27FC236}">
                <a16:creationId xmlns:a16="http://schemas.microsoft.com/office/drawing/2014/main" xmlns="" id="{9672FAC0-74E1-4BA7-93E4-D6CA662D3F7F}"/>
              </a:ext>
            </a:extLst>
          </p:cNvPr>
          <p:cNvSpPr txBox="1"/>
          <p:nvPr/>
        </p:nvSpPr>
        <p:spPr>
          <a:xfrm>
            <a:off x="2717206" y="4502458"/>
            <a:ext cx="3099669" cy="145713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 File</a:t>
            </a:r>
          </a:p>
          <a:p>
            <a:pPr marL="342900" indent="-342900">
              <a:lnSpc>
                <a:spcPct val="20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 : Directory</a:t>
            </a:r>
          </a:p>
        </p:txBody>
      </p:sp>
    </p:spTree>
    <p:extLst>
      <p:ext uri="{BB962C8B-B14F-4D97-AF65-F5344CB8AC3E}">
        <p14:creationId xmlns:p14="http://schemas.microsoft.com/office/powerpoint/2010/main" val="38978743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43DA29D4-D160-446A-80F1-0B59646504D9}"/>
              </a:ext>
            </a:extLst>
          </p:cNvPr>
          <p:cNvSpPr>
            <a:spLocks noGrp="1"/>
          </p:cNvSpPr>
          <p:nvPr>
            <p:ph type="title" idx="4294967295"/>
          </p:nvPr>
        </p:nvSpPr>
        <p:spPr>
          <a:xfrm>
            <a:off x="3156744" y="168610"/>
            <a:ext cx="7634157" cy="1054100"/>
          </a:xfrm>
        </p:spPr>
        <p:txBody>
          <a:bodyPr/>
          <a:lstStyle/>
          <a:p>
            <a:pPr algn="ctr"/>
            <a:r>
              <a:rPr lang="en-IN" dirty="0">
                <a:solidFill>
                  <a:srgbClr val="00B0F0"/>
                </a:solidFill>
                <a:latin typeface="Times New Roman" panose="02020603050405020304" pitchFamily="18" charset="0"/>
                <a:cs typeface="Times New Roman" panose="02020603050405020304" pitchFamily="18" charset="0"/>
              </a:rPr>
              <a:t>Long format of file</a:t>
            </a:r>
          </a:p>
        </p:txBody>
      </p:sp>
      <p:graphicFrame>
        <p:nvGraphicFramePr>
          <p:cNvPr id="13" name="Table 17">
            <a:extLst>
              <a:ext uri="{FF2B5EF4-FFF2-40B4-BE49-F238E27FC236}">
                <a16:creationId xmlns:a16="http://schemas.microsoft.com/office/drawing/2014/main" xmlns="" id="{BE2CB741-849E-473A-B719-64CA953F77CE}"/>
              </a:ext>
            </a:extLst>
          </p:cNvPr>
          <p:cNvGraphicFramePr>
            <a:graphicFrameLocks noGrp="1"/>
          </p:cNvGraphicFramePr>
          <p:nvPr>
            <p:extLst>
              <p:ext uri="{D42A27DB-BD31-4B8C-83A1-F6EECF244321}">
                <p14:modId xmlns:p14="http://schemas.microsoft.com/office/powerpoint/2010/main" val="319213247"/>
              </p:ext>
            </p:extLst>
          </p:nvPr>
        </p:nvGraphicFramePr>
        <p:xfrm>
          <a:off x="2410039" y="1365366"/>
          <a:ext cx="8385210" cy="889562"/>
        </p:xfrm>
        <a:graphic>
          <a:graphicData uri="http://schemas.openxmlformats.org/drawingml/2006/table">
            <a:tbl>
              <a:tblPr firstRow="1" bandRow="1">
                <a:tableStyleId>{5C22544A-7EE6-4342-B048-85BDC9FD1C3A}</a:tableStyleId>
              </a:tblPr>
              <a:tblGrid>
                <a:gridCol w="838521">
                  <a:extLst>
                    <a:ext uri="{9D8B030D-6E8A-4147-A177-3AD203B41FA5}">
                      <a16:colId xmlns:a16="http://schemas.microsoft.com/office/drawing/2014/main" xmlns="" val="4077542944"/>
                    </a:ext>
                  </a:extLst>
                </a:gridCol>
                <a:gridCol w="838521">
                  <a:extLst>
                    <a:ext uri="{9D8B030D-6E8A-4147-A177-3AD203B41FA5}">
                      <a16:colId xmlns:a16="http://schemas.microsoft.com/office/drawing/2014/main" xmlns="" val="1759276235"/>
                    </a:ext>
                  </a:extLst>
                </a:gridCol>
                <a:gridCol w="838521">
                  <a:extLst>
                    <a:ext uri="{9D8B030D-6E8A-4147-A177-3AD203B41FA5}">
                      <a16:colId xmlns:a16="http://schemas.microsoft.com/office/drawing/2014/main" xmlns="" val="14978751"/>
                    </a:ext>
                  </a:extLst>
                </a:gridCol>
                <a:gridCol w="838521">
                  <a:extLst>
                    <a:ext uri="{9D8B030D-6E8A-4147-A177-3AD203B41FA5}">
                      <a16:colId xmlns:a16="http://schemas.microsoft.com/office/drawing/2014/main" xmlns="" val="1780993520"/>
                    </a:ext>
                  </a:extLst>
                </a:gridCol>
                <a:gridCol w="838521">
                  <a:extLst>
                    <a:ext uri="{9D8B030D-6E8A-4147-A177-3AD203B41FA5}">
                      <a16:colId xmlns:a16="http://schemas.microsoft.com/office/drawing/2014/main" xmlns="" val="653502940"/>
                    </a:ext>
                  </a:extLst>
                </a:gridCol>
                <a:gridCol w="838521">
                  <a:extLst>
                    <a:ext uri="{9D8B030D-6E8A-4147-A177-3AD203B41FA5}">
                      <a16:colId xmlns:a16="http://schemas.microsoft.com/office/drawing/2014/main" xmlns="" val="1010949635"/>
                    </a:ext>
                  </a:extLst>
                </a:gridCol>
                <a:gridCol w="838521">
                  <a:extLst>
                    <a:ext uri="{9D8B030D-6E8A-4147-A177-3AD203B41FA5}">
                      <a16:colId xmlns:a16="http://schemas.microsoft.com/office/drawing/2014/main" xmlns="" val="1559272378"/>
                    </a:ext>
                  </a:extLst>
                </a:gridCol>
                <a:gridCol w="838521">
                  <a:extLst>
                    <a:ext uri="{9D8B030D-6E8A-4147-A177-3AD203B41FA5}">
                      <a16:colId xmlns:a16="http://schemas.microsoft.com/office/drawing/2014/main" xmlns="" val="972740918"/>
                    </a:ext>
                  </a:extLst>
                </a:gridCol>
                <a:gridCol w="838521">
                  <a:extLst>
                    <a:ext uri="{9D8B030D-6E8A-4147-A177-3AD203B41FA5}">
                      <a16:colId xmlns:a16="http://schemas.microsoft.com/office/drawing/2014/main" xmlns="" val="2765260837"/>
                    </a:ext>
                  </a:extLst>
                </a:gridCol>
                <a:gridCol w="838521">
                  <a:extLst>
                    <a:ext uri="{9D8B030D-6E8A-4147-A177-3AD203B41FA5}">
                      <a16:colId xmlns:a16="http://schemas.microsoft.com/office/drawing/2014/main" xmlns="" val="3755394108"/>
                    </a:ext>
                  </a:extLst>
                </a:gridCol>
              </a:tblGrid>
              <a:tr h="889562">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lang="en-IN" sz="28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91887326"/>
                  </a:ext>
                </a:extLst>
              </a:tr>
            </a:tbl>
          </a:graphicData>
        </a:graphic>
      </p:graphicFrame>
      <p:sp>
        <p:nvSpPr>
          <p:cNvPr id="14" name="Right Brace 13">
            <a:extLst>
              <a:ext uri="{FF2B5EF4-FFF2-40B4-BE49-F238E27FC236}">
                <a16:creationId xmlns:a16="http://schemas.microsoft.com/office/drawing/2014/main" xmlns="" id="{4893201A-4B2B-45A0-8C82-336AF5713078}"/>
              </a:ext>
            </a:extLst>
          </p:cNvPr>
          <p:cNvSpPr/>
          <p:nvPr/>
        </p:nvSpPr>
        <p:spPr>
          <a:xfrm rot="5400000">
            <a:off x="9164082" y="1705141"/>
            <a:ext cx="951169" cy="2050744"/>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ight Brace 14">
            <a:extLst>
              <a:ext uri="{FF2B5EF4-FFF2-40B4-BE49-F238E27FC236}">
                <a16:creationId xmlns:a16="http://schemas.microsoft.com/office/drawing/2014/main" xmlns="" id="{C7F603A7-9706-4853-A600-4BEC938A6A79}"/>
              </a:ext>
            </a:extLst>
          </p:cNvPr>
          <p:cNvSpPr/>
          <p:nvPr/>
        </p:nvSpPr>
        <p:spPr>
          <a:xfrm rot="5400000">
            <a:off x="6629291" y="1705142"/>
            <a:ext cx="951171" cy="205074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6" name="Right Brace 15">
            <a:extLst>
              <a:ext uri="{FF2B5EF4-FFF2-40B4-BE49-F238E27FC236}">
                <a16:creationId xmlns:a16="http://schemas.microsoft.com/office/drawing/2014/main" xmlns="" id="{3A7E47FF-F425-42BD-A1B0-6D8C0C3110E9}"/>
              </a:ext>
            </a:extLst>
          </p:cNvPr>
          <p:cNvSpPr/>
          <p:nvPr/>
        </p:nvSpPr>
        <p:spPr>
          <a:xfrm rot="5400000">
            <a:off x="4018218" y="1743191"/>
            <a:ext cx="951171" cy="1974645"/>
          </a:xfrm>
          <a:prstGeom prst="righ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xmlns="" id="{5EA2E908-57E0-4166-BE7F-BBB211BBF383}"/>
              </a:ext>
            </a:extLst>
          </p:cNvPr>
          <p:cNvSpPr txBox="1"/>
          <p:nvPr/>
        </p:nvSpPr>
        <p:spPr>
          <a:xfrm>
            <a:off x="3597898" y="3249022"/>
            <a:ext cx="1791809" cy="1938992"/>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Owner</a:t>
            </a:r>
          </a:p>
          <a:p>
            <a:pPr algn="ctr"/>
            <a:r>
              <a:rPr lang="en-IN" sz="2400" dirty="0">
                <a:latin typeface="Times New Roman" panose="02020603050405020304" pitchFamily="18" charset="0"/>
                <a:cs typeface="Times New Roman" panose="02020603050405020304" pitchFamily="18" charset="0"/>
              </a:rPr>
              <a:t> can</a:t>
            </a:r>
          </a:p>
          <a:p>
            <a:pPr algn="ctr"/>
            <a:r>
              <a:rPr lang="en-IN" sz="2400" dirty="0">
                <a:latin typeface="Times New Roman" panose="02020603050405020304" pitchFamily="18" charset="0"/>
                <a:cs typeface="Times New Roman" panose="02020603050405020304" pitchFamily="18" charset="0"/>
              </a:rPr>
              <a:t>Read, write and execute the file  </a:t>
            </a:r>
          </a:p>
        </p:txBody>
      </p:sp>
      <p:sp>
        <p:nvSpPr>
          <p:cNvPr id="29" name="TextBox 28">
            <a:extLst>
              <a:ext uri="{FF2B5EF4-FFF2-40B4-BE49-F238E27FC236}">
                <a16:creationId xmlns:a16="http://schemas.microsoft.com/office/drawing/2014/main" xmlns="" id="{F52839A0-D019-4090-A39C-EA32AC7FA9D6}"/>
              </a:ext>
            </a:extLst>
          </p:cNvPr>
          <p:cNvSpPr txBox="1"/>
          <p:nvPr/>
        </p:nvSpPr>
        <p:spPr>
          <a:xfrm>
            <a:off x="5868399" y="3370627"/>
            <a:ext cx="2472953" cy="1938992"/>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Group Users</a:t>
            </a:r>
          </a:p>
          <a:p>
            <a:pPr algn="ctr"/>
            <a:r>
              <a:rPr lang="en-IN" sz="2400" dirty="0">
                <a:latin typeface="Times New Roman" panose="02020603050405020304" pitchFamily="18" charset="0"/>
                <a:cs typeface="Times New Roman" panose="02020603050405020304" pitchFamily="18" charset="0"/>
              </a:rPr>
              <a:t>can</a:t>
            </a:r>
          </a:p>
          <a:p>
            <a:pPr algn="ctr"/>
            <a:r>
              <a:rPr lang="en-IN" sz="2400" dirty="0">
                <a:latin typeface="Times New Roman" panose="02020603050405020304" pitchFamily="18" charset="0"/>
                <a:cs typeface="Times New Roman" panose="02020603050405020304" pitchFamily="18" charset="0"/>
              </a:rPr>
              <a:t>Read and execute</a:t>
            </a:r>
          </a:p>
          <a:p>
            <a:pPr algn="ctr"/>
            <a:r>
              <a:rPr lang="en-IN" sz="2400" dirty="0">
                <a:latin typeface="Times New Roman" panose="02020603050405020304" pitchFamily="18" charset="0"/>
                <a:cs typeface="Times New Roman" panose="02020603050405020304" pitchFamily="18" charset="0"/>
              </a:rPr>
              <a:t> the file  </a:t>
            </a:r>
          </a:p>
          <a:p>
            <a:pPr algn="ctr"/>
            <a:endParaRPr lang="en-IN" sz="24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xmlns="" id="{4219CB45-1CDE-4F65-90EC-901D2BBC0130}"/>
              </a:ext>
            </a:extLst>
          </p:cNvPr>
          <p:cNvSpPr txBox="1"/>
          <p:nvPr/>
        </p:nvSpPr>
        <p:spPr>
          <a:xfrm>
            <a:off x="8902821" y="3314448"/>
            <a:ext cx="1791810" cy="1200329"/>
          </a:xfrm>
          <a:prstGeom prst="rect">
            <a:avLst/>
          </a:prstGeom>
          <a:noFill/>
        </p:spPr>
        <p:txBody>
          <a:bodyPr wrap="square">
            <a:spAutoFit/>
          </a:bodyPr>
          <a:lstStyle/>
          <a:p>
            <a:pPr algn="ctr"/>
            <a:r>
              <a:rPr lang="en-IN" sz="2400" dirty="0">
                <a:latin typeface="Times New Roman" panose="02020603050405020304" pitchFamily="18" charset="0"/>
                <a:cs typeface="Times New Roman" panose="02020603050405020304" pitchFamily="18" charset="0"/>
              </a:rPr>
              <a:t>Other Users can only read file</a:t>
            </a:r>
          </a:p>
        </p:txBody>
      </p:sp>
      <p:cxnSp>
        <p:nvCxnSpPr>
          <p:cNvPr id="34" name="Straight Arrow Connector 33">
            <a:extLst>
              <a:ext uri="{FF2B5EF4-FFF2-40B4-BE49-F238E27FC236}">
                <a16:creationId xmlns:a16="http://schemas.microsoft.com/office/drawing/2014/main" xmlns="" id="{2C2A96E1-EA80-44CF-B2B9-2B5C4F243DF4}"/>
              </a:ext>
            </a:extLst>
          </p:cNvPr>
          <p:cNvCxnSpPr>
            <a:cxnSpLocks/>
          </p:cNvCxnSpPr>
          <p:nvPr/>
        </p:nvCxnSpPr>
        <p:spPr>
          <a:xfrm>
            <a:off x="2858610" y="2254928"/>
            <a:ext cx="0" cy="87888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9672FAC0-74E1-4BA7-93E4-D6CA662D3F7F}"/>
              </a:ext>
            </a:extLst>
          </p:cNvPr>
          <p:cNvSpPr txBox="1"/>
          <p:nvPr/>
        </p:nvSpPr>
        <p:spPr>
          <a:xfrm>
            <a:off x="1813382" y="2981685"/>
            <a:ext cx="1974646" cy="718466"/>
          </a:xfrm>
          <a:prstGeom prst="rect">
            <a:avLst/>
          </a:prstGeom>
          <a:noFill/>
        </p:spPr>
        <p:txBody>
          <a:bodyPr wrap="square" rtlCol="0">
            <a:spAutoFit/>
          </a:bodyPr>
          <a:lstStyle/>
          <a:p>
            <a:pPr>
              <a:lnSpc>
                <a:spcPct val="200000"/>
              </a:lnSpc>
            </a:pPr>
            <a:r>
              <a:rPr lang="en-IN" sz="2400" dirty="0">
                <a:latin typeface="Times New Roman" panose="02020603050405020304" pitchFamily="18" charset="0"/>
                <a:cs typeface="Times New Roman" panose="02020603050405020304" pitchFamily="18" charset="0"/>
              </a:rPr>
              <a:t>Indicates File</a:t>
            </a:r>
          </a:p>
        </p:txBody>
      </p:sp>
      <p:sp>
        <p:nvSpPr>
          <p:cNvPr id="23" name="TextBox 22">
            <a:extLst>
              <a:ext uri="{FF2B5EF4-FFF2-40B4-BE49-F238E27FC236}">
                <a16:creationId xmlns:a16="http://schemas.microsoft.com/office/drawing/2014/main" xmlns="" id="{CCD7A8FA-3CE8-48C2-B3C0-B7C67E4128D9}"/>
              </a:ext>
            </a:extLst>
          </p:cNvPr>
          <p:cNvSpPr txBox="1"/>
          <p:nvPr/>
        </p:nvSpPr>
        <p:spPr>
          <a:xfrm>
            <a:off x="1384573" y="1092200"/>
            <a:ext cx="1294853" cy="927177"/>
          </a:xfrm>
          <a:prstGeom prst="rect">
            <a:avLst/>
          </a:prstGeom>
          <a:noFill/>
        </p:spPr>
        <p:txBody>
          <a:bodyPr wrap="square" rtlCol="0">
            <a:spAutoFit/>
          </a:bodyPr>
          <a:lstStyle/>
          <a:p>
            <a:pPr>
              <a:lnSpc>
                <a:spcPct val="200000"/>
              </a:lnSpc>
            </a:pPr>
            <a:r>
              <a:rPr lang="en-IN" sz="3200" b="1" dirty="0">
                <a:latin typeface="Times New Roman" panose="02020603050405020304" pitchFamily="18" charset="0"/>
                <a:cs typeface="Times New Roman" panose="02020603050405020304" pitchFamily="18" charset="0"/>
              </a:rPr>
              <a:t>Ex :</a:t>
            </a:r>
          </a:p>
        </p:txBody>
      </p:sp>
    </p:spTree>
    <p:extLst>
      <p:ext uri="{BB962C8B-B14F-4D97-AF65-F5344CB8AC3E}">
        <p14:creationId xmlns:p14="http://schemas.microsoft.com/office/powerpoint/2010/main" val="19616470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499310" y="542935"/>
            <a:ext cx="8158579" cy="1272801"/>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wired network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749814" y="1930008"/>
            <a:ext cx="9375386" cy="5303611"/>
          </a:xfrm>
        </p:spPr>
        <p:txBody>
          <a:bodyPr>
            <a:noAutofit/>
          </a:body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Declare Simulator </a:t>
            </a:r>
          </a:p>
          <a:p>
            <a:pPr marL="457200" indent="-457200">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Create </a:t>
            </a:r>
            <a:r>
              <a:rPr lang="en-US" sz="2400" dirty="0">
                <a:latin typeface="Times New Roman" panose="02020603050405020304" pitchFamily="18" charset="0"/>
                <a:cs typeface="Times New Roman" panose="02020603050405020304" pitchFamily="18" charset="0"/>
              </a:rPr>
              <a:t>output ﬁles (</a:t>
            </a:r>
            <a:r>
              <a:rPr lang="en-IN" sz="2400" dirty="0">
                <a:latin typeface="Times New Roman" panose="02020603050405020304" pitchFamily="18" charset="0"/>
                <a:cs typeface="Times New Roman" panose="02020603050405020304" pitchFamily="18" charset="0"/>
              </a:rPr>
              <a:t>tracing and animation file </a:t>
            </a:r>
            <a:r>
              <a:rPr lang="en-US" sz="2400" dirty="0">
                <a:latin typeface="Times New Roman" panose="02020603050405020304" pitchFamily="18" charset="0"/>
                <a:cs typeface="Times New Roman" panose="02020603050405020304" pitchFamily="18" charset="0"/>
              </a:rPr>
              <a:t>)</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Setting Node</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Setting Link between the nodes</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Setting Agent </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Setting Application</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Setting time schedules for Simulation </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Declare ﬁnish</a:t>
            </a: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06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719938"/>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504700" y="1784966"/>
            <a:ext cx="9849840" cy="4491548"/>
          </a:xfrm>
        </p:spPr>
        <p:txBody>
          <a:bodyPr>
            <a:noAutofit/>
          </a:bodyPr>
          <a:lstStyle/>
          <a:p>
            <a:pPr>
              <a:lnSpc>
                <a:spcPct val="150000"/>
              </a:lnSpc>
            </a:pPr>
            <a:r>
              <a:rPr lang="en-US" sz="2400" b="1" u="sng" dirty="0">
                <a:latin typeface="Times New Roman" panose="02020603050405020304" pitchFamily="18" charset="0"/>
                <a:cs typeface="Times New Roman" panose="02020603050405020304" pitchFamily="18" charset="0"/>
              </a:rPr>
              <a:t>Declare Simulator</a:t>
            </a:r>
            <a:r>
              <a:rPr lang="en-US" sz="2400" b="1" dirty="0">
                <a:latin typeface="Times New Roman" panose="02020603050405020304" pitchFamily="18" charset="0"/>
                <a:cs typeface="Times New Roman" panose="02020603050405020304" pitchFamily="18" charset="0"/>
              </a:rPr>
              <a:t> : </a:t>
            </a:r>
          </a:p>
          <a:p>
            <a:pPr marL="457200" lvl="1" indent="0">
              <a:lnSpc>
                <a:spcPct val="150000"/>
              </a:lnSpc>
              <a:buNone/>
            </a:pPr>
            <a:endParaRPr lang="en-US" sz="2000" b="1"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 should be capital letter in Simulator.</a:t>
            </a:r>
          </a:p>
          <a:p>
            <a:pPr marL="914400" lvl="1" indent="-4572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Simulator</a:t>
            </a:r>
            <a:r>
              <a:rPr lang="en-US" sz="2000" dirty="0">
                <a:latin typeface="Times New Roman" panose="02020603050405020304" pitchFamily="18" charset="0"/>
                <a:cs typeface="Times New Roman" panose="02020603050405020304" pitchFamily="18" charset="0"/>
              </a:rPr>
              <a:t> is the name of the c++ class. We have to call this c++ class from the precompiled library.</a:t>
            </a:r>
          </a:p>
          <a:p>
            <a:pPr marL="914400" lvl="1" indent="-457200" algn="just">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new</a:t>
            </a:r>
            <a:r>
              <a:rPr lang="en-IN" sz="2000" dirty="0">
                <a:latin typeface="Times New Roman" panose="02020603050405020304" pitchFamily="18" charset="0"/>
                <a:cs typeface="Times New Roman" panose="02020603050405020304" pitchFamily="18" charset="0"/>
              </a:rPr>
              <a:t> is to create the instants of this simulator.</a:t>
            </a:r>
          </a:p>
        </p:txBody>
      </p:sp>
      <p:sp>
        <p:nvSpPr>
          <p:cNvPr id="14" name="Rectangle 13">
            <a:extLst>
              <a:ext uri="{FF2B5EF4-FFF2-40B4-BE49-F238E27FC236}">
                <a16:creationId xmlns:a16="http://schemas.microsoft.com/office/drawing/2014/main" xmlns="" id="{60A21CA9-764D-4547-969B-3CF1E59049C4}"/>
              </a:ext>
            </a:extLst>
          </p:cNvPr>
          <p:cNvSpPr/>
          <p:nvPr/>
        </p:nvSpPr>
        <p:spPr>
          <a:xfrm>
            <a:off x="4083728" y="2729351"/>
            <a:ext cx="3187083" cy="476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000" dirty="0">
                <a:solidFill>
                  <a:schemeClr val="tx1"/>
                </a:solidFill>
                <a:latin typeface="Times New Roman" panose="02020603050405020304" pitchFamily="18" charset="0"/>
                <a:cs typeface="Times New Roman" panose="02020603050405020304" pitchFamily="18" charset="0"/>
              </a:rPr>
              <a:t>set ns [new Simulator]</a:t>
            </a:r>
          </a:p>
        </p:txBody>
      </p:sp>
    </p:spTree>
    <p:extLst>
      <p:ext uri="{BB962C8B-B14F-4D97-AF65-F5344CB8AC3E}">
        <p14:creationId xmlns:p14="http://schemas.microsoft.com/office/powerpoint/2010/main" val="417095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553528" y="1384474"/>
            <a:ext cx="9849840" cy="4491548"/>
          </a:xfrm>
        </p:spPr>
        <p:txBody>
          <a:bodyPr>
            <a:noAutofit/>
          </a:bodyPr>
          <a:lstStyle/>
          <a:p>
            <a:pPr>
              <a:lnSpc>
                <a:spcPct val="150000"/>
              </a:lnSpc>
            </a:pPr>
            <a:r>
              <a:rPr lang="en-IN" sz="2400" b="1" u="sng" dirty="0">
                <a:latin typeface="Times New Roman" panose="02020603050405020304" pitchFamily="18" charset="0"/>
                <a:cs typeface="Times New Roman" panose="02020603050405020304" pitchFamily="18" charset="0"/>
              </a:rPr>
              <a:t>Create </a:t>
            </a:r>
            <a:r>
              <a:rPr lang="en-US" sz="2400" b="1" u="sng" dirty="0">
                <a:latin typeface="Times New Roman" panose="02020603050405020304" pitchFamily="18" charset="0"/>
                <a:cs typeface="Times New Roman" panose="02020603050405020304" pitchFamily="18" charset="0"/>
              </a:rPr>
              <a:t>output ﬁles</a:t>
            </a:r>
            <a:r>
              <a:rPr lang="en-US" sz="2400" b="1" dirty="0">
                <a:latin typeface="Times New Roman" panose="02020603050405020304" pitchFamily="18" charset="0"/>
                <a:cs typeface="Times New Roman" panose="02020603050405020304" pitchFamily="18" charset="0"/>
              </a:rPr>
              <a:t> : </a:t>
            </a:r>
          </a:p>
          <a:p>
            <a:pPr marL="457200" lvl="1" indent="0">
              <a:lnSpc>
                <a:spcPct val="150000"/>
              </a:lnSpc>
              <a:buNone/>
            </a:pPr>
            <a:endParaRPr lang="en-US" sz="2000" b="1"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400" b="1" u="sng" dirty="0">
                <a:latin typeface="Times New Roman" panose="02020603050405020304" pitchFamily="18" charset="0"/>
                <a:cs typeface="Times New Roman" panose="02020603050405020304" pitchFamily="18" charset="0"/>
              </a:rPr>
              <a:t>Setting Node</a:t>
            </a:r>
            <a:r>
              <a:rPr lang="en-US" sz="2400" b="1" dirty="0">
                <a:latin typeface="Times New Roman" panose="02020603050405020304" pitchFamily="18" charset="0"/>
                <a:cs typeface="Times New Roman" panose="02020603050405020304" pitchFamily="18" charset="0"/>
              </a:rPr>
              <a:t>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60A21CA9-764D-4547-969B-3CF1E59049C4}"/>
              </a:ext>
            </a:extLst>
          </p:cNvPr>
          <p:cNvSpPr/>
          <p:nvPr/>
        </p:nvSpPr>
        <p:spPr>
          <a:xfrm>
            <a:off x="3630967" y="2297603"/>
            <a:ext cx="4279037" cy="18380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set tracefile [open ns1.tr w] </a:t>
            </a:r>
          </a:p>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$ns trace-all $tracefile </a:t>
            </a:r>
          </a:p>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set namfile [open ns1.nam w] </a:t>
            </a:r>
          </a:p>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$ns namtrace-all $namfile </a:t>
            </a:r>
          </a:p>
        </p:txBody>
      </p:sp>
      <p:sp>
        <p:nvSpPr>
          <p:cNvPr id="15" name="Rectangle 14">
            <a:extLst>
              <a:ext uri="{FF2B5EF4-FFF2-40B4-BE49-F238E27FC236}">
                <a16:creationId xmlns:a16="http://schemas.microsoft.com/office/drawing/2014/main" xmlns="" id="{325F6A2F-5C0A-43B3-AF00-D4D7F5C20C0A}"/>
              </a:ext>
            </a:extLst>
          </p:cNvPr>
          <p:cNvSpPr/>
          <p:nvPr/>
        </p:nvSpPr>
        <p:spPr>
          <a:xfrm>
            <a:off x="4447713" y="5026046"/>
            <a:ext cx="2769834" cy="89496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n0 [$ns node]</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n1 [$ns node] </a:t>
            </a:r>
          </a:p>
        </p:txBody>
      </p:sp>
    </p:spTree>
    <p:extLst>
      <p:ext uri="{BB962C8B-B14F-4D97-AF65-F5344CB8AC3E}">
        <p14:creationId xmlns:p14="http://schemas.microsoft.com/office/powerpoint/2010/main" val="37045439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553527" y="1384474"/>
            <a:ext cx="10028873" cy="5038172"/>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Setting Link</a:t>
            </a:r>
            <a:r>
              <a:rPr lang="en-US" sz="2400" b="1" dirty="0">
                <a:latin typeface="Times New Roman" panose="02020603050405020304" pitchFamily="18" charset="0"/>
                <a:cs typeface="Times New Roman" panose="02020603050405020304" pitchFamily="18" charset="0"/>
              </a:rPr>
              <a:t> :</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 line 1, a duplex link between n0 and n1 is declared.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link between two nodes n0 and n1 has bandwidth 3Mbps and delay 5ms. </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DropTail is a waiting queue type.</a:t>
            </a:r>
          </a:p>
          <a:p>
            <a:pPr marL="914400" lvl="1"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Line 2 sets positions of node and link for Nam. </a:t>
            </a:r>
            <a:endParaRPr lang="en-IN"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25F6A2F-5C0A-43B3-AF00-D4D7F5C20C0A}"/>
              </a:ext>
            </a:extLst>
          </p:cNvPr>
          <p:cNvSpPr/>
          <p:nvPr/>
        </p:nvSpPr>
        <p:spPr>
          <a:xfrm>
            <a:off x="3326166" y="2177676"/>
            <a:ext cx="5613648" cy="139114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duplex-link $n0 $n1 3Mb 5ms DropTail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duplex-link $n0 $n1 orient right-down</a:t>
            </a:r>
          </a:p>
        </p:txBody>
      </p:sp>
    </p:spTree>
    <p:extLst>
      <p:ext uri="{BB962C8B-B14F-4D97-AF65-F5344CB8AC3E}">
        <p14:creationId xmlns:p14="http://schemas.microsoft.com/office/powerpoint/2010/main" val="35041963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553527" y="1384474"/>
            <a:ext cx="10028873" cy="5038172"/>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Setting Agent</a:t>
            </a:r>
            <a:r>
              <a:rPr lang="en-US" sz="2400" b="1"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UDP Agent :</a:t>
            </a:r>
          </a:p>
          <a:p>
            <a:pPr algn="just">
              <a:lnSpc>
                <a:spcPct val="150000"/>
              </a:lnSpc>
            </a:pP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25F6A2F-5C0A-43B3-AF00-D4D7F5C20C0A}"/>
              </a:ext>
            </a:extLst>
          </p:cNvPr>
          <p:cNvSpPr/>
          <p:nvPr/>
        </p:nvSpPr>
        <p:spPr>
          <a:xfrm>
            <a:off x="8153862" y="2837612"/>
            <a:ext cx="3682073" cy="27938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udp [new Agent/UDP]</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attach-agent $n0 $udp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null [new Agent/Null]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attach-agent $n1 $null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connect $udp $null</a:t>
            </a:r>
          </a:p>
        </p:txBody>
      </p:sp>
      <p:sp>
        <p:nvSpPr>
          <p:cNvPr id="13" name="TextBox 12">
            <a:extLst>
              <a:ext uri="{FF2B5EF4-FFF2-40B4-BE49-F238E27FC236}">
                <a16:creationId xmlns:a16="http://schemas.microsoft.com/office/drawing/2014/main" xmlns="" id="{C2C15586-C02A-4AF2-A046-74EAD55A6A48}"/>
              </a:ext>
            </a:extLst>
          </p:cNvPr>
          <p:cNvSpPr txBox="1"/>
          <p:nvPr/>
        </p:nvSpPr>
        <p:spPr>
          <a:xfrm>
            <a:off x="1775199" y="2760407"/>
            <a:ext cx="6125128" cy="2806987"/>
          </a:xfrm>
          <a:prstGeom prst="rect">
            <a:avLst/>
          </a:prstGeom>
          <a:noFill/>
        </p:spPr>
        <p:txBody>
          <a:bodyPr wrap="square" rtlCol="0">
            <a:sp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use UDP in simulation, the </a:t>
            </a:r>
            <a:r>
              <a:rPr lang="en-US" sz="2000" dirty="0">
                <a:solidFill>
                  <a:srgbClr val="B10750"/>
                </a:solidFill>
                <a:latin typeface="Times New Roman" panose="02020603050405020304" pitchFamily="18" charset="0"/>
                <a:cs typeface="Times New Roman" panose="02020603050405020304" pitchFamily="18" charset="0"/>
              </a:rPr>
              <a:t>sender</a:t>
            </a:r>
            <a:r>
              <a:rPr lang="en-US" sz="2000" dirty="0">
                <a:latin typeface="Times New Roman" panose="02020603050405020304" pitchFamily="18" charset="0"/>
                <a:cs typeface="Times New Roman" panose="02020603050405020304" pitchFamily="18" charset="0"/>
              </a:rPr>
              <a:t> sets the Agent as </a:t>
            </a:r>
            <a:r>
              <a:rPr lang="en-US" sz="2000" dirty="0">
                <a:solidFill>
                  <a:srgbClr val="B10750"/>
                </a:solidFill>
                <a:latin typeface="Times New Roman" panose="02020603050405020304" pitchFamily="18" charset="0"/>
                <a:cs typeface="Times New Roman" panose="02020603050405020304" pitchFamily="18" charset="0"/>
              </a:rPr>
              <a:t>UDP </a:t>
            </a:r>
            <a:r>
              <a:rPr lang="en-US" sz="2000" dirty="0">
                <a:latin typeface="Times New Roman" panose="02020603050405020304" pitchFamily="18" charset="0"/>
                <a:cs typeface="Times New Roman" panose="02020603050405020304" pitchFamily="18" charset="0"/>
              </a:rPr>
              <a:t>Agent while the </a:t>
            </a:r>
            <a:r>
              <a:rPr lang="en-US" sz="2000" dirty="0">
                <a:solidFill>
                  <a:srgbClr val="0070C0"/>
                </a:solidFill>
                <a:latin typeface="Times New Roman" panose="02020603050405020304" pitchFamily="18" charset="0"/>
                <a:cs typeface="Times New Roman" panose="02020603050405020304" pitchFamily="18" charset="0"/>
              </a:rPr>
              <a:t>receiver</a:t>
            </a:r>
            <a:r>
              <a:rPr lang="en-US" sz="2000" dirty="0">
                <a:latin typeface="Times New Roman" panose="02020603050405020304" pitchFamily="18" charset="0"/>
                <a:cs typeface="Times New Roman" panose="02020603050405020304" pitchFamily="18" charset="0"/>
              </a:rPr>
              <a:t> sets to </a:t>
            </a:r>
            <a:r>
              <a:rPr lang="en-US" sz="2000" dirty="0">
                <a:solidFill>
                  <a:srgbClr val="0070C0"/>
                </a:solidFill>
                <a:latin typeface="Times New Roman" panose="02020603050405020304" pitchFamily="18" charset="0"/>
                <a:cs typeface="Times New Roman" panose="02020603050405020304" pitchFamily="18" charset="0"/>
              </a:rPr>
              <a:t>Null </a:t>
            </a:r>
            <a:r>
              <a:rPr lang="en-US" sz="2000" dirty="0">
                <a:latin typeface="Times New Roman" panose="02020603050405020304" pitchFamily="18" charset="0"/>
                <a:cs typeface="Times New Roman" panose="02020603050405020304" pitchFamily="18" charset="0"/>
              </a:rPr>
              <a:t>Agent.</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Null Agents do nothing except receiving the packets.</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 ﬁrst 4 lines, udp and null Agent are set for n0 and n1, respectively. </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Line 5 declares the transmission between udp and null.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3878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52497" y="292963"/>
            <a:ext cx="9052206" cy="1200959"/>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6" y="1384474"/>
            <a:ext cx="10824831" cy="5038172"/>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Setting Agent</a:t>
            </a:r>
            <a:r>
              <a:rPr lang="en-US" sz="2400" b="1"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TCP Agent :</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25F6A2F-5C0A-43B3-AF00-D4D7F5C20C0A}"/>
              </a:ext>
            </a:extLst>
          </p:cNvPr>
          <p:cNvSpPr/>
          <p:nvPr/>
        </p:nvSpPr>
        <p:spPr>
          <a:xfrm>
            <a:off x="7889482" y="3079976"/>
            <a:ext cx="3829042" cy="269481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tcp [new Agent/TCP]</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attach-agent $n0 $tcp</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sink [new Agent/TCPSink]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attach-agent $n1 $sink</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connect $tcp $sink </a:t>
            </a:r>
          </a:p>
        </p:txBody>
      </p:sp>
      <p:sp>
        <p:nvSpPr>
          <p:cNvPr id="13" name="TextBox 12">
            <a:extLst>
              <a:ext uri="{FF2B5EF4-FFF2-40B4-BE49-F238E27FC236}">
                <a16:creationId xmlns:a16="http://schemas.microsoft.com/office/drawing/2014/main" xmlns="" id="{C2C15586-C02A-4AF2-A046-74EAD55A6A48}"/>
              </a:ext>
            </a:extLst>
          </p:cNvPr>
          <p:cNvSpPr txBox="1"/>
          <p:nvPr/>
        </p:nvSpPr>
        <p:spPr>
          <a:xfrm>
            <a:off x="1371535" y="2646864"/>
            <a:ext cx="6267699" cy="3268652"/>
          </a:xfrm>
          <a:prstGeom prst="rect">
            <a:avLst/>
          </a:prstGeom>
          <a:noFill/>
        </p:spPr>
        <p:txBody>
          <a:bodyPr wrap="square" rtlCol="0">
            <a:spAutoFit/>
          </a:bodyPr>
          <a:lstStyle/>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 use TCP in simulation, the </a:t>
            </a:r>
            <a:r>
              <a:rPr lang="en-US" sz="2000" dirty="0">
                <a:solidFill>
                  <a:srgbClr val="FF0066"/>
                </a:solidFill>
                <a:latin typeface="Times New Roman" panose="02020603050405020304" pitchFamily="18" charset="0"/>
                <a:cs typeface="Times New Roman" panose="02020603050405020304" pitchFamily="18" charset="0"/>
              </a:rPr>
              <a:t>sender</a:t>
            </a:r>
            <a:r>
              <a:rPr lang="en-US" sz="2000" dirty="0">
                <a:latin typeface="Times New Roman" panose="02020603050405020304" pitchFamily="18" charset="0"/>
                <a:cs typeface="Times New Roman" panose="02020603050405020304" pitchFamily="18" charset="0"/>
              </a:rPr>
              <a:t> sets the Agent as </a:t>
            </a:r>
            <a:r>
              <a:rPr lang="en-US" sz="2000" dirty="0">
                <a:solidFill>
                  <a:srgbClr val="FF0066"/>
                </a:solidFill>
                <a:latin typeface="Times New Roman" panose="02020603050405020304" pitchFamily="18" charset="0"/>
                <a:cs typeface="Times New Roman" panose="02020603050405020304" pitchFamily="18" charset="0"/>
              </a:rPr>
              <a:t>TCP</a:t>
            </a:r>
            <a:r>
              <a:rPr lang="en-US" sz="2000" dirty="0">
                <a:solidFill>
                  <a:srgbClr val="B1075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Agent while the </a:t>
            </a:r>
            <a:r>
              <a:rPr lang="en-US" sz="2000" dirty="0">
                <a:solidFill>
                  <a:srgbClr val="0070C0"/>
                </a:solidFill>
                <a:latin typeface="Times New Roman" panose="02020603050405020304" pitchFamily="18" charset="0"/>
                <a:cs typeface="Times New Roman" panose="02020603050405020304" pitchFamily="18" charset="0"/>
              </a:rPr>
              <a:t>receiver</a:t>
            </a:r>
            <a:r>
              <a:rPr lang="en-US" sz="2000" dirty="0">
                <a:latin typeface="Times New Roman" panose="02020603050405020304" pitchFamily="18" charset="0"/>
                <a:cs typeface="Times New Roman" panose="02020603050405020304" pitchFamily="18" charset="0"/>
              </a:rPr>
              <a:t> sets to </a:t>
            </a:r>
            <a:r>
              <a:rPr lang="en-US" sz="2000" dirty="0">
                <a:solidFill>
                  <a:srgbClr val="0070C0"/>
                </a:solidFill>
                <a:latin typeface="Times New Roman" panose="02020603050405020304" pitchFamily="18" charset="0"/>
                <a:cs typeface="Times New Roman" panose="02020603050405020304" pitchFamily="18" charset="0"/>
              </a:rPr>
              <a:t>TCPSink </a:t>
            </a:r>
            <a:r>
              <a:rPr lang="en-US" sz="2000" dirty="0">
                <a:latin typeface="Times New Roman" panose="02020603050405020304" pitchFamily="18" charset="0"/>
                <a:cs typeface="Times New Roman" panose="02020603050405020304" pitchFamily="18" charset="0"/>
              </a:rPr>
              <a:t>Agent.</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 When receiving a packet, TCPSink Agent will reply an acknowledgment packet (ACK).</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 ﬁrst 4 lines, tcp and sink Agent are set for n0 and n1, respectively. </a:t>
            </a:r>
          </a:p>
          <a:p>
            <a:pPr marL="342900" indent="-3429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Line 5 declares the transmission between tcp and sink.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378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9D3E378A-C06E-4922-BD26-BF4ECC665129}"/>
              </a:ext>
            </a:extLst>
          </p:cNvPr>
          <p:cNvSpPr>
            <a:spLocks noGrp="1"/>
          </p:cNvSpPr>
          <p:nvPr>
            <p:ph type="title"/>
          </p:nvPr>
        </p:nvSpPr>
        <p:spPr>
          <a:xfrm>
            <a:off x="1333841" y="193874"/>
            <a:ext cx="10002168" cy="611141"/>
          </a:xfrm>
        </p:spPr>
        <p:txBody>
          <a:bodyPr>
            <a:normAutofit fontScale="90000"/>
          </a:bodyPr>
          <a:lstStyle/>
          <a:p>
            <a:pPr algn="ctr"/>
            <a:r>
              <a:rPr lang="en-IN" sz="6000" dirty="0">
                <a:solidFill>
                  <a:srgbClr val="00B0F0"/>
                </a:solidFill>
                <a:latin typeface="Times New Roman" panose="02020603050405020304" pitchFamily="18" charset="0"/>
                <a:cs typeface="Times New Roman" panose="02020603050405020304" pitchFamily="18" charset="0"/>
              </a:rPr>
              <a:t>Contents</a:t>
            </a:r>
          </a:p>
        </p:txBody>
      </p:sp>
      <p:sp>
        <p:nvSpPr>
          <p:cNvPr id="12" name="Content Placeholder 11">
            <a:extLst>
              <a:ext uri="{FF2B5EF4-FFF2-40B4-BE49-F238E27FC236}">
                <a16:creationId xmlns:a16="http://schemas.microsoft.com/office/drawing/2014/main" xmlns="" id="{BC5E78B1-5D0C-42A1-AE56-8A9F38B129A5}"/>
              </a:ext>
            </a:extLst>
          </p:cNvPr>
          <p:cNvSpPr>
            <a:spLocks noGrp="1"/>
          </p:cNvSpPr>
          <p:nvPr>
            <p:ph idx="1"/>
          </p:nvPr>
        </p:nvSpPr>
        <p:spPr>
          <a:xfrm>
            <a:off x="1369701" y="1493319"/>
            <a:ext cx="10554927" cy="4841884"/>
          </a:xfrm>
        </p:spPr>
        <p:txBody>
          <a:bodyPr>
            <a:noAutofit/>
          </a:bodyPr>
          <a:lstStyle/>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Performance evaluation of AODV Routing Protocol for Wireless Networks </a:t>
            </a:r>
          </a:p>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Simulate to determine the performance with respect to different sources in Wireless Networks</a:t>
            </a:r>
          </a:p>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Simulation and analysis of node movement in Wireless Networks</a:t>
            </a:r>
          </a:p>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Tcl script to create traffic sessions for Wireless Networks using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cbrgen</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Tcl script to create mobility for Wireless Networks using </a:t>
            </a:r>
            <a:r>
              <a:rPr lang="en-IN" sz="2200" dirty="0" err="1">
                <a:effectLst/>
                <a:latin typeface="Times New Roman" panose="02020603050405020304" pitchFamily="18" charset="0"/>
                <a:ea typeface="Calibri" panose="020F0502020204030204" pitchFamily="34" charset="0"/>
                <a:cs typeface="Times New Roman" panose="02020603050405020304" pitchFamily="18" charset="0"/>
              </a:rPr>
              <a:t>setdest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50000"/>
              </a:lnSpc>
              <a:spcAft>
                <a:spcPts val="800"/>
              </a:spcAft>
              <a:buFont typeface="+mj-lt"/>
              <a:buAutoNum type="arabicPeriod" startAt="32"/>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Do’s and Don’ts in NS2</a:t>
            </a:r>
          </a:p>
          <a:p>
            <a:pPr marL="457200" lvl="0" indent="-457200" algn="just">
              <a:lnSpc>
                <a:spcPct val="150000"/>
              </a:lnSpc>
              <a:spcAft>
                <a:spcPts val="800"/>
              </a:spcAft>
              <a:buFont typeface="+mj-lt"/>
              <a:buAutoNum type="arabicPeriod" startAt="32"/>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50000"/>
              </a:lnSpc>
              <a:spcAft>
                <a:spcPts val="800"/>
              </a:spcAft>
              <a:buFont typeface="+mj-lt"/>
              <a:buAutoNum type="arabicPeriod" startAt="32"/>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gn="just">
              <a:lnSpc>
                <a:spcPct val="150000"/>
              </a:lnSpc>
              <a:buFont typeface="+mj-lt"/>
              <a:buAutoNum type="arabicPeriod" startAt="32"/>
            </a:pPr>
            <a:endParaRPr lang="en-IN"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32"/>
            </a:pPr>
            <a:endParaRPr lang="en-IN"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32"/>
            </a:pPr>
            <a:endParaRPr lang="en-IN"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32"/>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569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7" y="1384474"/>
            <a:ext cx="10602890" cy="5038172"/>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Setting Application</a:t>
            </a:r>
            <a:r>
              <a:rPr lang="en-US" sz="2400" b="1" dirty="0">
                <a:latin typeface="Times New Roman" panose="02020603050405020304" pitchFamily="18" charset="0"/>
                <a:cs typeface="Times New Roman" panose="02020603050405020304" pitchFamily="18" charset="0"/>
              </a:rPr>
              <a:t> :</a:t>
            </a:r>
          </a:p>
          <a:p>
            <a:pPr lvl="1" algn="just">
              <a:lnSpc>
                <a:spcPct val="150000"/>
              </a:lnSpc>
            </a:pPr>
            <a:r>
              <a:rPr lang="en-US" dirty="0">
                <a:latin typeface="Times New Roman" panose="02020603050405020304" pitchFamily="18" charset="0"/>
                <a:cs typeface="Times New Roman" panose="02020603050405020304" pitchFamily="18" charset="0"/>
              </a:rPr>
              <a:t>UDP Agent uses CBR Application</a:t>
            </a:r>
          </a:p>
          <a:p>
            <a:pPr lvl="1" algn="just">
              <a:lnSpc>
                <a:spcPct val="150000"/>
              </a:lnSpc>
            </a:pPr>
            <a:r>
              <a:rPr lang="en-US" dirty="0">
                <a:latin typeface="Times New Roman" panose="02020603050405020304" pitchFamily="18" charset="0"/>
                <a:cs typeface="Times New Roman" panose="02020603050405020304" pitchFamily="18" charset="0"/>
              </a:rPr>
              <a:t>TCP Agent uses FTP Application. </a:t>
            </a:r>
          </a:p>
          <a:p>
            <a:pPr algn="just">
              <a:lnSpc>
                <a:spcPct val="150000"/>
              </a:lnSpc>
            </a:pPr>
            <a:endParaRPr lang="en-US"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25F6A2F-5C0A-43B3-AF00-D4D7F5C20C0A}"/>
              </a:ext>
            </a:extLst>
          </p:cNvPr>
          <p:cNvSpPr/>
          <p:nvPr/>
        </p:nvSpPr>
        <p:spPr>
          <a:xfrm>
            <a:off x="4017938" y="3526655"/>
            <a:ext cx="4940327" cy="24187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cbr [new Application/Traffic/CBR] $cbr attach-agent $udp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set ftp [new Application/FTP]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$ftp attach-agent $tcp </a:t>
            </a:r>
          </a:p>
        </p:txBody>
      </p:sp>
    </p:spTree>
    <p:extLst>
      <p:ext uri="{BB962C8B-B14F-4D97-AF65-F5344CB8AC3E}">
        <p14:creationId xmlns:p14="http://schemas.microsoft.com/office/powerpoint/2010/main" val="5670197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7" y="1384474"/>
            <a:ext cx="10602890" cy="5038172"/>
          </a:xfrm>
        </p:spPr>
        <p:txBody>
          <a:bodyPr>
            <a:no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Setting time schedule for simulation</a:t>
            </a:r>
            <a:r>
              <a:rPr lang="en-US" sz="24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cbr transmits data from 1.0[sec] to 8.5[sec]</a:t>
            </a:r>
          </a:p>
          <a:p>
            <a:pPr lvl="1" algn="just">
              <a:lnSpc>
                <a:spcPct val="150000"/>
              </a:lnSpc>
            </a:pPr>
            <a:r>
              <a:rPr lang="en-US" dirty="0">
                <a:latin typeface="Times New Roman" panose="02020603050405020304" pitchFamily="18" charset="0"/>
                <a:cs typeface="Times New Roman" panose="02020603050405020304" pitchFamily="18" charset="0"/>
              </a:rPr>
              <a:t>ftp transmits data from 2.5[sec] to 8.0[sec]</a:t>
            </a:r>
            <a:endParaRPr lang="en-US" sz="24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25F6A2F-5C0A-43B3-AF00-D4D7F5C20C0A}"/>
              </a:ext>
            </a:extLst>
          </p:cNvPr>
          <p:cNvSpPr/>
          <p:nvPr/>
        </p:nvSpPr>
        <p:spPr>
          <a:xfrm>
            <a:off x="4318986" y="3635257"/>
            <a:ext cx="3812960" cy="251696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at 1.0 "$cbr start" </a:t>
            </a:r>
          </a:p>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at 2.5 "$ftp start“</a:t>
            </a:r>
          </a:p>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at 8.0 "$ftp stop" </a:t>
            </a:r>
          </a:p>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at 8.5 "$cbr stop"</a:t>
            </a:r>
          </a:p>
        </p:txBody>
      </p:sp>
    </p:spTree>
    <p:extLst>
      <p:ext uri="{BB962C8B-B14F-4D97-AF65-F5344CB8AC3E}">
        <p14:creationId xmlns:p14="http://schemas.microsoft.com/office/powerpoint/2010/main" val="2160213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244442"/>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Steps to create a scenario ﬁle</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589110" y="1195803"/>
            <a:ext cx="10602890" cy="5330077"/>
          </a:xfrm>
        </p:spPr>
        <p:txBody>
          <a:bodyPr>
            <a:noAutofit/>
          </a:bodyPr>
          <a:lstStyle/>
          <a:p>
            <a:pPr algn="just">
              <a:lnSpc>
                <a:spcPct val="150000"/>
              </a:lnSpc>
            </a:pPr>
            <a:r>
              <a:rPr lang="en-US" b="1" u="sng" dirty="0">
                <a:latin typeface="Times New Roman" panose="02020603050405020304" pitchFamily="18" charset="0"/>
                <a:cs typeface="Times New Roman" panose="02020603050405020304" pitchFamily="18" charset="0"/>
              </a:rPr>
              <a:t>Declare ﬁnish</a:t>
            </a:r>
            <a:r>
              <a:rPr lang="en-US"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Simulation will stop at 10 sec</a:t>
            </a: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4E5E5784-4011-470B-A861-584D12728D07}"/>
              </a:ext>
            </a:extLst>
          </p:cNvPr>
          <p:cNvSpPr/>
          <p:nvPr/>
        </p:nvSpPr>
        <p:spPr>
          <a:xfrm>
            <a:off x="3752033" y="2177676"/>
            <a:ext cx="3572045" cy="41539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at 10.0 "finish"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proc finish {}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global ns tracefile namfile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flush-trace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close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err="1" smtClean="0">
                <a:solidFill>
                  <a:schemeClr val="tx1"/>
                </a:solidFill>
                <a:latin typeface="Times New Roman" panose="02020603050405020304" pitchFamily="18" charset="0"/>
                <a:cs typeface="Times New Roman" panose="02020603050405020304" pitchFamily="18" charset="0"/>
              </a:rPr>
              <a:t>tracefile</a:t>
            </a: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close $namfile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exit 0</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 }</a:t>
            </a:r>
          </a:p>
          <a:p>
            <a:pPr lvl="1">
              <a:lnSpc>
                <a:spcPct val="150000"/>
              </a:lnSpc>
            </a:pPr>
            <a:r>
              <a:rPr lang="en-US" sz="2000" dirty="0">
                <a:solidFill>
                  <a:schemeClr val="tx1"/>
                </a:solidFill>
                <a:latin typeface="Times New Roman" panose="02020603050405020304" pitchFamily="18" charset="0"/>
                <a:cs typeface="Times New Roman" panose="02020603050405020304" pitchFamily="18" charset="0"/>
              </a:rPr>
              <a:t>$ns run</a:t>
            </a:r>
          </a:p>
        </p:txBody>
      </p:sp>
    </p:spTree>
    <p:extLst>
      <p:ext uri="{BB962C8B-B14F-4D97-AF65-F5344CB8AC3E}">
        <p14:creationId xmlns:p14="http://schemas.microsoft.com/office/powerpoint/2010/main" val="899150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72995" y="546333"/>
            <a:ext cx="9052206" cy="74452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Execution of Simulation</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429312" y="1522619"/>
            <a:ext cx="10030718" cy="5330077"/>
          </a:xfrm>
        </p:spPr>
        <p:txBody>
          <a:bodyPr>
            <a:noAutofit/>
          </a:bodyPr>
          <a:lstStyle/>
          <a:p>
            <a:pPr lvl="1" algn="just">
              <a:lnSpc>
                <a:spcPct val="150000"/>
              </a:lnSpc>
            </a:pPr>
            <a:r>
              <a:rPr lang="en-US" dirty="0">
                <a:latin typeface="Times New Roman" panose="02020603050405020304" pitchFamily="18" charset="0"/>
                <a:cs typeface="Times New Roman" panose="02020603050405020304" pitchFamily="18" charset="0"/>
              </a:rPr>
              <a:t>By executing below command line, simulation will be started.</a:t>
            </a:r>
          </a:p>
          <a:p>
            <a:pPr marL="457200" lvl="1" indent="0" algn="just">
              <a:lnSpc>
                <a:spcPct val="150000"/>
              </a:lnSpc>
              <a:buNone/>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After the simulation, Nam will be started and shows the animation of simulation.</a:t>
            </a:r>
          </a:p>
          <a:p>
            <a:pPr lvl="1" algn="just">
              <a:lnSpc>
                <a:spcPct val="150000"/>
              </a:lnSpc>
            </a:pPr>
            <a:r>
              <a:rPr lang="en-US" dirty="0">
                <a:latin typeface="Times New Roman" panose="02020603050405020304" pitchFamily="18" charset="0"/>
                <a:cs typeface="Times New Roman" panose="02020603050405020304" pitchFamily="18" charset="0"/>
              </a:rPr>
              <a:t>Command for opening nam file directly</a:t>
            </a: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3BAE0B6D-FF45-4C6F-8226-9E433AE6C96F}"/>
              </a:ext>
            </a:extLst>
          </p:cNvPr>
          <p:cNvSpPr/>
          <p:nvPr/>
        </p:nvSpPr>
        <p:spPr>
          <a:xfrm>
            <a:off x="4776188" y="2428382"/>
            <a:ext cx="2396969" cy="4767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ns ns1.tcl </a:t>
            </a:r>
          </a:p>
        </p:txBody>
      </p:sp>
      <p:sp>
        <p:nvSpPr>
          <p:cNvPr id="16" name="Rectangle 15">
            <a:extLst>
              <a:ext uri="{FF2B5EF4-FFF2-40B4-BE49-F238E27FC236}">
                <a16:creationId xmlns:a16="http://schemas.microsoft.com/office/drawing/2014/main" xmlns="" id="{75F9FE05-AC2F-4A85-B681-55C0844BFBE2}"/>
              </a:ext>
            </a:extLst>
          </p:cNvPr>
          <p:cNvSpPr/>
          <p:nvPr/>
        </p:nvSpPr>
        <p:spPr>
          <a:xfrm>
            <a:off x="4776188" y="5590289"/>
            <a:ext cx="2396971" cy="476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nam ns1.nam </a:t>
            </a:r>
          </a:p>
        </p:txBody>
      </p:sp>
    </p:spTree>
    <p:extLst>
      <p:ext uri="{BB962C8B-B14F-4D97-AF65-F5344CB8AC3E}">
        <p14:creationId xmlns:p14="http://schemas.microsoft.com/office/powerpoint/2010/main" val="2267619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195309"/>
            <a:ext cx="9052206" cy="896891"/>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Analysis of Simulation</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070367" y="1299616"/>
            <a:ext cx="10816833" cy="4865361"/>
          </a:xfrm>
        </p:spPr>
        <p:txBody>
          <a:bodyPr>
            <a:noAutofit/>
          </a:bodyPr>
          <a:lstStyle/>
          <a:p>
            <a:pPr lvl="1" algn="just">
              <a:lnSpc>
                <a:spcPct val="150000"/>
              </a:lnSpc>
            </a:pPr>
            <a:r>
              <a:rPr lang="en-US" dirty="0">
                <a:latin typeface="Times New Roman" panose="02020603050405020304" pitchFamily="18" charset="0"/>
                <a:cs typeface="Times New Roman" panose="02020603050405020304" pitchFamily="18" charset="0"/>
              </a:rPr>
              <a:t>AWK is a high level programming language which is used to process the text files.</a:t>
            </a:r>
          </a:p>
          <a:p>
            <a:pPr lvl="1" algn="just">
              <a:lnSpc>
                <a:spcPct val="150000"/>
              </a:lnSpc>
            </a:pPr>
            <a:r>
              <a:rPr lang="en-US" dirty="0">
                <a:latin typeface="Times New Roman" panose="02020603050405020304" pitchFamily="18" charset="0"/>
                <a:cs typeface="Times New Roman" panose="02020603050405020304" pitchFamily="18" charset="0"/>
              </a:rPr>
              <a:t>Its name is derived from the family names of its authors </a:t>
            </a:r>
          </a:p>
          <a:p>
            <a:pPr marL="914400" lvl="2" indent="0" algn="just">
              <a:lnSpc>
                <a:spcPct val="150000"/>
              </a:lnSpc>
              <a:buNone/>
            </a:pPr>
            <a:r>
              <a:rPr lang="en-US" sz="2400" b="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Alfred </a:t>
            </a:r>
            <a:r>
              <a:rPr lang="en-US" sz="2400" b="1" dirty="0">
                <a:solidFill>
                  <a:srgbClr val="CC3300"/>
                </a:solidFill>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ho</a:t>
            </a:r>
          </a:p>
          <a:p>
            <a:pPr marL="914400" lvl="2" indent="0" algn="just">
              <a:lnSpc>
                <a:spcPct val="150000"/>
              </a:lnSpc>
              <a:buNone/>
            </a:pPr>
            <a:r>
              <a:rPr lang="en-US" sz="2400" b="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   Peter </a:t>
            </a:r>
            <a:r>
              <a:rPr lang="en-US" sz="2400" b="1" dirty="0">
                <a:solidFill>
                  <a:srgbClr val="CC3300"/>
                </a:solidFill>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einberger</a:t>
            </a:r>
          </a:p>
          <a:p>
            <a:pPr marL="914400" lvl="2" indent="0" algn="just">
              <a:lnSpc>
                <a:spcPct val="150000"/>
              </a:lnSpc>
              <a:buNone/>
            </a:pPr>
            <a:r>
              <a:rPr lang="en-US" sz="2400" b="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Brian </a:t>
            </a:r>
            <a:r>
              <a:rPr lang="en-US" sz="2400" b="1" dirty="0">
                <a:solidFill>
                  <a:srgbClr val="CC3300"/>
                </a:solidFill>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ernighan</a:t>
            </a:r>
          </a:p>
          <a:p>
            <a:pPr lvl="1" algn="just">
              <a:lnSpc>
                <a:spcPct val="150000"/>
              </a:lnSpc>
            </a:pPr>
            <a:r>
              <a:rPr lang="en-US" dirty="0">
                <a:latin typeface="Times New Roman" panose="02020603050405020304" pitchFamily="18" charset="0"/>
                <a:cs typeface="Times New Roman" panose="02020603050405020304" pitchFamily="18" charset="0"/>
              </a:rPr>
              <a:t>AWK scripts are very good in processing the data column wise from long trace files which we get from NS2.</a:t>
            </a:r>
          </a:p>
          <a:p>
            <a:pPr lvl="1" algn="just">
              <a:lnSpc>
                <a:spcPct val="150000"/>
              </a:lnSpc>
            </a:pPr>
            <a:endParaRPr lang="en-US" dirty="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sz="2000" b="1" dirty="0">
              <a:latin typeface="Times New Roman" panose="02020603050405020304" pitchFamily="18" charset="0"/>
              <a:cs typeface="Times New Roman" panose="02020603050405020304" pitchFamily="18" charset="0"/>
            </a:endParaRPr>
          </a:p>
          <a:p>
            <a:pPr lvl="1" algn="just">
              <a:lnSpc>
                <a:spcPct val="150000"/>
              </a:lnSpc>
            </a:pPr>
            <a:endParaRPr lang="en-US" sz="2000" b="1" dirty="0">
              <a:latin typeface="Times New Roman" panose="02020603050405020304" pitchFamily="18" charset="0"/>
              <a:cs typeface="Times New Roman" panose="02020603050405020304" pitchFamily="18" charset="0"/>
            </a:endParaRPr>
          </a:p>
          <a:p>
            <a:pPr lvl="1" algn="just">
              <a:lnSpc>
                <a:spcPct val="150000"/>
              </a:lnSpc>
            </a:pPr>
            <a:endParaRPr lang="en-US" sz="2000" b="1"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3202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8"/>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32000" y="347677"/>
            <a:ext cx="9052206" cy="1054597"/>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 Analysis of Simulation</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394676" y="1402273"/>
            <a:ext cx="10326853" cy="4736789"/>
          </a:xfrm>
        </p:spPr>
        <p:txBody>
          <a:bodyPr>
            <a:noAutofit/>
          </a:bodyPr>
          <a:lstStyle/>
          <a:p>
            <a:pPr lvl="1" algn="just">
              <a:lnSpc>
                <a:spcPct val="150000"/>
              </a:lnSpc>
            </a:pPr>
            <a:r>
              <a:rPr lang="en-US" dirty="0">
                <a:latin typeface="Times New Roman" panose="02020603050405020304" pitchFamily="18" charset="0"/>
                <a:cs typeface="Times New Roman" panose="02020603050405020304" pitchFamily="18" charset="0"/>
              </a:rPr>
              <a:t>It contains mainly three parts</a:t>
            </a:r>
          </a:p>
          <a:p>
            <a:pPr marL="1371600"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Begin</a:t>
            </a:r>
          </a:p>
          <a:p>
            <a:pPr marL="1371600"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Content </a:t>
            </a:r>
          </a:p>
          <a:p>
            <a:pPr marL="1371600" lvl="2"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End </a:t>
            </a:r>
          </a:p>
          <a:p>
            <a:pPr lvl="1" algn="just">
              <a:lnSpc>
                <a:spcPct val="150000"/>
              </a:lnSpc>
            </a:pPr>
            <a:r>
              <a:rPr lang="en-US" dirty="0">
                <a:latin typeface="Times New Roman" panose="02020603050405020304" pitchFamily="18" charset="0"/>
                <a:cs typeface="Times New Roman" panose="02020603050405020304" pitchFamily="18" charset="0"/>
              </a:rPr>
              <a:t>We have to run the AWK scripts using the following command  </a:t>
            </a:r>
          </a:p>
          <a:p>
            <a:pPr marL="457200" lvl="1" indent="0" algn="just">
              <a:lnSpc>
                <a:spcPct val="150000"/>
              </a:lnSpc>
              <a:buNone/>
            </a:pPr>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dirty="0">
              <a:latin typeface="Times New Roman" panose="02020603050405020304" pitchFamily="18" charset="0"/>
              <a:cs typeface="Times New Roman" panose="02020603050405020304" pitchFamily="18" charset="0"/>
            </a:endParaRPr>
          </a:p>
          <a:p>
            <a:pPr marL="914400" lvl="2" indent="0" algn="just">
              <a:lnSpc>
                <a:spcPct val="150000"/>
              </a:lnSpc>
              <a:buNone/>
            </a:pPr>
            <a:endParaRPr lang="en-US" dirty="0">
              <a:latin typeface="Times New Roman" panose="02020603050405020304" pitchFamily="18" charset="0"/>
              <a:cs typeface="Times New Roman" panose="02020603050405020304" pitchFamily="18" charset="0"/>
            </a:endParaRPr>
          </a:p>
          <a:p>
            <a:pPr lvl="1" algn="just">
              <a:lnSpc>
                <a:spcPct val="150000"/>
              </a:lnSpc>
            </a:pPr>
            <a:endParaRPr lang="en-US" sz="2000" b="1"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b="1" dirty="0">
              <a:latin typeface="Times New Roman" panose="02020603050405020304" pitchFamily="18" charset="0"/>
              <a:cs typeface="Times New Roman" panose="02020603050405020304" pitchFamily="18" charset="0"/>
            </a:endParaRPr>
          </a:p>
          <a:p>
            <a:pPr lvl="1" algn="just">
              <a:lnSpc>
                <a:spcPct val="150000"/>
              </a:lnSpc>
            </a:pPr>
            <a:endParaRPr lang="en-US" sz="2000" b="1"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0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75F9FE05-AC2F-4A85-B681-55C0844BFBE2}"/>
              </a:ext>
            </a:extLst>
          </p:cNvPr>
          <p:cNvSpPr/>
          <p:nvPr/>
        </p:nvSpPr>
        <p:spPr>
          <a:xfrm>
            <a:off x="4256598" y="4892657"/>
            <a:ext cx="4141678" cy="714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awk –f  wired.awk ns1.tr  </a:t>
            </a:r>
          </a:p>
        </p:txBody>
      </p:sp>
    </p:spTree>
    <p:extLst>
      <p:ext uri="{BB962C8B-B14F-4D97-AF65-F5344CB8AC3E}">
        <p14:creationId xmlns:p14="http://schemas.microsoft.com/office/powerpoint/2010/main" val="706150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B8C85A19-621B-4B08-930F-798D832997E2}"/>
              </a:ext>
            </a:extLst>
          </p:cNvPr>
          <p:cNvSpPr>
            <a:spLocks noGrp="1"/>
          </p:cNvSpPr>
          <p:nvPr>
            <p:ph type="title"/>
          </p:nvPr>
        </p:nvSpPr>
        <p:spPr>
          <a:xfrm>
            <a:off x="2072995" y="365125"/>
            <a:ext cx="9052206" cy="859993"/>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Procedure for simulation and analysis</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6" y="1123229"/>
            <a:ext cx="11030742" cy="5304450"/>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1. Open terminal and go to the directory where the jar file is present. </a:t>
            </a:r>
          </a:p>
          <a:p>
            <a:pPr marL="0" indent="0">
              <a:lnSpc>
                <a:spcPct val="150000"/>
              </a:lnSpc>
              <a:buNone/>
            </a:pPr>
            <a:r>
              <a:rPr lang="en-US" sz="2000" dirty="0">
                <a:latin typeface="Times New Roman" panose="02020603050405020304" pitchFamily="18" charset="0"/>
                <a:cs typeface="Times New Roman" panose="02020603050405020304" pitchFamily="18" charset="0"/>
              </a:rPr>
              <a:t>2. After going to the directory to open the jar file. </a:t>
            </a:r>
          </a:p>
          <a:p>
            <a:pPr marL="0" indent="0">
              <a:lnSpc>
                <a:spcPct val="150000"/>
              </a:lnSpc>
              <a:buNone/>
            </a:pPr>
            <a:r>
              <a:rPr lang="en-US" sz="2000" dirty="0">
                <a:latin typeface="Times New Roman" panose="02020603050405020304" pitchFamily="18" charset="0"/>
                <a:cs typeface="Times New Roman" panose="02020603050405020304" pitchFamily="18" charset="0"/>
              </a:rPr>
              <a:t>            Type the command:               </a:t>
            </a:r>
          </a:p>
          <a:p>
            <a:pPr marL="0" indent="0">
              <a:lnSpc>
                <a:spcPct val="150000"/>
              </a:lnSpc>
              <a:buNone/>
            </a:pPr>
            <a:r>
              <a:rPr lang="en-US" sz="2000" dirty="0">
                <a:latin typeface="Times New Roman" panose="02020603050405020304" pitchFamily="18" charset="0"/>
                <a:cs typeface="Times New Roman" panose="02020603050405020304" pitchFamily="18" charset="0"/>
              </a:rPr>
              <a:t>                          java  –jar  </a:t>
            </a:r>
            <a:r>
              <a:rPr lang="en-US" sz="2000" dirty="0" smtClean="0">
                <a:latin typeface="Times New Roman" panose="02020603050405020304" pitchFamily="18" charset="0"/>
                <a:cs typeface="Times New Roman" panose="02020603050405020304" pitchFamily="18" charset="0"/>
              </a:rPr>
              <a:t>NSG2.1.jar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Where, NSG2.jar is the jar file name. </a:t>
            </a:r>
          </a:p>
          <a:p>
            <a:pPr marL="0" indent="0">
              <a:lnSpc>
                <a:spcPct val="150000"/>
              </a:lnSpc>
              <a:buNone/>
            </a:pPr>
            <a:r>
              <a:rPr lang="en-US" sz="2000" dirty="0">
                <a:latin typeface="Times New Roman" panose="02020603050405020304" pitchFamily="18" charset="0"/>
                <a:cs typeface="Times New Roman" panose="02020603050405020304" pitchFamily="18" charset="0"/>
              </a:rPr>
              <a:t>3. In scenario select new wired or wireless scenario. Place nodes wherever necessary and link the nodes. </a:t>
            </a:r>
          </a:p>
          <a:p>
            <a:pPr marL="0" indent="0">
              <a:lnSpc>
                <a:spcPct val="150000"/>
              </a:lnSpc>
              <a:buNone/>
            </a:pPr>
            <a:r>
              <a:rPr lang="en-US" sz="2000" dirty="0">
                <a:latin typeface="Times New Roman" panose="02020603050405020304" pitchFamily="18" charset="0"/>
                <a:cs typeface="Times New Roman" panose="02020603050405020304" pitchFamily="18" charset="0"/>
              </a:rPr>
              <a:t>4. Attach tcp or udp to source node and tcp sink or null to destination node in the Agent tab. </a:t>
            </a:r>
          </a:p>
          <a:p>
            <a:pPr marL="0" indent="0">
              <a:lnSpc>
                <a:spcPct val="150000"/>
              </a:lnSpc>
              <a:buNone/>
            </a:pPr>
            <a:r>
              <a:rPr lang="en-US" sz="2000" dirty="0">
                <a:latin typeface="Times New Roman" panose="02020603050405020304" pitchFamily="18" charset="0"/>
                <a:cs typeface="Times New Roman" panose="02020603050405020304" pitchFamily="18" charset="0"/>
              </a:rPr>
              <a:t>5. Connect to source and destination i.e., tcp and tcpsink or udp and null.</a:t>
            </a:r>
          </a:p>
          <a:p>
            <a:pPr marL="0" indent="0">
              <a:lnSpc>
                <a:spcPct val="150000"/>
              </a:lnSpc>
              <a:buNone/>
            </a:pPr>
            <a:r>
              <a:rPr lang="en-US" sz="2000" dirty="0">
                <a:latin typeface="Times New Roman" panose="02020603050405020304" pitchFamily="18" charset="0"/>
                <a:cs typeface="Times New Roman" panose="02020603050405020304" pitchFamily="18" charset="0"/>
              </a:rPr>
              <a:t>6. Attach ftp or cbr to source in the Application tab. </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8671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1186656" y="1296140"/>
            <a:ext cx="10807076" cy="5152996"/>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7. In parameters give nam and trace files name in simulation tab. Select routing protocol in wireless tab. </a:t>
            </a:r>
          </a:p>
          <a:p>
            <a:pPr marL="0" indent="0">
              <a:lnSpc>
                <a:spcPct val="150000"/>
              </a:lnSpc>
              <a:buNone/>
            </a:pPr>
            <a:r>
              <a:rPr lang="en-US" sz="2000" dirty="0">
                <a:latin typeface="Times New Roman" panose="02020603050405020304" pitchFamily="18" charset="0"/>
                <a:cs typeface="Times New Roman" panose="02020603050405020304" pitchFamily="18" charset="0"/>
              </a:rPr>
              <a:t>8. Click on tcl to get tcl code. Save the file as &lt;filename&gt;.tcl </a:t>
            </a:r>
          </a:p>
          <a:p>
            <a:pPr marL="0" indent="0">
              <a:lnSpc>
                <a:spcPct val="150000"/>
              </a:lnSpc>
              <a:buNone/>
            </a:pPr>
            <a:r>
              <a:rPr lang="en-US" sz="2000" dirty="0">
                <a:latin typeface="Times New Roman" panose="02020603050405020304" pitchFamily="18" charset="0"/>
                <a:cs typeface="Times New Roman" panose="02020603050405020304" pitchFamily="18" charset="0"/>
              </a:rPr>
              <a:t>9. Go to the tcl file directory in terminal and execute file by command </a:t>
            </a:r>
          </a:p>
          <a:p>
            <a:pPr marL="0" indent="0">
              <a:lnSpc>
                <a:spcPct val="150000"/>
              </a:lnSpc>
              <a:buNone/>
            </a:pPr>
            <a:r>
              <a:rPr lang="en-US" sz="2000" dirty="0">
                <a:latin typeface="Times New Roman" panose="02020603050405020304" pitchFamily="18" charset="0"/>
                <a:cs typeface="Times New Roman" panose="02020603050405020304" pitchFamily="18" charset="0"/>
              </a:rPr>
              <a:t>                                       ns  &lt;filename&gt;.tcl   </a:t>
            </a:r>
          </a:p>
          <a:p>
            <a:pPr marL="0" indent="0">
              <a:lnSpc>
                <a:spcPct val="150000"/>
              </a:lnSpc>
              <a:buNone/>
            </a:pPr>
            <a:r>
              <a:rPr lang="en-US" sz="2000" dirty="0">
                <a:latin typeface="Times New Roman" panose="02020603050405020304" pitchFamily="18" charset="0"/>
                <a:cs typeface="Times New Roman" panose="02020603050405020304" pitchFamily="18" charset="0"/>
              </a:rPr>
              <a:t>10. After executing tcl file, NAM file and trace file are generated.</a:t>
            </a:r>
          </a:p>
          <a:p>
            <a:pPr marL="0" indent="0">
              <a:lnSpc>
                <a:spcPct val="150000"/>
              </a:lnSpc>
              <a:buNone/>
            </a:pPr>
            <a:r>
              <a:rPr lang="en-US" sz="2000" dirty="0">
                <a:latin typeface="Times New Roman" panose="02020603050405020304" pitchFamily="18" charset="0"/>
                <a:cs typeface="Times New Roman" panose="02020603050405020304" pitchFamily="18" charset="0"/>
              </a:rPr>
              <a:t>11. The simulation can be seen in the network animator. </a:t>
            </a:r>
          </a:p>
          <a:p>
            <a:pPr marL="0" indent="0">
              <a:lnSpc>
                <a:spcPct val="150000"/>
              </a:lnSpc>
              <a:buNone/>
            </a:pPr>
            <a:r>
              <a:rPr lang="en-US" sz="2000" dirty="0">
                <a:latin typeface="Times New Roman" panose="02020603050405020304" pitchFamily="18" charset="0"/>
                <a:cs typeface="Times New Roman" panose="02020603050405020304" pitchFamily="18" charset="0"/>
              </a:rPr>
              <a:t>12. Analyze the files using awk files, to calculate the parameter values type the following command </a:t>
            </a:r>
          </a:p>
          <a:p>
            <a:pPr marL="0" indent="0">
              <a:lnSpc>
                <a:spcPct val="150000"/>
              </a:lnSpc>
              <a:buNone/>
            </a:pPr>
            <a:r>
              <a:rPr lang="en-US" sz="2000" dirty="0">
                <a:latin typeface="Times New Roman" panose="02020603050405020304" pitchFamily="18" charset="0"/>
                <a:cs typeface="Times New Roman" panose="02020603050405020304" pitchFamily="18" charset="0"/>
              </a:rPr>
              <a:t>                          awk  –f  &lt;awk filename &gt;.awk &lt;trace filename &gt;.tr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7387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1219198" y="365125"/>
            <a:ext cx="10134602" cy="999249"/>
          </a:xfrm>
        </p:spPr>
        <p:txBody>
          <a:bodyPr>
            <a:norm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Transport Layer Protocols</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633491" y="1624614"/>
            <a:ext cx="8833282" cy="4552349"/>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 Transport Layer has several responsibilities</a:t>
            </a:r>
          </a:p>
          <a:p>
            <a:pPr marL="457200" lvl="1" indent="0" algn="just">
              <a:lnSpc>
                <a:spcPct val="150000"/>
              </a:lnSpc>
              <a:buNone/>
            </a:pPr>
            <a:r>
              <a:rPr lang="en-IN" dirty="0">
                <a:latin typeface="Times New Roman" panose="02020603050405020304" pitchFamily="18" charset="0"/>
                <a:cs typeface="Times New Roman" panose="02020603050405020304" pitchFamily="18" charset="0"/>
              </a:rPr>
              <a:t>1. To create a process to process communication.</a:t>
            </a:r>
          </a:p>
          <a:p>
            <a:pPr marL="457200" lvl="1" indent="0" algn="just">
              <a:lnSpc>
                <a:spcPct val="150000"/>
              </a:lnSpc>
              <a:buNone/>
            </a:pPr>
            <a:r>
              <a:rPr lang="en-IN" dirty="0">
                <a:latin typeface="Times New Roman" panose="02020603050405020304" pitchFamily="18" charset="0"/>
                <a:cs typeface="Times New Roman" panose="02020603050405020304" pitchFamily="18" charset="0"/>
              </a:rPr>
              <a:t>2. To provide error and flow control mechanisms.</a:t>
            </a:r>
          </a:p>
          <a:p>
            <a:pPr algn="just">
              <a:lnSpc>
                <a:spcPct val="150000"/>
              </a:lnSpc>
            </a:pPr>
            <a:r>
              <a:rPr lang="en-IN" sz="2400" dirty="0">
                <a:latin typeface="Times New Roman" panose="02020603050405020304" pitchFamily="18" charset="0"/>
                <a:cs typeface="Times New Roman" panose="02020603050405020304" pitchFamily="18" charset="0"/>
              </a:rPr>
              <a:t>A Transport Layer has two important protocols.</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1. User Datagram Protocol ( UDP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2. Transmission Control Protocol ( TCP )</a:t>
            </a: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0625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1170811" y="532856"/>
            <a:ext cx="10449017" cy="5743657"/>
          </a:xfrm>
        </p:spPr>
        <p:txBody>
          <a:bodyPr>
            <a:normAutofit fontScale="77500" lnSpcReduction="20000"/>
          </a:bodyPr>
          <a:lstStyle/>
          <a:p>
            <a:pPr marL="0" indent="0" algn="ctr">
              <a:lnSpc>
                <a:spcPct val="150000"/>
              </a:lnSpc>
              <a:buNone/>
            </a:pPr>
            <a:r>
              <a:rPr lang="en-IN" sz="4600" b="1" dirty="0">
                <a:solidFill>
                  <a:srgbClr val="00B0F0"/>
                </a:solidFill>
                <a:latin typeface="Times New Roman" panose="02020603050405020304" pitchFamily="18" charset="0"/>
                <a:cs typeface="Times New Roman" panose="02020603050405020304" pitchFamily="18" charset="0"/>
              </a:rPr>
              <a:t>User Datagram Protocol ( UDP ) </a:t>
            </a:r>
          </a:p>
          <a:p>
            <a:pPr marL="457200" indent="-457200" algn="just">
              <a:lnSpc>
                <a:spcPct val="170000"/>
              </a:lnSpc>
              <a:buFont typeface="+mj-lt"/>
              <a:buAutoNum type="arabicPeriod"/>
            </a:pPr>
            <a:r>
              <a:rPr lang="en-IN" sz="2900" dirty="0">
                <a:latin typeface="Times New Roman" panose="02020603050405020304" pitchFamily="18" charset="0"/>
                <a:cs typeface="Times New Roman" panose="02020603050405020304" pitchFamily="18" charset="0"/>
              </a:rPr>
              <a:t>It is a connectionless, unreliable transport protocol. It provides process to process communication.</a:t>
            </a:r>
          </a:p>
          <a:p>
            <a:pPr marL="457200" indent="-457200" algn="just">
              <a:lnSpc>
                <a:spcPct val="170000"/>
              </a:lnSpc>
              <a:buFont typeface="+mj-lt"/>
              <a:buAutoNum type="arabicPeriod"/>
            </a:pPr>
            <a:r>
              <a:rPr lang="en-IN" sz="2900" dirty="0">
                <a:latin typeface="Times New Roman" panose="02020603050405020304" pitchFamily="18" charset="0"/>
                <a:cs typeface="Times New Roman" panose="02020603050405020304" pitchFamily="18" charset="0"/>
              </a:rPr>
              <a:t>There is no flow control mechanism and there is no acknowledgement for received packets.</a:t>
            </a:r>
          </a:p>
          <a:p>
            <a:pPr marL="457200" indent="-457200" algn="just">
              <a:lnSpc>
                <a:spcPct val="170000"/>
              </a:lnSpc>
              <a:buFont typeface="+mj-lt"/>
              <a:buAutoNum type="arabicPeriod"/>
            </a:pPr>
            <a:r>
              <a:rPr lang="en-IN" sz="2900" dirty="0">
                <a:latin typeface="Times New Roman" panose="02020603050405020304" pitchFamily="18" charset="0"/>
                <a:cs typeface="Times New Roman" panose="02020603050405020304" pitchFamily="18" charset="0"/>
              </a:rPr>
              <a:t>UDP, however does provide error control to some extent. If UDP detects an error in the received packets, it silently drops it.</a:t>
            </a:r>
          </a:p>
          <a:p>
            <a:pPr marL="457200" indent="-457200" algn="just">
              <a:lnSpc>
                <a:spcPct val="170000"/>
              </a:lnSpc>
              <a:buFont typeface="+mj-lt"/>
              <a:buAutoNum type="arabicPeriod"/>
            </a:pPr>
            <a:r>
              <a:rPr lang="en-IN" sz="2900" dirty="0">
                <a:latin typeface="Times New Roman" panose="02020603050405020304" pitchFamily="18" charset="0"/>
                <a:cs typeface="Times New Roman" panose="02020603050405020304" pitchFamily="18" charset="0"/>
              </a:rPr>
              <a:t>UDP is a very simple protocol using a minimum overhead. So if a process wants to send a small message and does not care much about reliability, it can use UDP.</a:t>
            </a:r>
            <a:endParaRPr lang="en-I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775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fontScale="90000"/>
          </a:bodyPr>
          <a:lstStyle/>
          <a:p>
            <a:pPr algn="ctr"/>
            <a:r>
              <a:rPr lang="en-IN" sz="5400" dirty="0">
                <a:solidFill>
                  <a:srgbClr val="00B0F0"/>
                </a:solidFill>
                <a:latin typeface="Times New Roman" panose="02020603050405020304" pitchFamily="18" charset="0"/>
                <a:cs typeface="Times New Roman" panose="02020603050405020304" pitchFamily="18" charset="0"/>
              </a:rPr>
              <a:t>Introduction</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247991" y="1327480"/>
            <a:ext cx="10385209" cy="5429426"/>
          </a:xfrm>
        </p:spPr>
        <p:txBody>
          <a:bodyPr>
            <a:normAutofit/>
          </a:bodyPr>
          <a:lstStyle/>
          <a:p>
            <a:pPr>
              <a:lnSpc>
                <a:spcPct val="150000"/>
              </a:lnSpc>
            </a:pPr>
            <a:r>
              <a:rPr lang="en-IN" sz="2400" b="1" u="sng" dirty="0">
                <a:latin typeface="Times New Roman" panose="02020603050405020304" pitchFamily="18" charset="0"/>
                <a:cs typeface="Times New Roman" panose="02020603050405020304" pitchFamily="18" charset="0"/>
              </a:rPr>
              <a:t>Network</a:t>
            </a:r>
            <a:r>
              <a:rPr lang="en-IN" sz="2400" b="1" dirty="0">
                <a:latin typeface="Times New Roman" panose="02020603050405020304" pitchFamily="18" charset="0"/>
                <a:cs typeface="Times New Roman" panose="02020603050405020304" pitchFamily="18" charset="0"/>
              </a:rPr>
              <a:t> :</a:t>
            </a:r>
          </a:p>
          <a:p>
            <a:pPr marL="457200" lvl="1" indent="0" algn="just">
              <a:lnSpc>
                <a:spcPct val="150000"/>
              </a:lnSpc>
              <a:buNone/>
            </a:pPr>
            <a:r>
              <a:rPr lang="en-IN" dirty="0">
                <a:latin typeface="Times New Roman" panose="02020603050405020304" pitchFamily="18" charset="0"/>
                <a:cs typeface="Times New Roman" panose="02020603050405020304" pitchFamily="18" charset="0"/>
              </a:rPr>
              <a:t>Network is a group of connected, communicating devices such as computers and printers etc.</a:t>
            </a:r>
          </a:p>
          <a:p>
            <a:pPr algn="just">
              <a:lnSpc>
                <a:spcPct val="150000"/>
              </a:lnSpc>
            </a:pPr>
            <a:r>
              <a:rPr lang="en-IN" sz="2400" b="1" u="sng" dirty="0">
                <a:latin typeface="Times New Roman" panose="02020603050405020304" pitchFamily="18" charset="0"/>
                <a:cs typeface="Times New Roman" panose="02020603050405020304" pitchFamily="18" charset="0"/>
              </a:rPr>
              <a:t>Computer Network</a:t>
            </a:r>
            <a:r>
              <a:rPr lang="en-IN" sz="2400" b="1" dirty="0">
                <a:latin typeface="Times New Roman" panose="02020603050405020304" pitchFamily="18" charset="0"/>
                <a:cs typeface="Times New Roman" panose="02020603050405020304" pitchFamily="18" charset="0"/>
              </a:rPr>
              <a:t> :</a:t>
            </a:r>
          </a:p>
          <a:p>
            <a:pPr marL="457200" lvl="1" indent="0" algn="just">
              <a:lnSpc>
                <a:spcPct val="150000"/>
              </a:lnSpc>
              <a:buNone/>
            </a:pPr>
            <a:r>
              <a:rPr lang="en-IN" dirty="0">
                <a:latin typeface="Times New Roman" panose="02020603050405020304" pitchFamily="18" charset="0"/>
                <a:cs typeface="Times New Roman" panose="02020603050405020304" pitchFamily="18" charset="0"/>
              </a:rPr>
              <a:t>It is a collection of various computing devices.</a:t>
            </a:r>
          </a:p>
          <a:p>
            <a:pPr>
              <a:lnSpc>
                <a:spcPct val="150000"/>
              </a:lnSpc>
            </a:pPr>
            <a:r>
              <a:rPr lang="en-IN" sz="2400" b="1" u="sng" dirty="0">
                <a:latin typeface="Times New Roman" panose="02020603050405020304" pitchFamily="18" charset="0"/>
                <a:cs typeface="Times New Roman" panose="02020603050405020304" pitchFamily="18" charset="0"/>
              </a:rPr>
              <a:t>Need of Computer Network</a:t>
            </a:r>
            <a:r>
              <a:rPr lang="en-IN" sz="2400" b="1" dirty="0">
                <a:latin typeface="Times New Roman" panose="02020603050405020304" pitchFamily="18" charset="0"/>
                <a:cs typeface="Times New Roman" panose="02020603050405020304" pitchFamily="18" charset="0"/>
              </a:rPr>
              <a:t> :</a:t>
            </a:r>
          </a:p>
          <a:p>
            <a:pPr marL="457200" lvl="1" indent="0" algn="just">
              <a:lnSpc>
                <a:spcPct val="150000"/>
              </a:lnSpc>
              <a:buNone/>
            </a:pPr>
            <a:r>
              <a:rPr lang="en-IN" dirty="0">
                <a:latin typeface="Times New Roman" panose="02020603050405020304" pitchFamily="18" charset="0"/>
                <a:cs typeface="Times New Roman" panose="02020603050405020304" pitchFamily="18" charset="0"/>
              </a:rPr>
              <a:t>A network is formed for resource sharing i.e., sharing available information to anyone on the network. </a:t>
            </a:r>
          </a:p>
          <a:p>
            <a:pPr marL="457200" lvl="1" indent="0" algn="just">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6919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1186656" y="396439"/>
            <a:ext cx="10742847" cy="5986605"/>
          </a:xfrm>
        </p:spPr>
        <p:txBody>
          <a:bodyPr>
            <a:normAutofit fontScale="55000" lnSpcReduction="20000"/>
          </a:bodyPr>
          <a:lstStyle/>
          <a:p>
            <a:pPr marL="0" indent="0" algn="ctr">
              <a:lnSpc>
                <a:spcPct val="150000"/>
              </a:lnSpc>
              <a:buNone/>
            </a:pPr>
            <a:r>
              <a:rPr lang="en-IN" sz="6500" b="1" dirty="0">
                <a:solidFill>
                  <a:srgbClr val="00B0F0"/>
                </a:solidFill>
                <a:latin typeface="Times New Roman" panose="02020603050405020304" pitchFamily="18" charset="0"/>
                <a:cs typeface="Times New Roman" panose="02020603050405020304" pitchFamily="18" charset="0"/>
              </a:rPr>
              <a:t>Transmission Control Protocol ( TCP ) </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1. It is a connection oriented, reliable transport protocol. It performs all tasks required by transport layer.</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2. TCP is responsible for delivery of the message to the appropriate application program. TCP groups</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    number of bytes into a packet called a segment.</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3. TCP provide flow control and error control. </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4. Error detection in TCP is achieved through the use of 3 simple tools</a:t>
            </a:r>
          </a:p>
          <a:p>
            <a:pPr marL="457200" lvl="1" indent="0" algn="just">
              <a:lnSpc>
                <a:spcPct val="170000"/>
              </a:lnSpc>
              <a:buNone/>
            </a:pPr>
            <a:r>
              <a:rPr lang="en-IN" sz="3600" b="1" dirty="0">
                <a:latin typeface="Times New Roman" panose="02020603050405020304" pitchFamily="18" charset="0"/>
                <a:cs typeface="Times New Roman" panose="02020603050405020304" pitchFamily="18" charset="0"/>
              </a:rPr>
              <a:t>Checksum:</a:t>
            </a:r>
            <a:r>
              <a:rPr lang="en-IN" sz="3600" dirty="0">
                <a:latin typeface="Times New Roman" panose="02020603050405020304" pitchFamily="18" charset="0"/>
                <a:cs typeface="Times New Roman" panose="02020603050405020304" pitchFamily="18" charset="0"/>
              </a:rPr>
              <a:t> to check corrupted segments.</a:t>
            </a:r>
          </a:p>
          <a:p>
            <a:pPr marL="457200" lvl="1" indent="0" algn="just">
              <a:lnSpc>
                <a:spcPct val="170000"/>
              </a:lnSpc>
              <a:buNone/>
            </a:pPr>
            <a:r>
              <a:rPr lang="en-IN" sz="3600" b="1" dirty="0">
                <a:latin typeface="Times New Roman" panose="02020603050405020304" pitchFamily="18" charset="0"/>
                <a:cs typeface="Times New Roman" panose="02020603050405020304" pitchFamily="18" charset="0"/>
              </a:rPr>
              <a:t>Acknowledge:</a:t>
            </a:r>
            <a:r>
              <a:rPr lang="en-IN" sz="3600" dirty="0">
                <a:latin typeface="Times New Roman" panose="02020603050405020304" pitchFamily="18" charset="0"/>
                <a:cs typeface="Times New Roman" panose="02020603050405020304" pitchFamily="18" charset="0"/>
              </a:rPr>
              <a:t> uses to confirm the receipt of those segments that have reached the destination.</a:t>
            </a:r>
          </a:p>
          <a:p>
            <a:pPr marL="0" indent="0" algn="just">
              <a:lnSpc>
                <a:spcPct val="170000"/>
              </a:lnSpc>
              <a:buNone/>
            </a:pPr>
            <a:r>
              <a:rPr lang="en-IN" sz="3600" dirty="0">
                <a:latin typeface="Times New Roman" panose="02020603050405020304" pitchFamily="18" charset="0"/>
                <a:cs typeface="Times New Roman" panose="02020603050405020304" pitchFamily="18" charset="0"/>
              </a:rPr>
              <a:t>5. Error correction is very simple, if a segment is corrupted or lost, the segment will be retransmitted.</a:t>
            </a:r>
          </a:p>
        </p:txBody>
      </p:sp>
    </p:spTree>
    <p:extLst>
      <p:ext uri="{BB962C8B-B14F-4D97-AF65-F5344CB8AC3E}">
        <p14:creationId xmlns:p14="http://schemas.microsoft.com/office/powerpoint/2010/main" val="14027907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xmlns="" id="{2A3DBB80-0F37-4DFA-AAEE-3C97EFB265CF}"/>
              </a:ext>
            </a:extLst>
          </p:cNvPr>
          <p:cNvPicPr>
            <a:picLocks noChangeAspect="1"/>
          </p:cNvPicPr>
          <p:nvPr/>
        </p:nvPicPr>
        <p:blipFill rotWithShape="1">
          <a:blip r:embed="rId4"/>
          <a:srcRect l="3377"/>
          <a:stretch/>
        </p:blipFill>
        <p:spPr>
          <a:xfrm>
            <a:off x="2334827" y="1274956"/>
            <a:ext cx="8664606" cy="4914681"/>
          </a:xfrm>
          <a:prstGeom prst="rect">
            <a:avLst/>
          </a:prstGeom>
        </p:spPr>
      </p:pic>
      <p:sp>
        <p:nvSpPr>
          <p:cNvPr id="23" name="TextBox 22">
            <a:extLst>
              <a:ext uri="{FF2B5EF4-FFF2-40B4-BE49-F238E27FC236}">
                <a16:creationId xmlns:a16="http://schemas.microsoft.com/office/drawing/2014/main" xmlns="" id="{761F2BD7-E5CF-4905-BAC6-32E9C4005352}"/>
              </a:ext>
            </a:extLst>
          </p:cNvPr>
          <p:cNvSpPr txBox="1"/>
          <p:nvPr/>
        </p:nvSpPr>
        <p:spPr>
          <a:xfrm flipH="1">
            <a:off x="2814220" y="272513"/>
            <a:ext cx="7332955" cy="646331"/>
          </a:xfrm>
          <a:prstGeom prst="rect">
            <a:avLst/>
          </a:prstGeom>
          <a:noFill/>
        </p:spPr>
        <p:txBody>
          <a:bodyPr wrap="square" rtlCol="0">
            <a:spAutoFit/>
          </a:bodyPr>
          <a:lstStyle/>
          <a:p>
            <a:pPr algn="ctr"/>
            <a:r>
              <a:rPr lang="en-IN" sz="3600" dirty="0">
                <a:solidFill>
                  <a:srgbClr val="00B0F0"/>
                </a:solidFill>
                <a:latin typeface="Times New Roman" panose="02020603050405020304" pitchFamily="18" charset="0"/>
                <a:cs typeface="Times New Roman" panose="02020603050405020304" pitchFamily="18" charset="0"/>
              </a:rPr>
              <a:t>Data Transmission using TCP or UDP</a:t>
            </a:r>
          </a:p>
        </p:txBody>
      </p:sp>
    </p:spTree>
    <p:extLst>
      <p:ext uri="{BB962C8B-B14F-4D97-AF65-F5344CB8AC3E}">
        <p14:creationId xmlns:p14="http://schemas.microsoft.com/office/powerpoint/2010/main" val="5024088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pic>
        <p:nvPicPr>
          <p:cNvPr id="13" name="Content Placeholder 12">
            <a:extLst>
              <a:ext uri="{FF2B5EF4-FFF2-40B4-BE49-F238E27FC236}">
                <a16:creationId xmlns:a16="http://schemas.microsoft.com/office/drawing/2014/main" xmlns="" id="{ABE67B73-8775-484D-8835-8582DFB2B1E3}"/>
              </a:ext>
            </a:extLst>
          </p:cNvPr>
          <p:cNvPicPr>
            <a:picLocks noGrp="1" noChangeAspect="1"/>
          </p:cNvPicPr>
          <p:nvPr>
            <p:ph idx="4294967295"/>
          </p:nvPr>
        </p:nvPicPr>
        <p:blipFill rotWithShape="1">
          <a:blip r:embed="rId4"/>
          <a:srcRect l="3312"/>
          <a:stretch/>
        </p:blipFill>
        <p:spPr>
          <a:xfrm>
            <a:off x="2143048" y="1420254"/>
            <a:ext cx="8723220" cy="5094764"/>
          </a:xfrm>
        </p:spPr>
      </p:pic>
      <p:cxnSp>
        <p:nvCxnSpPr>
          <p:cNvPr id="15" name="Straight Arrow Connector 14">
            <a:extLst>
              <a:ext uri="{FF2B5EF4-FFF2-40B4-BE49-F238E27FC236}">
                <a16:creationId xmlns:a16="http://schemas.microsoft.com/office/drawing/2014/main" xmlns="" id="{38126E37-A886-4A1B-B641-F81F32607DA8}"/>
              </a:ext>
            </a:extLst>
          </p:cNvPr>
          <p:cNvCxnSpPr>
            <a:cxnSpLocks/>
          </p:cNvCxnSpPr>
          <p:nvPr/>
        </p:nvCxnSpPr>
        <p:spPr>
          <a:xfrm flipV="1">
            <a:off x="4085253" y="3728621"/>
            <a:ext cx="726444" cy="5661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2A40035D-4DA7-4539-A4AD-381C3964D26D}"/>
              </a:ext>
            </a:extLst>
          </p:cNvPr>
          <p:cNvSpPr txBox="1"/>
          <p:nvPr/>
        </p:nvSpPr>
        <p:spPr>
          <a:xfrm flipH="1">
            <a:off x="2543245" y="4227283"/>
            <a:ext cx="203833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Acknowledgements</a:t>
            </a:r>
          </a:p>
        </p:txBody>
      </p:sp>
      <p:sp>
        <p:nvSpPr>
          <p:cNvPr id="12" name="TextBox 11">
            <a:extLst>
              <a:ext uri="{FF2B5EF4-FFF2-40B4-BE49-F238E27FC236}">
                <a16:creationId xmlns:a16="http://schemas.microsoft.com/office/drawing/2014/main" xmlns="" id="{F29A0271-460E-41F6-8837-11A52BE7F840}"/>
              </a:ext>
            </a:extLst>
          </p:cNvPr>
          <p:cNvSpPr txBox="1"/>
          <p:nvPr/>
        </p:nvSpPr>
        <p:spPr>
          <a:xfrm flipH="1">
            <a:off x="2543245" y="435006"/>
            <a:ext cx="7843628" cy="646331"/>
          </a:xfrm>
          <a:prstGeom prst="rect">
            <a:avLst/>
          </a:prstGeom>
          <a:noFill/>
        </p:spPr>
        <p:txBody>
          <a:bodyPr wrap="square" rtlCol="0">
            <a:spAutoFit/>
          </a:bodyPr>
          <a:lstStyle/>
          <a:p>
            <a:pPr algn="ctr"/>
            <a:r>
              <a:rPr lang="en-IN" sz="3600" dirty="0">
                <a:solidFill>
                  <a:srgbClr val="00B0F0"/>
                </a:solidFill>
                <a:latin typeface="Times New Roman" panose="02020603050405020304" pitchFamily="18" charset="0"/>
                <a:cs typeface="Times New Roman" panose="02020603050405020304" pitchFamily="18" charset="0"/>
              </a:rPr>
              <a:t>Acknowledgements in TCP</a:t>
            </a:r>
            <a:endParaRPr lang="en-IN" sz="3600" dirty="0">
              <a:solidFill>
                <a:srgbClr val="00B0F0"/>
              </a:solidFill>
            </a:endParaRPr>
          </a:p>
        </p:txBody>
      </p:sp>
    </p:spTree>
    <p:extLst>
      <p:ext uri="{BB962C8B-B14F-4D97-AF65-F5344CB8AC3E}">
        <p14:creationId xmlns:p14="http://schemas.microsoft.com/office/powerpoint/2010/main" val="1826797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1504700" y="365125"/>
            <a:ext cx="9849099" cy="660983"/>
          </a:xfrm>
        </p:spPr>
        <p:txBody>
          <a:bodyPr>
            <a:normAutofit fontScale="90000"/>
          </a:bodyPr>
          <a:lstStyle/>
          <a:p>
            <a:pPr algn="ctr"/>
            <a:r>
              <a:rPr lang="en-IN" dirty="0">
                <a:solidFill>
                  <a:srgbClr val="00B0F0"/>
                </a:solidFill>
                <a:latin typeface="Times New Roman" panose="02020603050405020304" pitchFamily="18" charset="0"/>
                <a:cs typeface="Times New Roman" panose="02020603050405020304" pitchFamily="18" charset="0"/>
              </a:rPr>
              <a:t>Wired Network Trace file format</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186656" y="1092200"/>
            <a:ext cx="10878097" cy="5290845"/>
          </a:xfrm>
        </p:spPr>
        <p:txBody>
          <a:bodyPr>
            <a:normAutofit/>
          </a:bodyPr>
          <a:lstStyle/>
          <a:p>
            <a:pPr marL="0" indent="0">
              <a:lnSpc>
                <a:spcPct val="100000"/>
              </a:lnSpc>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r>
              <a:rPr lang="en-US" sz="2600" u="sng" dirty="0">
                <a:latin typeface="Times New Roman" panose="02020603050405020304" pitchFamily="18" charset="0"/>
                <a:cs typeface="Times New Roman" panose="02020603050405020304" pitchFamily="18" charset="0"/>
              </a:rPr>
              <a:t>Event</a:t>
            </a:r>
            <a:r>
              <a:rPr lang="en-US" sz="2600"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 character in trace file represent type of event, i.e. packet  dropped, received, added to queue. </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a:p>
            <a:pPr>
              <a:lnSpc>
                <a:spcPct val="100000"/>
              </a:lnSpc>
            </a:pPr>
            <a:r>
              <a:rPr lang="en-US" sz="2600" u="sng" dirty="0">
                <a:latin typeface="Times New Roman" panose="02020603050405020304" pitchFamily="18" charset="0"/>
                <a:cs typeface="Times New Roman" panose="02020603050405020304" pitchFamily="18" charset="0"/>
              </a:rPr>
              <a:t>Time</a:t>
            </a:r>
            <a:r>
              <a:rPr lang="en-US" sz="2600" dirty="0">
                <a:latin typeface="Times New Roman" panose="02020603050405020304" pitchFamily="18" charset="0"/>
                <a:cs typeface="Times New Roman" panose="02020603050405020304" pitchFamily="18" charset="0"/>
              </a:rPr>
              <a:t> :</a:t>
            </a:r>
          </a:p>
          <a:p>
            <a:pPr marL="0" indent="0">
              <a:lnSpc>
                <a:spcPct val="100000"/>
              </a:lnSpc>
              <a:buNone/>
            </a:pPr>
            <a:r>
              <a:rPr lang="en-US" sz="2200" dirty="0">
                <a:latin typeface="Times New Roman" panose="02020603050405020304" pitchFamily="18" charset="0"/>
                <a:cs typeface="Times New Roman" panose="02020603050405020304" pitchFamily="18" charset="0"/>
              </a:rPr>
              <a:t>        Second field in trace file represent time in second at which event occurred.</a:t>
            </a:r>
            <a:r>
              <a:rPr lang="en-US" dirty="0">
                <a:latin typeface="Times New Roman" panose="02020603050405020304" pitchFamily="18" charset="0"/>
                <a:cs typeface="Times New Roman" panose="02020603050405020304" pitchFamily="18" charset="0"/>
              </a:rPr>
              <a:t> </a:t>
            </a: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p:txBody>
      </p:sp>
      <p:graphicFrame>
        <p:nvGraphicFramePr>
          <p:cNvPr id="15" name="Table 17">
            <a:extLst>
              <a:ext uri="{FF2B5EF4-FFF2-40B4-BE49-F238E27FC236}">
                <a16:creationId xmlns:a16="http://schemas.microsoft.com/office/drawing/2014/main" xmlns="" id="{1FDB791C-0A86-43D3-B695-6C67BDB52992}"/>
              </a:ext>
            </a:extLst>
          </p:cNvPr>
          <p:cNvGraphicFramePr>
            <a:graphicFrameLocks noGrp="1"/>
          </p:cNvGraphicFramePr>
          <p:nvPr/>
        </p:nvGraphicFramePr>
        <p:xfrm>
          <a:off x="1478844" y="1324538"/>
          <a:ext cx="10293720" cy="640080"/>
        </p:xfrm>
        <a:graphic>
          <a:graphicData uri="http://schemas.openxmlformats.org/drawingml/2006/table">
            <a:tbl>
              <a:tblPr firstRow="1" bandRow="1">
                <a:tableStyleId>{5C22544A-7EE6-4342-B048-85BDC9FD1C3A}</a:tableStyleId>
              </a:tblPr>
              <a:tblGrid>
                <a:gridCol w="857810">
                  <a:extLst>
                    <a:ext uri="{9D8B030D-6E8A-4147-A177-3AD203B41FA5}">
                      <a16:colId xmlns:a16="http://schemas.microsoft.com/office/drawing/2014/main" xmlns="" val="4077542944"/>
                    </a:ext>
                  </a:extLst>
                </a:gridCol>
                <a:gridCol w="857810">
                  <a:extLst>
                    <a:ext uri="{9D8B030D-6E8A-4147-A177-3AD203B41FA5}">
                      <a16:colId xmlns:a16="http://schemas.microsoft.com/office/drawing/2014/main" xmlns="" val="1759276235"/>
                    </a:ext>
                  </a:extLst>
                </a:gridCol>
                <a:gridCol w="857810">
                  <a:extLst>
                    <a:ext uri="{9D8B030D-6E8A-4147-A177-3AD203B41FA5}">
                      <a16:colId xmlns:a16="http://schemas.microsoft.com/office/drawing/2014/main" xmlns="" val="14978751"/>
                    </a:ext>
                  </a:extLst>
                </a:gridCol>
                <a:gridCol w="857810">
                  <a:extLst>
                    <a:ext uri="{9D8B030D-6E8A-4147-A177-3AD203B41FA5}">
                      <a16:colId xmlns:a16="http://schemas.microsoft.com/office/drawing/2014/main" xmlns="" val="1780993520"/>
                    </a:ext>
                  </a:extLst>
                </a:gridCol>
                <a:gridCol w="857810">
                  <a:extLst>
                    <a:ext uri="{9D8B030D-6E8A-4147-A177-3AD203B41FA5}">
                      <a16:colId xmlns:a16="http://schemas.microsoft.com/office/drawing/2014/main" xmlns="" val="653502940"/>
                    </a:ext>
                  </a:extLst>
                </a:gridCol>
                <a:gridCol w="857810">
                  <a:extLst>
                    <a:ext uri="{9D8B030D-6E8A-4147-A177-3AD203B41FA5}">
                      <a16:colId xmlns:a16="http://schemas.microsoft.com/office/drawing/2014/main" xmlns="" val="1010949635"/>
                    </a:ext>
                  </a:extLst>
                </a:gridCol>
                <a:gridCol w="857810">
                  <a:extLst>
                    <a:ext uri="{9D8B030D-6E8A-4147-A177-3AD203B41FA5}">
                      <a16:colId xmlns:a16="http://schemas.microsoft.com/office/drawing/2014/main" xmlns="" val="1559272378"/>
                    </a:ext>
                  </a:extLst>
                </a:gridCol>
                <a:gridCol w="857810">
                  <a:extLst>
                    <a:ext uri="{9D8B030D-6E8A-4147-A177-3AD203B41FA5}">
                      <a16:colId xmlns:a16="http://schemas.microsoft.com/office/drawing/2014/main" xmlns="" val="972740918"/>
                    </a:ext>
                  </a:extLst>
                </a:gridCol>
                <a:gridCol w="857810">
                  <a:extLst>
                    <a:ext uri="{9D8B030D-6E8A-4147-A177-3AD203B41FA5}">
                      <a16:colId xmlns:a16="http://schemas.microsoft.com/office/drawing/2014/main" xmlns="" val="3353536812"/>
                    </a:ext>
                  </a:extLst>
                </a:gridCol>
                <a:gridCol w="857810">
                  <a:extLst>
                    <a:ext uri="{9D8B030D-6E8A-4147-A177-3AD203B41FA5}">
                      <a16:colId xmlns:a16="http://schemas.microsoft.com/office/drawing/2014/main" xmlns="" val="1894989708"/>
                    </a:ext>
                  </a:extLst>
                </a:gridCol>
                <a:gridCol w="857810">
                  <a:extLst>
                    <a:ext uri="{9D8B030D-6E8A-4147-A177-3AD203B41FA5}">
                      <a16:colId xmlns:a16="http://schemas.microsoft.com/office/drawing/2014/main" xmlns="" val="1752718039"/>
                    </a:ext>
                  </a:extLst>
                </a:gridCol>
                <a:gridCol w="857810">
                  <a:extLst>
                    <a:ext uri="{9D8B030D-6E8A-4147-A177-3AD203B41FA5}">
                      <a16:colId xmlns:a16="http://schemas.microsoft.com/office/drawing/2014/main" xmlns="" val="3115210963"/>
                    </a:ext>
                  </a:extLst>
                </a:gridCol>
              </a:tblGrid>
              <a:tr h="370840">
                <a:tc>
                  <a:txBody>
                    <a:bodyPr/>
                    <a:lstStyle/>
                    <a:p>
                      <a:pPr algn="ctr"/>
                      <a:r>
                        <a:rPr lang="en-IN" dirty="0">
                          <a:solidFill>
                            <a:schemeClr val="tx1"/>
                          </a:solidFill>
                          <a:latin typeface="Times New Roman" panose="02020603050405020304" pitchFamily="18" charset="0"/>
                          <a:cs typeface="Times New Roman" panose="02020603050405020304" pitchFamily="18" charset="0"/>
                        </a:rPr>
                        <a:t>Event</a:t>
                      </a:r>
                      <a:endParaRPr lang="en-IN" dirty="0">
                        <a:no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From </a:t>
                      </a:r>
                    </a:p>
                    <a:p>
                      <a:pPr algn="ctr"/>
                      <a:r>
                        <a:rPr lang="en-IN" dirty="0">
                          <a:solidFill>
                            <a:schemeClr val="tx1"/>
                          </a:solidFill>
                          <a:latin typeface="Times New Roman" panose="02020603050405020304" pitchFamily="18" charset="0"/>
                          <a:cs typeface="Times New Roman" panose="02020603050405020304" pitchFamily="18" charset="0"/>
                        </a:rPr>
                        <a:t>Node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To</a:t>
                      </a:r>
                    </a:p>
                    <a:p>
                      <a:pPr algn="ctr"/>
                      <a:r>
                        <a:rPr lang="en-IN" dirty="0">
                          <a:solidFill>
                            <a:schemeClr val="tx1"/>
                          </a:solidFill>
                          <a:latin typeface="Times New Roman" panose="02020603050405020304" pitchFamily="18" charset="0"/>
                          <a:cs typeface="Times New Roman" panose="02020603050405020304" pitchFamily="18" charset="0"/>
                        </a:rPr>
                        <a:t>Node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Pkt </a:t>
                      </a:r>
                    </a:p>
                    <a:p>
                      <a:pPr algn="ctr"/>
                      <a:r>
                        <a:rPr lang="en-IN" dirty="0">
                          <a:solidFill>
                            <a:schemeClr val="tx1"/>
                          </a:solidFill>
                          <a:latin typeface="Times New Roman" panose="02020603050405020304" pitchFamily="18" charset="0"/>
                          <a:cs typeface="Times New Roman" panose="02020603050405020304" pitchFamily="18" charset="0"/>
                        </a:rPr>
                        <a:t>Type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Pkt</a:t>
                      </a:r>
                    </a:p>
                    <a:p>
                      <a:pPr algn="ctr"/>
                      <a:r>
                        <a:rPr lang="en-IN" dirty="0">
                          <a:solidFill>
                            <a:schemeClr val="tx1"/>
                          </a:solidFill>
                          <a:latin typeface="Times New Roman" panose="02020603050405020304" pitchFamily="18" charset="0"/>
                          <a:cs typeface="Times New Roman" panose="02020603050405020304" pitchFamily="18" charset="0"/>
                        </a:rPr>
                        <a:t>Size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Flags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Flow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Src</a:t>
                      </a:r>
                    </a:p>
                    <a:p>
                      <a:pPr algn="ctr"/>
                      <a:r>
                        <a:rPr lang="en-IN" dirty="0">
                          <a:solidFill>
                            <a:schemeClr val="tx1"/>
                          </a:solidFill>
                          <a:latin typeface="Times New Roman" panose="02020603050405020304" pitchFamily="18" charset="0"/>
                          <a:cs typeface="Times New Roman" panose="02020603050405020304" pitchFamily="18" charset="0"/>
                        </a:rPr>
                        <a:t>Addr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Dst</a:t>
                      </a:r>
                    </a:p>
                    <a:p>
                      <a:pPr algn="ctr"/>
                      <a:r>
                        <a:rPr lang="en-IN" dirty="0">
                          <a:solidFill>
                            <a:schemeClr val="tx1"/>
                          </a:solidFill>
                          <a:latin typeface="Times New Roman" panose="02020603050405020304" pitchFamily="18" charset="0"/>
                          <a:cs typeface="Times New Roman" panose="02020603050405020304" pitchFamily="18" charset="0"/>
                        </a:rPr>
                        <a:t>Addr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Seq</a:t>
                      </a:r>
                    </a:p>
                    <a:p>
                      <a:pPr algn="ctr"/>
                      <a:r>
                        <a:rPr lang="en-IN" dirty="0">
                          <a:solidFill>
                            <a:schemeClr val="tx1"/>
                          </a:solidFill>
                          <a:latin typeface="Times New Roman" panose="02020603050405020304" pitchFamily="18" charset="0"/>
                          <a:cs typeface="Times New Roman" panose="02020603050405020304" pitchFamily="18" charset="0"/>
                        </a:rPr>
                        <a:t>Num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Pkt</a:t>
                      </a:r>
                    </a:p>
                    <a:p>
                      <a:pPr algn="ctr"/>
                      <a:r>
                        <a:rPr lang="en-IN" dirty="0">
                          <a:solidFill>
                            <a:schemeClr val="tx1"/>
                          </a:solidFill>
                          <a:latin typeface="Times New Roman" panose="02020603050405020304" pitchFamily="18" charset="0"/>
                          <a:cs typeface="Times New Roman" panose="02020603050405020304" pitchFamily="18" charset="0"/>
                        </a:rPr>
                        <a:t>Id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91887326"/>
                  </a:ext>
                </a:extLst>
              </a:tr>
            </a:tbl>
          </a:graphicData>
        </a:graphic>
      </p:graphicFrame>
      <p:graphicFrame>
        <p:nvGraphicFramePr>
          <p:cNvPr id="17" name="Table 12">
            <a:extLst>
              <a:ext uri="{FF2B5EF4-FFF2-40B4-BE49-F238E27FC236}">
                <a16:creationId xmlns:a16="http://schemas.microsoft.com/office/drawing/2014/main" xmlns="" id="{49D417EF-2D90-459B-8953-ABD8C91F62A3}"/>
              </a:ext>
            </a:extLst>
          </p:cNvPr>
          <p:cNvGraphicFramePr>
            <a:graphicFrameLocks noGrp="1"/>
          </p:cNvGraphicFramePr>
          <p:nvPr/>
        </p:nvGraphicFramePr>
        <p:xfrm>
          <a:off x="3148950" y="3414636"/>
          <a:ext cx="6560598" cy="1478280"/>
        </p:xfrm>
        <a:graphic>
          <a:graphicData uri="http://schemas.openxmlformats.org/drawingml/2006/table">
            <a:tbl>
              <a:tblPr firstRow="1" bandRow="1">
                <a:tableStyleId>{5C22544A-7EE6-4342-B048-85BDC9FD1C3A}</a:tableStyleId>
              </a:tblPr>
              <a:tblGrid>
                <a:gridCol w="730962">
                  <a:extLst>
                    <a:ext uri="{9D8B030D-6E8A-4147-A177-3AD203B41FA5}">
                      <a16:colId xmlns:a16="http://schemas.microsoft.com/office/drawing/2014/main" xmlns="" val="1676048620"/>
                    </a:ext>
                  </a:extLst>
                </a:gridCol>
                <a:gridCol w="5829636">
                  <a:extLst>
                    <a:ext uri="{9D8B030D-6E8A-4147-A177-3AD203B41FA5}">
                      <a16:colId xmlns:a16="http://schemas.microsoft.com/office/drawing/2014/main" xmlns="" val="1576030620"/>
                    </a:ext>
                  </a:extLst>
                </a:gridCol>
              </a:tblGrid>
              <a:tr h="0">
                <a:tc>
                  <a:txBody>
                    <a:bodyPr/>
                    <a:lstStyle/>
                    <a:p>
                      <a:r>
                        <a:rPr lang="en-US" b="1" dirty="0">
                          <a:solidFill>
                            <a:schemeClr val="tx1"/>
                          </a:solidFill>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b="0" dirty="0">
                          <a:solidFill>
                            <a:schemeClr val="tx1"/>
                          </a:solidFill>
                          <a:latin typeface="Times New Roman" panose="02020603050405020304" pitchFamily="18" charset="0"/>
                          <a:cs typeface="Times New Roman" panose="02020603050405020304" pitchFamily="18" charset="0"/>
                        </a:rPr>
                        <a:t>An enqueue operation occurred on the device queue</a:t>
                      </a:r>
                      <a:endParaRPr lang="en-IN"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31854512"/>
                  </a:ext>
                </a:extLst>
              </a:tr>
              <a:tr h="370840">
                <a:tc>
                  <a:txBody>
                    <a:bodyPr/>
                    <a:lstStyle/>
                    <a:p>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dequeue operation occurred on the device queue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22980342"/>
                  </a:ext>
                </a:extLst>
              </a:tr>
              <a:tr h="370840">
                <a:tc>
                  <a:txBody>
                    <a:bodyPr/>
                    <a:lstStyle/>
                    <a:p>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
                      </a:r>
                      <a:endParaRPr lang="en-IN"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packet was dropped, typically because the queue was full</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74804559"/>
                  </a:ext>
                </a:extLst>
              </a:tr>
              <a:tr h="370840">
                <a:tc>
                  <a:txBody>
                    <a:bodyPr/>
                    <a:lstStyle/>
                    <a:p>
                      <a:r>
                        <a:rPr lang="en-US" b="1" dirty="0">
                          <a:latin typeface="Times New Roman" panose="02020603050405020304" pitchFamily="18" charset="0"/>
                          <a:cs typeface="Times New Roman" panose="02020603050405020304" pitchFamily="18" charset="0"/>
                        </a:rPr>
                        <a:t>    r</a:t>
                      </a:r>
                      <a:endParaRPr lang="en-IN"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dirty="0">
                          <a:latin typeface="Times New Roman" panose="02020603050405020304" pitchFamily="18" charset="0"/>
                          <a:cs typeface="Times New Roman" panose="02020603050405020304" pitchFamily="18" charset="0"/>
                        </a:rPr>
                        <a:t>A packet was received by the net device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33280272"/>
                  </a:ext>
                </a:extLst>
              </a:tr>
            </a:tbl>
          </a:graphicData>
        </a:graphic>
      </p:graphicFrame>
    </p:spTree>
    <p:extLst>
      <p:ext uri="{BB962C8B-B14F-4D97-AF65-F5344CB8AC3E}">
        <p14:creationId xmlns:p14="http://schemas.microsoft.com/office/powerpoint/2010/main" val="4002213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1BC771E-12E8-4080-ACDD-331000408892}"/>
              </a:ext>
            </a:extLst>
          </p:cNvPr>
          <p:cNvSpPr>
            <a:spLocks noGrp="1"/>
          </p:cNvSpPr>
          <p:nvPr>
            <p:ph type="title"/>
          </p:nvPr>
        </p:nvSpPr>
        <p:spPr>
          <a:xfrm>
            <a:off x="1504700" y="365125"/>
            <a:ext cx="9849099" cy="490679"/>
          </a:xfrm>
        </p:spPr>
        <p:txBody>
          <a:bodyPr>
            <a:normAutofit fontScale="90000"/>
          </a:bodyPr>
          <a:lstStyle/>
          <a:p>
            <a:pPr algn="ctr"/>
            <a:r>
              <a:rPr lang="en-IN" dirty="0">
                <a:solidFill>
                  <a:srgbClr val="00B0F0"/>
                </a:solidFill>
                <a:latin typeface="Times New Roman" panose="02020603050405020304" pitchFamily="18" charset="0"/>
                <a:cs typeface="Times New Roman" panose="02020603050405020304" pitchFamily="18" charset="0"/>
              </a:rPr>
              <a:t>Wired Network Trace file format</a:t>
            </a: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249415" y="1407068"/>
            <a:ext cx="10311478" cy="5290845"/>
          </a:xfrm>
        </p:spPr>
        <p:txBody>
          <a:bodyPr>
            <a:normAutofit/>
          </a:bodyPr>
          <a:lstStyle/>
          <a:p>
            <a:pPr>
              <a:lnSpc>
                <a:spcPct val="150000"/>
              </a:lnSpc>
            </a:pPr>
            <a:r>
              <a:rPr lang="en-US" sz="2200" u="sng" dirty="0">
                <a:latin typeface="Times New Roman" panose="02020603050405020304" pitchFamily="18" charset="0"/>
                <a:cs typeface="Times New Roman" panose="02020603050405020304" pitchFamily="18" charset="0"/>
              </a:rPr>
              <a:t>From and to Node </a:t>
            </a:r>
            <a:r>
              <a:rPr lang="en-US" sz="2200" dirty="0">
                <a:latin typeface="Times New Roman" panose="02020603050405020304" pitchFamily="18" charset="0"/>
                <a:cs typeface="Times New Roman" panose="02020603050405020304" pitchFamily="18" charset="0"/>
              </a:rPr>
              <a:t>:</a:t>
            </a:r>
          </a:p>
          <a:p>
            <a:pPr marL="0" indent="0">
              <a:lnSpc>
                <a:spcPct val="150000"/>
              </a:lnSpc>
              <a:buNone/>
            </a:pPr>
            <a:r>
              <a:rPr lang="en-US" sz="2200" dirty="0">
                <a:latin typeface="Times New Roman" panose="02020603050405020304" pitchFamily="18" charset="0"/>
                <a:cs typeface="Times New Roman" panose="02020603050405020304" pitchFamily="18" charset="0"/>
              </a:rPr>
              <a:t>      Third and fourth field in trace file specify and sender and receiver of current packet.</a:t>
            </a:r>
          </a:p>
          <a:p>
            <a:pPr>
              <a:lnSpc>
                <a:spcPct val="150000"/>
              </a:lnSpc>
            </a:pPr>
            <a:r>
              <a:rPr lang="en-US" sz="2200" u="sng" dirty="0">
                <a:latin typeface="Times New Roman" panose="02020603050405020304" pitchFamily="18" charset="0"/>
                <a:cs typeface="Times New Roman" panose="02020603050405020304" pitchFamily="18" charset="0"/>
              </a:rPr>
              <a:t>Packet Type </a:t>
            </a:r>
            <a:r>
              <a:rPr lang="en-US" sz="2200" dirty="0">
                <a:latin typeface="Times New Roman" panose="02020603050405020304" pitchFamily="18" charset="0"/>
                <a:cs typeface="Times New Roman" panose="02020603050405020304" pitchFamily="18" charset="0"/>
              </a:rPr>
              <a:t>:</a:t>
            </a:r>
          </a:p>
          <a:p>
            <a:pPr marL="0" indent="0">
              <a:lnSpc>
                <a:spcPct val="150000"/>
              </a:lnSpc>
              <a:buNone/>
            </a:pPr>
            <a:r>
              <a:rPr lang="en-US" sz="2200" dirty="0">
                <a:latin typeface="Times New Roman" panose="02020603050405020304" pitchFamily="18" charset="0"/>
                <a:cs typeface="Times New Roman" panose="02020603050405020304" pitchFamily="18" charset="0"/>
              </a:rPr>
              <a:t>       Fifth field in trace file represent type of packet. It can be tcp, ack, cbr, etc., depends on the application attached.</a:t>
            </a:r>
            <a:endParaRPr lang="en-US" dirty="0">
              <a:latin typeface="Times New Roman" panose="02020603050405020304" pitchFamily="18" charset="0"/>
              <a:cs typeface="Times New Roman" panose="02020603050405020304" pitchFamily="18" charset="0"/>
            </a:endParaRPr>
          </a:p>
          <a:p>
            <a:pPr>
              <a:lnSpc>
                <a:spcPct val="150000"/>
              </a:lnSpc>
            </a:pPr>
            <a:r>
              <a:rPr lang="en-US" sz="2400" u="sng" dirty="0">
                <a:latin typeface="Times New Roman" panose="02020603050405020304" pitchFamily="18" charset="0"/>
                <a:cs typeface="Times New Roman" panose="02020603050405020304" pitchFamily="18" charset="0"/>
              </a:rPr>
              <a:t>Packet size </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000" dirty="0">
                <a:latin typeface="Times New Roman" panose="02020603050405020304" pitchFamily="18" charset="0"/>
                <a:cs typeface="Times New Roman" panose="02020603050405020304" pitchFamily="18" charset="0"/>
              </a:rPr>
              <a:t>      Sixth field show size of packet in bytes. </a:t>
            </a: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p:txBody>
      </p:sp>
      <p:graphicFrame>
        <p:nvGraphicFramePr>
          <p:cNvPr id="17" name="Table 12">
            <a:extLst>
              <a:ext uri="{FF2B5EF4-FFF2-40B4-BE49-F238E27FC236}">
                <a16:creationId xmlns:a16="http://schemas.microsoft.com/office/drawing/2014/main" xmlns="" id="{49D417EF-2D90-459B-8953-ABD8C91F62A3}"/>
              </a:ext>
            </a:extLst>
          </p:cNvPr>
          <p:cNvGraphicFramePr>
            <a:graphicFrameLocks noGrp="1"/>
          </p:cNvGraphicFramePr>
          <p:nvPr>
            <p:extLst>
              <p:ext uri="{D42A27DB-BD31-4B8C-83A1-F6EECF244321}">
                <p14:modId xmlns:p14="http://schemas.microsoft.com/office/powerpoint/2010/main" val="472869268"/>
              </p:ext>
            </p:extLst>
          </p:nvPr>
        </p:nvGraphicFramePr>
        <p:xfrm>
          <a:off x="6486213" y="4070368"/>
          <a:ext cx="4867586" cy="1849120"/>
        </p:xfrm>
        <a:graphic>
          <a:graphicData uri="http://schemas.openxmlformats.org/drawingml/2006/table">
            <a:tbl>
              <a:tblPr firstRow="1" bandRow="1">
                <a:tableStyleId>{5C22544A-7EE6-4342-B048-85BDC9FD1C3A}</a:tableStyleId>
              </a:tblPr>
              <a:tblGrid>
                <a:gridCol w="1469086">
                  <a:extLst>
                    <a:ext uri="{9D8B030D-6E8A-4147-A177-3AD203B41FA5}">
                      <a16:colId xmlns:a16="http://schemas.microsoft.com/office/drawing/2014/main" xmlns="" val="1676048620"/>
                    </a:ext>
                  </a:extLst>
                </a:gridCol>
                <a:gridCol w="3398500">
                  <a:extLst>
                    <a:ext uri="{9D8B030D-6E8A-4147-A177-3AD203B41FA5}">
                      <a16:colId xmlns:a16="http://schemas.microsoft.com/office/drawing/2014/main" xmlns="" val="1576030620"/>
                    </a:ext>
                  </a:extLst>
                </a:gridCol>
              </a:tblGrid>
              <a:tr h="0">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Packet type </a:t>
                      </a:r>
                      <a:endParaRPr lang="en-IN"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b="1" dirty="0">
                          <a:solidFill>
                            <a:schemeClr val="tx1"/>
                          </a:solidFill>
                          <a:latin typeface="Times New Roman" panose="02020603050405020304" pitchFamily="18" charset="0"/>
                          <a:cs typeface="Times New Roman" panose="02020603050405020304" pitchFamily="18" charset="0"/>
                        </a:rPr>
                        <a:t>Meaning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31854512"/>
                  </a:ext>
                </a:extLst>
              </a:tr>
              <a:tr h="370840">
                <a:tc>
                  <a:txBody>
                    <a:bodyPr/>
                    <a:lstStyle/>
                    <a:p>
                      <a:pPr algn="ctr"/>
                      <a:r>
                        <a:rPr lang="en-US" b="0" dirty="0">
                          <a:latin typeface="Times New Roman" panose="02020603050405020304" pitchFamily="18" charset="0"/>
                          <a:cs typeface="Times New Roman" panose="02020603050405020304" pitchFamily="18" charset="0"/>
                        </a:rPr>
                        <a:t>Tcp </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dirty="0">
                          <a:latin typeface="Times New Roman" panose="02020603050405020304" pitchFamily="18" charset="0"/>
                          <a:cs typeface="Times New Roman" panose="02020603050405020304" pitchFamily="18" charset="0"/>
                        </a:rPr>
                        <a:t>Tcp packet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322980342"/>
                  </a:ext>
                </a:extLst>
              </a:tr>
              <a:tr h="370840">
                <a:tc>
                  <a:txBody>
                    <a:bodyPr/>
                    <a:lstStyle/>
                    <a:p>
                      <a:pPr algn="ctr"/>
                      <a:r>
                        <a:rPr lang="en-IN" b="0" dirty="0">
                          <a:latin typeface="Times New Roman" panose="02020603050405020304" pitchFamily="18" charset="0"/>
                          <a:cs typeface="Times New Roman" panose="02020603050405020304" pitchFamily="18" charset="0"/>
                        </a:rPr>
                        <a:t>cbr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dirty="0">
                          <a:latin typeface="Times New Roman" panose="02020603050405020304" pitchFamily="18" charset="0"/>
                          <a:cs typeface="Times New Roman" panose="02020603050405020304" pitchFamily="18" charset="0"/>
                        </a:rPr>
                        <a:t>Cbr traffic packet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974804559"/>
                  </a:ext>
                </a:extLst>
              </a:tr>
              <a:tr h="370840">
                <a:tc>
                  <a:txBody>
                    <a:bodyPr/>
                    <a:lstStyle/>
                    <a:p>
                      <a:pPr algn="ctr"/>
                      <a:r>
                        <a:rPr lang="en-US" b="0" dirty="0">
                          <a:latin typeface="Times New Roman" panose="02020603050405020304" pitchFamily="18" charset="0"/>
                          <a:cs typeface="Times New Roman" panose="02020603050405020304" pitchFamily="18" charset="0"/>
                        </a:rPr>
                        <a:t>Ack</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dirty="0">
                          <a:latin typeface="Times New Roman" panose="02020603050405020304" pitchFamily="18" charset="0"/>
                          <a:cs typeface="Times New Roman" panose="02020603050405020304" pitchFamily="18" charset="0"/>
                        </a:rPr>
                        <a:t>Acknowledge packet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33280272"/>
                  </a:ext>
                </a:extLst>
              </a:tr>
              <a:tr h="370840">
                <a:tc>
                  <a:txBody>
                    <a:bodyPr/>
                    <a:lstStyle/>
                    <a:p>
                      <a:pPr algn="ctr"/>
                      <a:r>
                        <a:rPr lang="en-IN" b="0" dirty="0">
                          <a:latin typeface="Times New Roman" panose="02020603050405020304" pitchFamily="18" charset="0"/>
                          <a:cs typeface="Times New Roman" panose="02020603050405020304" pitchFamily="18" charset="0"/>
                        </a:rPr>
                        <a:t>Aodv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dirty="0">
                          <a:latin typeface="Times New Roman" panose="02020603050405020304" pitchFamily="18" charset="0"/>
                          <a:cs typeface="Times New Roman" panose="02020603050405020304" pitchFamily="18" charset="0"/>
                        </a:rPr>
                        <a:t>Aodv packet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045008819"/>
                  </a:ext>
                </a:extLst>
              </a:tr>
            </a:tbl>
          </a:graphicData>
        </a:graphic>
      </p:graphicFrame>
    </p:spTree>
    <p:extLst>
      <p:ext uri="{BB962C8B-B14F-4D97-AF65-F5344CB8AC3E}">
        <p14:creationId xmlns:p14="http://schemas.microsoft.com/office/powerpoint/2010/main" val="2093332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4294967295"/>
          </p:nvPr>
        </p:nvSpPr>
        <p:spPr>
          <a:xfrm>
            <a:off x="1504701" y="1294440"/>
            <a:ext cx="10077700" cy="4928807"/>
          </a:xfrm>
        </p:spPr>
        <p:txBody>
          <a:bodyPr>
            <a:normAutofit/>
          </a:bodyPr>
          <a:lstStyle/>
          <a:p>
            <a:pPr>
              <a:lnSpc>
                <a:spcPct val="100000"/>
              </a:lnSpc>
            </a:pPr>
            <a:r>
              <a:rPr lang="en-US" sz="2400" u="sng" dirty="0">
                <a:latin typeface="Times New Roman" panose="02020603050405020304" pitchFamily="18" charset="0"/>
                <a:cs typeface="Times New Roman" panose="02020603050405020304" pitchFamily="18" charset="0"/>
              </a:rPr>
              <a:t>Flow id </a:t>
            </a:r>
            <a:r>
              <a:rPr lang="en-US" sz="24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This field is used to specify the data flow colour for the NAM display. </a:t>
            </a:r>
          </a:p>
          <a:p>
            <a:pPr>
              <a:lnSpc>
                <a:spcPct val="100000"/>
              </a:lnSpc>
            </a:pPr>
            <a:r>
              <a:rPr lang="en-US" sz="2400" u="sng" dirty="0">
                <a:latin typeface="Times New Roman" panose="02020603050405020304" pitchFamily="18" charset="0"/>
                <a:cs typeface="Times New Roman" panose="02020603050405020304" pitchFamily="18" charset="0"/>
              </a:rPr>
              <a:t>Source and Destination address </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Source and destination address is specifier in format of "addr.port". Port is also specified with node address. </a:t>
            </a:r>
          </a:p>
          <a:p>
            <a:pPr>
              <a:lnSpc>
                <a:spcPct val="100000"/>
              </a:lnSpc>
            </a:pPr>
            <a:r>
              <a:rPr lang="en-US" sz="2400" u="sng" dirty="0">
                <a:latin typeface="Times New Roman" panose="02020603050405020304" pitchFamily="18" charset="0"/>
                <a:cs typeface="Times New Roman" panose="02020603050405020304" pitchFamily="18" charset="0"/>
              </a:rPr>
              <a:t>Sequence number </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In ns2 agent can attach sequence number with packets. This field is used only when agent attach sequence number to packets. </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u="sng" dirty="0">
                <a:latin typeface="Times New Roman" panose="02020603050405020304" pitchFamily="18" charset="0"/>
                <a:cs typeface="Times New Roman" panose="02020603050405020304" pitchFamily="18" charset="0"/>
              </a:rPr>
              <a:t>Packet id </a:t>
            </a:r>
            <a:r>
              <a:rPr lang="en-US" sz="24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Every packet has a unique identifier. Every time a new packet is generated, assigned a unique id to it.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4092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1026848" y="253908"/>
            <a:ext cx="10515600" cy="935402"/>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QOS Parameters Formula</a:t>
            </a:r>
            <a:endParaRPr lang="en-IN" sz="4000" dirty="0">
              <a:solidFill>
                <a:srgbClr val="00B0F0"/>
              </a:solidFill>
            </a:endParaRP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740023" y="1405615"/>
            <a:ext cx="10096377" cy="4506913"/>
          </a:xfrm>
        </p:spPr>
        <p:txBody>
          <a:bodyPr>
            <a:noAutofit/>
          </a:bodyPr>
          <a:lstStyle/>
          <a:p>
            <a:pPr marL="285750" indent="-285750">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Throughput        :        Received Bytes *8   </a:t>
            </a:r>
          </a:p>
          <a:p>
            <a:pPr marL="0" indent="0">
              <a:lnSpc>
                <a:spcPct val="100000"/>
              </a:lnSpc>
              <a:buNone/>
            </a:pPr>
            <a:r>
              <a:rPr lang="en-IN" sz="2000" dirty="0">
                <a:latin typeface="Times New Roman" panose="02020603050405020304" pitchFamily="18" charset="0"/>
                <a:cs typeface="Times New Roman" panose="02020603050405020304" pitchFamily="18" charset="0"/>
              </a:rPr>
              <a:t>                                          Simulation Time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Total Delay        :        Time delay of all received packets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Average Delay   :         Total Delay</a:t>
            </a:r>
          </a:p>
          <a:p>
            <a:pPr marL="0" indent="0">
              <a:lnSpc>
                <a:spcPct val="100000"/>
              </a:lnSpc>
              <a:buNone/>
            </a:pPr>
            <a:r>
              <a:rPr lang="en-IN" sz="2000" dirty="0">
                <a:latin typeface="Times New Roman" panose="02020603050405020304" pitchFamily="18" charset="0"/>
                <a:cs typeface="Times New Roman" panose="02020603050405020304" pitchFamily="18" charset="0"/>
              </a:rPr>
              <a:t>                                       Received Packets</a:t>
            </a:r>
          </a:p>
          <a:p>
            <a:pPr>
              <a:lnSpc>
                <a:spcPct val="100000"/>
              </a:lnSpc>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xmlns="" id="{57ED96CE-7CB6-4ADB-BB61-C108AC795B7E}"/>
              </a:ext>
            </a:extLst>
          </p:cNvPr>
          <p:cNvCxnSpPr>
            <a:cxnSpLocks/>
          </p:cNvCxnSpPr>
          <p:nvPr/>
        </p:nvCxnSpPr>
        <p:spPr>
          <a:xfrm>
            <a:off x="4341180" y="2256638"/>
            <a:ext cx="21306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66B3EB34-A348-4CA2-85C3-2860C28E764E}"/>
              </a:ext>
            </a:extLst>
          </p:cNvPr>
          <p:cNvCxnSpPr>
            <a:cxnSpLocks/>
          </p:cNvCxnSpPr>
          <p:nvPr/>
        </p:nvCxnSpPr>
        <p:spPr>
          <a:xfrm flipV="1">
            <a:off x="4136994" y="5251454"/>
            <a:ext cx="1882066" cy="29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9122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1026848" y="253908"/>
            <a:ext cx="10515600" cy="935402"/>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QOS Parameters Formula</a:t>
            </a:r>
            <a:endParaRPr lang="en-IN" sz="4000" dirty="0">
              <a:solidFill>
                <a:srgbClr val="00B0F0"/>
              </a:solidFill>
            </a:endParaRP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740023" y="1405615"/>
            <a:ext cx="10096377" cy="4506913"/>
          </a:xfrm>
        </p:spPr>
        <p:txBody>
          <a:bodyPr>
            <a:noAutofit/>
          </a:bodyPr>
          <a:lstStyle/>
          <a:p>
            <a:pPr marL="285750" indent="-285750">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Packet drop                  :    Number of dropped packets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Packet Drop Ratio        :       Dropped Packets   * 100</a:t>
            </a:r>
          </a:p>
          <a:p>
            <a:pPr marL="0" indent="0">
              <a:lnSpc>
                <a:spcPct val="100000"/>
              </a:lnSpc>
              <a:buNone/>
            </a:pPr>
            <a:r>
              <a:rPr lang="en-IN" sz="2000" dirty="0">
                <a:latin typeface="Times New Roman" panose="02020603050405020304" pitchFamily="18" charset="0"/>
                <a:cs typeface="Times New Roman" panose="02020603050405020304" pitchFamily="18" charset="0"/>
              </a:rPr>
              <a:t>                                                     Sent Packets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lnSpc>
                <a:spcPct val="100000"/>
              </a:lnSpc>
            </a:pPr>
            <a:r>
              <a:rPr lang="en-IN" sz="2000" dirty="0">
                <a:latin typeface="Times New Roman" panose="02020603050405020304" pitchFamily="18" charset="0"/>
                <a:cs typeface="Times New Roman" panose="02020603050405020304" pitchFamily="18" charset="0"/>
              </a:rPr>
              <a:t>Packet Delivery Ratio   :     Received Packets   * 100</a:t>
            </a:r>
          </a:p>
          <a:p>
            <a:pPr marL="0" indent="0">
              <a:lnSpc>
                <a:spcPct val="100000"/>
              </a:lnSpc>
              <a:buNone/>
            </a:pPr>
            <a:r>
              <a:rPr lang="en-IN" sz="2000" dirty="0">
                <a:latin typeface="Times New Roman" panose="02020603050405020304" pitchFamily="18" charset="0"/>
                <a:cs typeface="Times New Roman" panose="02020603050405020304" pitchFamily="18" charset="0"/>
              </a:rPr>
              <a:t>                                                    Sent Packets</a:t>
            </a: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xmlns="" id="{57ED96CE-7CB6-4ADB-BB61-C108AC795B7E}"/>
              </a:ext>
            </a:extLst>
          </p:cNvPr>
          <p:cNvCxnSpPr>
            <a:cxnSpLocks/>
          </p:cNvCxnSpPr>
          <p:nvPr/>
        </p:nvCxnSpPr>
        <p:spPr>
          <a:xfrm>
            <a:off x="4750785" y="5253155"/>
            <a:ext cx="2032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66B3EB34-A348-4CA2-85C3-2860C28E764E}"/>
              </a:ext>
            </a:extLst>
          </p:cNvPr>
          <p:cNvCxnSpPr>
            <a:cxnSpLocks/>
          </p:cNvCxnSpPr>
          <p:nvPr/>
        </p:nvCxnSpPr>
        <p:spPr>
          <a:xfrm flipV="1">
            <a:off x="4901706" y="3578440"/>
            <a:ext cx="1882066" cy="29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8912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1026848" y="253908"/>
            <a:ext cx="10515600" cy="935402"/>
          </a:xfrm>
        </p:spPr>
        <p:txBody>
          <a:bodyPr>
            <a:normAutofit/>
          </a:bodyPr>
          <a:lstStyle/>
          <a:p>
            <a:pPr algn="ctr"/>
            <a:r>
              <a:rPr lang="en-IN" sz="4000" dirty="0">
                <a:solidFill>
                  <a:srgbClr val="00B0F0"/>
                </a:solidFill>
                <a:latin typeface="Times New Roman" panose="02020603050405020304" pitchFamily="18" charset="0"/>
                <a:cs typeface="Times New Roman" panose="02020603050405020304" pitchFamily="18" charset="0"/>
              </a:rPr>
              <a:t>QOS Parameters Formula</a:t>
            </a:r>
            <a:endParaRPr lang="en-IN" sz="4000" dirty="0">
              <a:solidFill>
                <a:srgbClr val="00B0F0"/>
              </a:solidFill>
            </a:endParaRP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320801" y="1392961"/>
            <a:ext cx="10515599" cy="4599466"/>
          </a:xfrm>
        </p:spPr>
        <p:txBody>
          <a:bodyPr>
            <a:noAutofit/>
          </a:bodyPr>
          <a:lstStyle/>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Average Energy Consumed     :    Total Energy Consumed</a:t>
            </a:r>
          </a:p>
          <a:p>
            <a:pPr marL="0" indent="0">
              <a:lnSpc>
                <a:spcPct val="100000"/>
              </a:lnSpc>
              <a:buNone/>
            </a:pPr>
            <a:r>
              <a:rPr lang="en-IN" sz="2000" dirty="0">
                <a:latin typeface="Times New Roman" panose="02020603050405020304" pitchFamily="18" charset="0"/>
                <a:cs typeface="Times New Roman" panose="02020603050405020304" pitchFamily="18" charset="0"/>
              </a:rPr>
              <a:t>                                                               Number of Nodes</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Average Remaining Energy    :     Initial Energy – Average Energy Consumed</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marL="285750" indent="-285750">
              <a:lnSpc>
                <a:spcPct val="100000"/>
              </a:lnSpc>
            </a:pPr>
            <a:r>
              <a:rPr lang="en-IN" sz="2000" dirty="0">
                <a:latin typeface="Times New Roman" panose="02020603050405020304" pitchFamily="18" charset="0"/>
                <a:cs typeface="Times New Roman" panose="02020603050405020304" pitchFamily="18" charset="0"/>
              </a:rPr>
              <a:t>Control Overhead                   :       Total Number of Routing Packets </a:t>
            </a:r>
          </a:p>
          <a:p>
            <a:pPr marL="0" indent="0">
              <a:lnSpc>
                <a:spcPct val="100000"/>
              </a:lnSpc>
              <a:buNone/>
            </a:pPr>
            <a:r>
              <a:rPr lang="en-IN" sz="2000" dirty="0">
                <a:latin typeface="Times New Roman" panose="02020603050405020304" pitchFamily="18" charset="0"/>
                <a:cs typeface="Times New Roman" panose="02020603050405020304" pitchFamily="18" charset="0"/>
              </a:rPr>
              <a:t>                                                               Total Number of Data Packets</a:t>
            </a: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xmlns="" id="{66B3EB34-A348-4CA2-85C3-2860C28E764E}"/>
              </a:ext>
            </a:extLst>
          </p:cNvPr>
          <p:cNvCxnSpPr>
            <a:cxnSpLocks/>
          </p:cNvCxnSpPr>
          <p:nvPr/>
        </p:nvCxnSpPr>
        <p:spPr>
          <a:xfrm flipV="1">
            <a:off x="5187518" y="2257101"/>
            <a:ext cx="2426563" cy="29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13755F5-26DD-41E4-B065-A84F4A656872}"/>
              </a:ext>
            </a:extLst>
          </p:cNvPr>
          <p:cNvCxnSpPr>
            <a:cxnSpLocks/>
          </p:cNvCxnSpPr>
          <p:nvPr/>
        </p:nvCxnSpPr>
        <p:spPr>
          <a:xfrm>
            <a:off x="5291833" y="5284670"/>
            <a:ext cx="34445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5848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76FAF82F-B7DB-4E4E-BE38-B43194D5940B}"/>
              </a:ext>
            </a:extLst>
          </p:cNvPr>
          <p:cNvSpPr>
            <a:spLocks noGrp="1"/>
          </p:cNvSpPr>
          <p:nvPr>
            <p:ph type="title"/>
          </p:nvPr>
        </p:nvSpPr>
        <p:spPr>
          <a:xfrm>
            <a:off x="1773254" y="677636"/>
            <a:ext cx="9441343" cy="1510384"/>
          </a:xfrm>
        </p:spPr>
        <p:txBody>
          <a:bodyPr>
            <a:normAutofit/>
          </a:bodyPr>
          <a:lstStyle/>
          <a:p>
            <a:pPr algn="ctr">
              <a:lnSpc>
                <a:spcPct val="100000"/>
              </a:lnSpc>
            </a:pPr>
            <a:r>
              <a:rPr lang="en-US" dirty="0">
                <a:solidFill>
                  <a:srgbClr val="00B0F0"/>
                </a:solidFill>
                <a:latin typeface="Times New Roman" panose="02020603050405020304" pitchFamily="18" charset="0"/>
                <a:cs typeface="Times New Roman" panose="02020603050405020304" pitchFamily="18" charset="0"/>
              </a:rPr>
              <a:t>Color definition for different traffic flow </a:t>
            </a:r>
            <a:endParaRPr lang="en-IN" dirty="0">
              <a:solidFill>
                <a:srgbClr val="00B0F0"/>
              </a:solidFill>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799949" y="1513355"/>
            <a:ext cx="9782452" cy="4665503"/>
          </a:xfrm>
        </p:spPr>
        <p:txBody>
          <a:bodyPr>
            <a:normAutofit/>
          </a:bodyPr>
          <a:lstStyle/>
          <a:p>
            <a:pPr marL="0" indent="0">
              <a:lnSpc>
                <a:spcPct val="100000"/>
              </a:lnSpc>
              <a:buNone/>
            </a:pPr>
            <a:endParaRPr lang="en-US" sz="3200" dirty="0">
              <a:solidFill>
                <a:srgbClr val="0070C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1. After creating a ns Simulator, include these two lines</a:t>
            </a:r>
          </a:p>
          <a:p>
            <a:pPr marL="0" indent="0">
              <a:lnSpc>
                <a:spcPct val="150000"/>
              </a:lnSpc>
              <a:buNone/>
            </a:pPr>
            <a:r>
              <a:rPr lang="en-IN" sz="2400" dirty="0">
                <a:latin typeface="Times New Roman" panose="02020603050405020304" pitchFamily="18" charset="0"/>
                <a:cs typeface="Times New Roman" panose="02020603050405020304" pitchFamily="18" charset="0"/>
              </a:rPr>
              <a:t>                       $ns color 1 Red ; </a:t>
            </a:r>
          </a:p>
          <a:p>
            <a:pPr marL="0" indent="0">
              <a:lnSpc>
                <a:spcPct val="150000"/>
              </a:lnSpc>
              <a:buNone/>
            </a:pPr>
            <a:r>
              <a:rPr lang="en-IN" sz="2400" dirty="0">
                <a:latin typeface="Times New Roman" panose="02020603050405020304" pitchFamily="18" charset="0"/>
                <a:cs typeface="Times New Roman" panose="02020603050405020304" pitchFamily="18" charset="0"/>
              </a:rPr>
              <a:t>                       $ns color 2 Blue ;  </a:t>
            </a:r>
          </a:p>
          <a:p>
            <a:pPr marL="0" indent="0">
              <a:lnSpc>
                <a:spcPct val="150000"/>
              </a:lnSpc>
              <a:buNone/>
            </a:pPr>
            <a:r>
              <a:rPr lang="en-US" sz="2400" dirty="0">
                <a:latin typeface="Times New Roman" panose="02020603050405020304" pitchFamily="18" charset="0"/>
                <a:cs typeface="Times New Roman" panose="02020603050405020304" pitchFamily="18" charset="0"/>
              </a:rPr>
              <a:t> 2. In Agents Definition, after adding agents include below lines       </a:t>
            </a:r>
          </a:p>
          <a:p>
            <a:pPr marL="0" indent="0">
              <a:lnSpc>
                <a:spcPct val="150000"/>
              </a:lnSpc>
              <a:buNone/>
            </a:pPr>
            <a:r>
              <a:rPr lang="en-IN" sz="2400" dirty="0">
                <a:latin typeface="Times New Roman" panose="02020603050405020304" pitchFamily="18" charset="0"/>
                <a:cs typeface="Times New Roman" panose="02020603050405020304" pitchFamily="18" charset="0"/>
              </a:rPr>
              <a:t>                       $tcp0 set fid_ 1</a:t>
            </a:r>
          </a:p>
          <a:p>
            <a:pPr marL="0" indent="0">
              <a:lnSpc>
                <a:spcPct val="150000"/>
              </a:lnSpc>
              <a:buNone/>
            </a:pPr>
            <a:r>
              <a:rPr lang="en-IN" sz="2400" dirty="0">
                <a:latin typeface="Times New Roman" panose="02020603050405020304" pitchFamily="18" charset="0"/>
                <a:cs typeface="Times New Roman" panose="02020603050405020304" pitchFamily="18" charset="0"/>
              </a:rPr>
              <a:t>                       $udp1 set fid_ 2</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582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985597" y="3595198"/>
            <a:ext cx="7517201"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3290397" y="3595199"/>
            <a:ext cx="7517204"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602157" y="3599731"/>
            <a:ext cx="7531124"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95070" y="1530569"/>
            <a:ext cx="1729185" cy="379656"/>
          </a:xfrm>
          <a:prstGeom prst="rect">
            <a:avLst/>
          </a:prstGeom>
          <a:noFill/>
        </p:spPr>
        <p:txBody>
          <a:bodyPr wrap="squar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670076" y="3115125"/>
            <a:ext cx="2254554" cy="379656"/>
          </a:xfrm>
          <a:prstGeom prst="rect">
            <a:avLst/>
          </a:prstGeom>
          <a:noFill/>
        </p:spPr>
        <p:txBody>
          <a:bodyPr wrap="squar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734335" y="5191319"/>
            <a:ext cx="2992672" cy="379656"/>
          </a:xfrm>
          <a:prstGeom prst="rect">
            <a:avLst/>
          </a:prstGeom>
          <a:noFill/>
        </p:spPr>
        <p:txBody>
          <a:bodyPr wrap="squar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15596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1057976"/>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64639"/>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1876200" y="658527"/>
            <a:ext cx="9052206" cy="796963"/>
          </a:xfrm>
        </p:spPr>
        <p:txBody>
          <a:bodyPr>
            <a:normAutofit fontScale="90000"/>
          </a:bodyPr>
          <a:lstStyle/>
          <a:p>
            <a:pPr algn="ctr"/>
            <a:r>
              <a:rPr lang="en-IN" sz="5400" dirty="0">
                <a:solidFill>
                  <a:srgbClr val="00B0F0"/>
                </a:solidFill>
                <a:latin typeface="Times New Roman" panose="02020603050405020304" pitchFamily="18" charset="0"/>
                <a:cs typeface="Times New Roman" panose="02020603050405020304" pitchFamily="18" charset="0"/>
              </a:rPr>
              <a:t>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066799" y="1092199"/>
            <a:ext cx="10296618" cy="5674097"/>
          </a:xfrm>
          <a:effectLst>
            <a:glow rad="63500">
              <a:schemeClr val="accent2">
                <a:satMod val="175000"/>
                <a:alpha val="40000"/>
              </a:schemeClr>
            </a:glow>
          </a:effectLst>
        </p:spPr>
        <p:txBody>
          <a:bodyPr>
            <a:normAutofit/>
          </a:bodyPr>
          <a:lstStyle/>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xmlns="" id="{192EA502-DAE9-4588-A469-EEC7C193C365}"/>
              </a:ext>
            </a:extLst>
          </p:cNvPr>
          <p:cNvSpPr/>
          <p:nvPr/>
        </p:nvSpPr>
        <p:spPr>
          <a:xfrm>
            <a:off x="2601157" y="3551068"/>
            <a:ext cx="2050742" cy="1206645"/>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Sender</a:t>
            </a:r>
          </a:p>
        </p:txBody>
      </p:sp>
      <p:sp>
        <p:nvSpPr>
          <p:cNvPr id="15" name="Rectangle 14">
            <a:extLst>
              <a:ext uri="{FF2B5EF4-FFF2-40B4-BE49-F238E27FC236}">
                <a16:creationId xmlns:a16="http://schemas.microsoft.com/office/drawing/2014/main" xmlns="" id="{1E9BCA65-22F5-476B-9FFF-4604ABC44BC4}"/>
              </a:ext>
            </a:extLst>
          </p:cNvPr>
          <p:cNvSpPr/>
          <p:nvPr/>
        </p:nvSpPr>
        <p:spPr>
          <a:xfrm>
            <a:off x="7939200" y="3551067"/>
            <a:ext cx="2050742" cy="1206645"/>
          </a:xfrm>
          <a:prstGeom prst="rect">
            <a:avLst/>
          </a:prstGeom>
          <a:no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Receiver</a:t>
            </a:r>
          </a:p>
        </p:txBody>
      </p:sp>
      <p:sp>
        <p:nvSpPr>
          <p:cNvPr id="16" name="Rectangle 15">
            <a:extLst>
              <a:ext uri="{FF2B5EF4-FFF2-40B4-BE49-F238E27FC236}">
                <a16:creationId xmlns:a16="http://schemas.microsoft.com/office/drawing/2014/main" xmlns="" id="{9FD3880B-E86B-40DE-8817-37B57A5AD122}"/>
              </a:ext>
            </a:extLst>
          </p:cNvPr>
          <p:cNvSpPr/>
          <p:nvPr/>
        </p:nvSpPr>
        <p:spPr>
          <a:xfrm>
            <a:off x="2845293" y="2670419"/>
            <a:ext cx="1562470" cy="723981"/>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Rules</a:t>
            </a:r>
          </a:p>
        </p:txBody>
      </p:sp>
      <p:sp>
        <p:nvSpPr>
          <p:cNvPr id="17" name="Rectangle 16">
            <a:extLst>
              <a:ext uri="{FF2B5EF4-FFF2-40B4-BE49-F238E27FC236}">
                <a16:creationId xmlns:a16="http://schemas.microsoft.com/office/drawing/2014/main" xmlns="" id="{8C81C641-F6B6-49FA-AFF9-D64B76580CC9}"/>
              </a:ext>
            </a:extLst>
          </p:cNvPr>
          <p:cNvSpPr/>
          <p:nvPr/>
        </p:nvSpPr>
        <p:spPr>
          <a:xfrm>
            <a:off x="8183336" y="2669526"/>
            <a:ext cx="1562470" cy="723981"/>
          </a:xfrm>
          <a:prstGeom prst="rect">
            <a:avLst/>
          </a:prstGeom>
          <a:noFill/>
          <a:ln>
            <a:solidFill>
              <a:srgbClr val="FF33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Times New Roman" panose="02020603050405020304" pitchFamily="18" charset="0"/>
                <a:cs typeface="Times New Roman" panose="02020603050405020304" pitchFamily="18" charset="0"/>
              </a:rPr>
              <a:t>Rules</a:t>
            </a:r>
          </a:p>
        </p:txBody>
      </p:sp>
      <p:sp>
        <p:nvSpPr>
          <p:cNvPr id="14" name="TextBox 13">
            <a:extLst>
              <a:ext uri="{FF2B5EF4-FFF2-40B4-BE49-F238E27FC236}">
                <a16:creationId xmlns:a16="http://schemas.microsoft.com/office/drawing/2014/main" xmlns="" id="{77598900-CDA0-45F6-BC99-E31D19A2A780}"/>
              </a:ext>
            </a:extLst>
          </p:cNvPr>
          <p:cNvSpPr txBox="1"/>
          <p:nvPr/>
        </p:nvSpPr>
        <p:spPr>
          <a:xfrm flipH="1">
            <a:off x="2900778" y="1916066"/>
            <a:ext cx="1451500"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Protocol</a:t>
            </a:r>
          </a:p>
        </p:txBody>
      </p:sp>
      <p:sp>
        <p:nvSpPr>
          <p:cNvPr id="19" name="TextBox 18">
            <a:extLst>
              <a:ext uri="{FF2B5EF4-FFF2-40B4-BE49-F238E27FC236}">
                <a16:creationId xmlns:a16="http://schemas.microsoft.com/office/drawing/2014/main" xmlns="" id="{D1115802-B093-4EAB-B11F-B55C9580B28E}"/>
              </a:ext>
            </a:extLst>
          </p:cNvPr>
          <p:cNvSpPr txBox="1"/>
          <p:nvPr/>
        </p:nvSpPr>
        <p:spPr>
          <a:xfrm>
            <a:off x="8238820" y="1916066"/>
            <a:ext cx="1451501" cy="523220"/>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Protocol</a:t>
            </a:r>
          </a:p>
        </p:txBody>
      </p:sp>
      <p:cxnSp>
        <p:nvCxnSpPr>
          <p:cNvPr id="21" name="Straight Connector 20">
            <a:extLst>
              <a:ext uri="{FF2B5EF4-FFF2-40B4-BE49-F238E27FC236}">
                <a16:creationId xmlns:a16="http://schemas.microsoft.com/office/drawing/2014/main" xmlns="" id="{1441A84B-5743-49BA-8D28-57EC6089708D}"/>
              </a:ext>
            </a:extLst>
          </p:cNvPr>
          <p:cNvCxnSpPr>
            <a:stCxn id="13" idx="3"/>
            <a:endCxn id="15" idx="1"/>
          </p:cNvCxnSpPr>
          <p:nvPr/>
        </p:nvCxnSpPr>
        <p:spPr>
          <a:xfrm flipV="1">
            <a:off x="4651899" y="4154390"/>
            <a:ext cx="3287301"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7C4C4471-5FD4-47AC-96AC-D15B30A4595D}"/>
              </a:ext>
            </a:extLst>
          </p:cNvPr>
          <p:cNvSpPr txBox="1"/>
          <p:nvPr/>
        </p:nvSpPr>
        <p:spPr>
          <a:xfrm flipH="1">
            <a:off x="5719388" y="4185909"/>
            <a:ext cx="1365831" cy="461665"/>
          </a:xfrm>
          <a:prstGeom prst="rect">
            <a:avLst/>
          </a:prstGeom>
          <a:noFill/>
        </p:spPr>
        <p:txBody>
          <a:bodyPr wrap="square" rtlCol="0">
            <a:spAutoFit/>
          </a:bodyPr>
          <a:lstStyle/>
          <a:p>
            <a:r>
              <a:rPr lang="en-IN" sz="2400" dirty="0">
                <a:solidFill>
                  <a:srgbClr val="00B050"/>
                </a:solidFill>
                <a:latin typeface="Times New Roman" panose="02020603050405020304" pitchFamily="18" charset="0"/>
                <a:cs typeface="Times New Roman" panose="02020603050405020304" pitchFamily="18" charset="0"/>
              </a:rPr>
              <a:t>Medium</a:t>
            </a:r>
          </a:p>
        </p:txBody>
      </p:sp>
      <p:sp>
        <p:nvSpPr>
          <p:cNvPr id="23" name="TextBox 22">
            <a:extLst>
              <a:ext uri="{FF2B5EF4-FFF2-40B4-BE49-F238E27FC236}">
                <a16:creationId xmlns:a16="http://schemas.microsoft.com/office/drawing/2014/main" xmlns="" id="{52D6E122-CCAF-4B12-AD69-B387BBE604AD}"/>
              </a:ext>
            </a:extLst>
          </p:cNvPr>
          <p:cNvSpPr txBox="1"/>
          <p:nvPr/>
        </p:nvSpPr>
        <p:spPr>
          <a:xfrm>
            <a:off x="5795142" y="3529137"/>
            <a:ext cx="1108970" cy="400110"/>
          </a:xfrm>
          <a:prstGeom prst="rect">
            <a:avLst/>
          </a:prstGeom>
          <a:noFill/>
          <a:ln>
            <a:solidFill>
              <a:schemeClr val="tx1"/>
            </a:solidFill>
          </a:ln>
        </p:spPr>
        <p:txBody>
          <a:bodyPr wrap="square" rtlCol="0">
            <a:spAutoFit/>
          </a:bodyPr>
          <a:lstStyle/>
          <a:p>
            <a:r>
              <a:rPr lang="en-IN" sz="2000" dirty="0">
                <a:latin typeface="Times New Roman" panose="02020603050405020304" pitchFamily="18" charset="0"/>
                <a:cs typeface="Times New Roman" panose="02020603050405020304" pitchFamily="18" charset="0"/>
              </a:rPr>
              <a:t>Message </a:t>
            </a:r>
          </a:p>
        </p:txBody>
      </p:sp>
      <p:cxnSp>
        <p:nvCxnSpPr>
          <p:cNvPr id="25" name="Straight Connector 24">
            <a:extLst>
              <a:ext uri="{FF2B5EF4-FFF2-40B4-BE49-F238E27FC236}">
                <a16:creationId xmlns:a16="http://schemas.microsoft.com/office/drawing/2014/main" xmlns="" id="{CAEAAC1B-3982-452D-BD4C-DB35D7C96266}"/>
              </a:ext>
            </a:extLst>
          </p:cNvPr>
          <p:cNvCxnSpPr/>
          <p:nvPr/>
        </p:nvCxnSpPr>
        <p:spPr>
          <a:xfrm>
            <a:off x="4985105" y="3741416"/>
            <a:ext cx="810037" cy="0"/>
          </a:xfrm>
          <a:prstGeom prst="line">
            <a:avLst/>
          </a:prstGeom>
          <a:ln w="28575">
            <a:solidFill>
              <a:srgbClr val="B1075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1CD72A50-2556-457C-AAA1-2AEA54EF96AC}"/>
              </a:ext>
            </a:extLst>
          </p:cNvPr>
          <p:cNvCxnSpPr>
            <a:cxnSpLocks/>
            <a:stCxn id="23" idx="3"/>
          </p:cNvCxnSpPr>
          <p:nvPr/>
        </p:nvCxnSpPr>
        <p:spPr>
          <a:xfrm>
            <a:off x="6904112" y="3729192"/>
            <a:ext cx="853981" cy="0"/>
          </a:xfrm>
          <a:prstGeom prst="straightConnector1">
            <a:avLst/>
          </a:prstGeom>
          <a:ln w="28575">
            <a:solidFill>
              <a:srgbClr val="B107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8952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612DE2A-2A4F-4357-8B3A-09677DEEE40E}"/>
              </a:ext>
            </a:extLst>
          </p:cNvPr>
          <p:cNvSpPr>
            <a:spLocks noGrp="1"/>
          </p:cNvSpPr>
          <p:nvPr>
            <p:ph type="title"/>
          </p:nvPr>
        </p:nvSpPr>
        <p:spPr>
          <a:xfrm>
            <a:off x="2539015" y="295039"/>
            <a:ext cx="7989902" cy="1249103"/>
          </a:xfrm>
        </p:spPr>
        <p:txBody>
          <a:bodyPr>
            <a:normAutofit/>
          </a:bodyPr>
          <a:lstStyle/>
          <a:p>
            <a:pPr algn="ctr">
              <a:lnSpc>
                <a:spcPct val="100000"/>
              </a:lnSpc>
            </a:pPr>
            <a:r>
              <a:rPr lang="en-US" dirty="0">
                <a:solidFill>
                  <a:srgbClr val="00B0F0"/>
                </a:solidFill>
                <a:latin typeface="Times New Roman" panose="02020603050405020304" pitchFamily="18" charset="0"/>
                <a:cs typeface="Times New Roman" panose="02020603050405020304" pitchFamily="18" charset="0"/>
              </a:rPr>
              <a:t>Color, shape and labelling nodes</a:t>
            </a:r>
            <a:endParaRPr lang="en-IN" dirty="0">
              <a:solidFill>
                <a:srgbClr val="00B0F0"/>
              </a:solidFill>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752601" y="1774229"/>
            <a:ext cx="9782452" cy="4444821"/>
          </a:xfrm>
        </p:spPr>
        <p:txBody>
          <a:bodyPr>
            <a:normAutofit lnSpcReduction="10000"/>
          </a:bodyPr>
          <a:lstStyle/>
          <a:p>
            <a:pPr marL="0" indent="0">
              <a:lnSpc>
                <a:spcPct val="110000"/>
              </a:lnSpc>
              <a:buNone/>
            </a:pPr>
            <a:r>
              <a:rPr lang="en-US" sz="2400" dirty="0">
                <a:latin typeface="Times New Roman" panose="02020603050405020304" pitchFamily="18" charset="0"/>
                <a:cs typeface="Times New Roman" panose="02020603050405020304" pitchFamily="18" charset="0"/>
              </a:rPr>
              <a:t>1. To change Color and shape of nodes</a:t>
            </a:r>
          </a:p>
          <a:p>
            <a:pPr marL="0" indent="0">
              <a:lnSpc>
                <a:spcPct val="110000"/>
              </a:lnSpc>
              <a:buNone/>
            </a:pPr>
            <a:r>
              <a:rPr lang="en-IN" sz="2400" dirty="0">
                <a:latin typeface="Times New Roman" panose="02020603050405020304" pitchFamily="18" charset="0"/>
                <a:cs typeface="Times New Roman" panose="02020603050405020304" pitchFamily="18" charset="0"/>
              </a:rPr>
              <a:t>                       $n0 shape box</a:t>
            </a:r>
          </a:p>
          <a:p>
            <a:pPr marL="0" indent="0">
              <a:lnSpc>
                <a:spcPct val="110000"/>
              </a:lnSpc>
              <a:buNone/>
            </a:pPr>
            <a:r>
              <a:rPr lang="en-IN" sz="2400" dirty="0">
                <a:latin typeface="Times New Roman" panose="02020603050405020304" pitchFamily="18" charset="0"/>
                <a:cs typeface="Times New Roman" panose="02020603050405020304" pitchFamily="18" charset="0"/>
              </a:rPr>
              <a:t>                       $n0 color purple</a:t>
            </a:r>
          </a:p>
          <a:p>
            <a:pPr marL="0" indent="0">
              <a:lnSpc>
                <a:spcPct val="110000"/>
              </a:lnSpc>
              <a:buNone/>
            </a:pPr>
            <a:r>
              <a:rPr lang="en-US" sz="2400" dirty="0">
                <a:latin typeface="Times New Roman" panose="02020603050405020304" pitchFamily="18" charset="0"/>
                <a:cs typeface="Times New Roman" panose="02020603050405020304" pitchFamily="18" charset="0"/>
              </a:rPr>
              <a:t>2. To label the node     </a:t>
            </a:r>
          </a:p>
          <a:p>
            <a:pPr marL="0" indent="0">
              <a:lnSpc>
                <a:spcPct val="110000"/>
              </a:lnSpc>
              <a:buNone/>
            </a:pPr>
            <a:r>
              <a:rPr lang="pt-BR" sz="2400" dirty="0">
                <a:latin typeface="Times New Roman" panose="02020603050405020304" pitchFamily="18" charset="0"/>
                <a:cs typeface="Times New Roman" panose="02020603050405020304" pitchFamily="18" charset="0"/>
              </a:rPr>
              <a:t>                      $ns at 0.0 "$n0 label S1"</a:t>
            </a:r>
          </a:p>
          <a:p>
            <a:pPr marL="0" indent="0">
              <a:lnSpc>
                <a:spcPct val="110000"/>
              </a:lnSpc>
              <a:buNone/>
            </a:pPr>
            <a:r>
              <a:rPr lang="pt-BR" sz="2400" dirty="0">
                <a:latin typeface="Times New Roman" panose="02020603050405020304" pitchFamily="18" charset="0"/>
                <a:cs typeface="Times New Roman" panose="02020603050405020304" pitchFamily="18" charset="0"/>
              </a:rPr>
              <a:t>                      $ns at 0.0 "$n2 label S2“</a:t>
            </a:r>
          </a:p>
          <a:p>
            <a:pPr marL="0" indent="0">
              <a:lnSpc>
                <a:spcPct val="110000"/>
              </a:lnSpc>
              <a:buNone/>
            </a:pPr>
            <a:r>
              <a:rPr lang="pt-BR" sz="2400" dirty="0">
                <a:latin typeface="Times New Roman" panose="02020603050405020304" pitchFamily="18" charset="0"/>
                <a:cs typeface="Times New Roman" panose="02020603050405020304" pitchFamily="18" charset="0"/>
              </a:rPr>
              <a:t>                                    ( or )</a:t>
            </a:r>
          </a:p>
          <a:p>
            <a:pPr marL="0" indent="0">
              <a:lnSpc>
                <a:spcPct val="110000"/>
              </a:lnSpc>
              <a:buNone/>
            </a:pPr>
            <a:r>
              <a:rPr lang="da-DK" sz="2400" dirty="0">
                <a:latin typeface="Times New Roman" panose="02020603050405020304" pitchFamily="18" charset="0"/>
                <a:cs typeface="Times New Roman" panose="02020603050405020304" pitchFamily="18" charset="0"/>
              </a:rPr>
              <a:t>                              $n4 label </a:t>
            </a:r>
            <a:r>
              <a:rPr lang="da-DK" sz="2400" dirty="0" smtClean="0">
                <a:latin typeface="Times New Roman" panose="02020603050405020304" pitchFamily="18" charset="0"/>
                <a:cs typeface="Times New Roman" panose="02020603050405020304" pitchFamily="18" charset="0"/>
              </a:rPr>
              <a:t>”D1”</a:t>
            </a:r>
            <a:endParaRPr lang="da-DK" sz="2400" dirty="0">
              <a:latin typeface="Times New Roman" panose="02020603050405020304" pitchFamily="18" charset="0"/>
              <a:cs typeface="Times New Roman" panose="02020603050405020304" pitchFamily="18" charset="0"/>
            </a:endParaRPr>
          </a:p>
          <a:p>
            <a:pPr marL="0" indent="0">
              <a:lnSpc>
                <a:spcPct val="110000"/>
              </a:lnSpc>
              <a:buNone/>
            </a:pPr>
            <a:r>
              <a:rPr lang="da-DK" sz="2400" dirty="0">
                <a:latin typeface="Times New Roman" panose="02020603050405020304" pitchFamily="18" charset="0"/>
                <a:cs typeface="Times New Roman" panose="02020603050405020304" pitchFamily="18" charset="0"/>
              </a:rPr>
              <a:t>                              $n5 label </a:t>
            </a:r>
            <a:r>
              <a:rPr lang="da-DK" sz="2400" dirty="0" smtClean="0">
                <a:latin typeface="Times New Roman" panose="02020603050405020304" pitchFamily="18" charset="0"/>
                <a:cs typeface="Times New Roman" panose="02020603050405020304" pitchFamily="18" charset="0"/>
              </a:rPr>
              <a:t>”D2”</a:t>
            </a:r>
            <a:endParaRPr lang="da-DK"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2887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E612DE2A-2A4F-4357-8B3A-09677DEEE40E}"/>
              </a:ext>
            </a:extLst>
          </p:cNvPr>
          <p:cNvSpPr>
            <a:spLocks noGrp="1"/>
          </p:cNvSpPr>
          <p:nvPr>
            <p:ph type="title"/>
          </p:nvPr>
        </p:nvSpPr>
        <p:spPr>
          <a:xfrm>
            <a:off x="2802762" y="532856"/>
            <a:ext cx="7285609" cy="965199"/>
          </a:xfrm>
        </p:spPr>
        <p:txBody>
          <a:bodyPr>
            <a:normAutofit/>
          </a:bodyPr>
          <a:lstStyle/>
          <a:p>
            <a:pPr algn="ctr">
              <a:lnSpc>
                <a:spcPct val="100000"/>
              </a:lnSpc>
            </a:pPr>
            <a:r>
              <a:rPr lang="en-US" dirty="0">
                <a:solidFill>
                  <a:srgbClr val="00B0F0"/>
                </a:solidFill>
                <a:latin typeface="Times New Roman" panose="02020603050405020304" pitchFamily="18" charset="0"/>
                <a:cs typeface="Times New Roman" panose="02020603050405020304" pitchFamily="18" charset="0"/>
              </a:rPr>
              <a:t>Color and labelling links</a:t>
            </a:r>
            <a:endParaRPr lang="en-IN" dirty="0">
              <a:solidFill>
                <a:srgbClr val="00B0F0"/>
              </a:solidFill>
            </a:endParaRPr>
          </a:p>
        </p:txBody>
      </p:sp>
      <p:sp>
        <p:nvSpPr>
          <p:cNvPr id="12" name="Content Placeholder 11">
            <a:extLst>
              <a:ext uri="{FF2B5EF4-FFF2-40B4-BE49-F238E27FC236}">
                <a16:creationId xmlns:a16="http://schemas.microsoft.com/office/drawing/2014/main" xmlns="" id="{277987B5-2218-4563-825F-CEBBC748C1B6}"/>
              </a:ext>
            </a:extLst>
          </p:cNvPr>
          <p:cNvSpPr>
            <a:spLocks noGrp="1"/>
          </p:cNvSpPr>
          <p:nvPr>
            <p:ph idx="1"/>
          </p:nvPr>
        </p:nvSpPr>
        <p:spPr>
          <a:xfrm>
            <a:off x="1707170" y="1766657"/>
            <a:ext cx="9782452" cy="4444821"/>
          </a:xfrm>
        </p:spPr>
        <p:txBody>
          <a:bodyPr>
            <a:normAutofit/>
          </a:bodyPr>
          <a:lstStyle/>
          <a:p>
            <a:pPr marL="0" indent="0">
              <a:lnSpc>
                <a:spcPct val="110000"/>
              </a:lnSpc>
              <a:buNone/>
            </a:pPr>
            <a:r>
              <a:rPr lang="en-US" sz="2400" dirty="0">
                <a:latin typeface="Times New Roman" panose="02020603050405020304" pitchFamily="18" charset="0"/>
                <a:cs typeface="Times New Roman" panose="02020603050405020304" pitchFamily="18" charset="0"/>
              </a:rPr>
              <a:t>1. To change Color of links</a:t>
            </a:r>
          </a:p>
          <a:p>
            <a:pPr marL="0" indent="0">
              <a:lnSpc>
                <a:spcPct val="110000"/>
              </a:lnSpc>
              <a:buNone/>
            </a:pPr>
            <a:r>
              <a:rPr lang="en-IN" sz="2400" dirty="0">
                <a:latin typeface="Times New Roman" panose="02020603050405020304" pitchFamily="18" charset="0"/>
                <a:cs typeface="Times New Roman" panose="02020603050405020304" pitchFamily="18" charset="0"/>
              </a:rPr>
              <a:t>                       $ns duplex-link-op $n0 $n1 color “green”</a:t>
            </a:r>
          </a:p>
          <a:p>
            <a:pPr marL="0" indent="0">
              <a:lnSpc>
                <a:spcPct val="110000"/>
              </a:lnSpc>
              <a:buNone/>
            </a:pPr>
            <a:r>
              <a:rPr lang="en-IN" sz="2400" dirty="0">
                <a:latin typeface="Times New Roman" panose="02020603050405020304" pitchFamily="18" charset="0"/>
                <a:cs typeface="Times New Roman" panose="02020603050405020304" pitchFamily="18" charset="0"/>
              </a:rPr>
              <a:t>                       $ns duplex-link-op $n1 $n2 color “red”</a:t>
            </a:r>
          </a:p>
          <a:p>
            <a:pPr marL="0" indent="0">
              <a:lnSpc>
                <a:spcPct val="110000"/>
              </a:lnSpc>
              <a:buNone/>
            </a:pPr>
            <a:endParaRPr lang="en-IN" sz="2400" dirty="0">
              <a:latin typeface="Times New Roman" panose="02020603050405020304" pitchFamily="18" charset="0"/>
              <a:cs typeface="Times New Roman" panose="02020603050405020304" pitchFamily="18" charset="0"/>
            </a:endParaRPr>
          </a:p>
          <a:p>
            <a:pPr marL="0" indent="0">
              <a:lnSpc>
                <a:spcPct val="110000"/>
              </a:lnSpc>
              <a:buNone/>
            </a:pPr>
            <a:r>
              <a:rPr lang="en-US" sz="2400" dirty="0">
                <a:latin typeface="Times New Roman" panose="02020603050405020304" pitchFamily="18" charset="0"/>
                <a:cs typeface="Times New Roman" panose="02020603050405020304" pitchFamily="18" charset="0"/>
              </a:rPr>
              <a:t>2. To label the links    </a:t>
            </a:r>
          </a:p>
          <a:p>
            <a:pPr marL="0" indent="0">
              <a:lnSpc>
                <a:spcPct val="110000"/>
              </a:lnSpc>
              <a:buNone/>
            </a:pPr>
            <a:r>
              <a:rPr lang="en-IN" sz="2400" dirty="0">
                <a:latin typeface="Times New Roman" panose="02020603050405020304" pitchFamily="18" charset="0"/>
                <a:cs typeface="Times New Roman" panose="02020603050405020304" pitchFamily="18" charset="0"/>
              </a:rPr>
              <a:t>                      $ns duplex-link-op $n0 $n1 </a:t>
            </a:r>
            <a:r>
              <a:rPr lang="pt-BR" sz="2400" dirty="0">
                <a:latin typeface="Times New Roman" panose="02020603050405020304" pitchFamily="18" charset="0"/>
                <a:cs typeface="Times New Roman" panose="02020603050405020304" pitchFamily="18" charset="0"/>
              </a:rPr>
              <a:t>label “L1”</a:t>
            </a:r>
          </a:p>
          <a:p>
            <a:pPr marL="0" indent="0">
              <a:lnSpc>
                <a:spcPct val="110000"/>
              </a:lnSpc>
              <a:buNone/>
            </a:pPr>
            <a:r>
              <a:rPr lang="pt-BR"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$ns duplex-link-op $n1 $n2 </a:t>
            </a:r>
            <a:r>
              <a:rPr lang="pt-BR" sz="2400" dirty="0">
                <a:latin typeface="Times New Roman" panose="02020603050405020304" pitchFamily="18" charset="0"/>
                <a:cs typeface="Times New Roman" panose="02020603050405020304" pitchFamily="18" charset="0"/>
              </a:rPr>
              <a:t>label “L2”</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04934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240350" y="399495"/>
            <a:ext cx="6365289" cy="769441"/>
          </a:xfrm>
          <a:prstGeom prst="rect">
            <a:avLst/>
          </a:prstGeom>
          <a:noFill/>
        </p:spPr>
        <p:txBody>
          <a:bodyPr wrap="square" rtlCol="0">
            <a:spAutoFit/>
          </a:bodyPr>
          <a:lstStyle/>
          <a:p>
            <a:pPr algn="ctr"/>
            <a:r>
              <a:rPr lang="en-IN" sz="4400" b="1" dirty="0">
                <a:solidFill>
                  <a:srgbClr val="0070C0"/>
                </a:solidFill>
                <a:latin typeface="Times New Roman" panose="02020603050405020304" pitchFamily="18" charset="0"/>
                <a:cs typeface="Times New Roman" panose="02020603050405020304" pitchFamily="18" charset="0"/>
              </a:rPr>
              <a:t>Network Topologies</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504701" y="1432861"/>
            <a:ext cx="9761062" cy="4598870"/>
          </a:xfrm>
        </p:spPr>
        <p:txBody>
          <a:bodyPr/>
          <a:lstStyle/>
          <a:p>
            <a:pPr marL="0" indent="0">
              <a:lnSpc>
                <a:spcPct val="150000"/>
              </a:lnSpc>
              <a:buNone/>
            </a:pPr>
            <a:r>
              <a:rPr lang="en-IN" sz="3200" b="1" u="sng" dirty="0">
                <a:latin typeface="Times New Roman" panose="02020603050405020304" pitchFamily="18" charset="0"/>
                <a:cs typeface="Times New Roman" panose="02020603050405020304" pitchFamily="18" charset="0"/>
              </a:rPr>
              <a:t>Topology</a:t>
            </a:r>
            <a:r>
              <a:rPr lang="en-IN" sz="3200" b="1" dirty="0">
                <a:latin typeface="Times New Roman" panose="02020603050405020304" pitchFamily="18" charset="0"/>
                <a:cs typeface="Times New Roman" panose="02020603050405020304" pitchFamily="18" charset="0"/>
              </a:rPr>
              <a:t> :</a:t>
            </a:r>
          </a:p>
          <a:p>
            <a:pPr lvl="1" algn="just">
              <a:lnSpc>
                <a:spcPct val="150000"/>
              </a:lnSpc>
            </a:pPr>
            <a:r>
              <a:rPr lang="en-IN" sz="2800" dirty="0">
                <a:latin typeface="Times New Roman" panose="02020603050405020304" pitchFamily="18" charset="0"/>
                <a:cs typeface="Times New Roman" panose="02020603050405020304" pitchFamily="18" charset="0"/>
              </a:rPr>
              <a:t>Graphical Representation of the relationship of all the links and linking devices (nodes) to one another.</a:t>
            </a:r>
          </a:p>
          <a:p>
            <a:pPr lvl="1" algn="just">
              <a:lnSpc>
                <a:spcPct val="150000"/>
              </a:lnSpc>
            </a:pPr>
            <a:r>
              <a:rPr lang="en-IN" sz="2800" dirty="0">
                <a:latin typeface="Times New Roman" panose="02020603050405020304" pitchFamily="18" charset="0"/>
                <a:cs typeface="Times New Roman" panose="02020603050405020304" pitchFamily="18" charset="0"/>
              </a:rPr>
              <a:t>It is two types</a:t>
            </a:r>
          </a:p>
          <a:p>
            <a:pPr marL="1371600" lvl="2" indent="-45720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Physical Topology</a:t>
            </a:r>
          </a:p>
          <a:p>
            <a:pPr marL="1371600" lvl="2" indent="-457200" algn="just">
              <a:lnSpc>
                <a:spcPct val="150000"/>
              </a:lnSpc>
              <a:buFont typeface="+mj-lt"/>
              <a:buAutoNum type="arabicPeriod"/>
            </a:pPr>
            <a:r>
              <a:rPr lang="en-IN" sz="2800" dirty="0">
                <a:latin typeface="Times New Roman" panose="02020603050405020304" pitchFamily="18" charset="0"/>
                <a:cs typeface="Times New Roman" panose="02020603050405020304" pitchFamily="18" charset="0"/>
              </a:rPr>
              <a:t>Logical Topology</a:t>
            </a:r>
          </a:p>
        </p:txBody>
      </p:sp>
    </p:spTree>
    <p:extLst>
      <p:ext uri="{BB962C8B-B14F-4D97-AF65-F5344CB8AC3E}">
        <p14:creationId xmlns:p14="http://schemas.microsoft.com/office/powerpoint/2010/main" val="31037230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240350" y="399495"/>
            <a:ext cx="6365289" cy="769441"/>
          </a:xfrm>
          <a:prstGeom prst="rect">
            <a:avLst/>
          </a:prstGeom>
          <a:noFill/>
        </p:spPr>
        <p:txBody>
          <a:bodyPr wrap="square" rtlCol="0">
            <a:spAutoFit/>
          </a:bodyPr>
          <a:lstStyle/>
          <a:p>
            <a:pPr algn="ctr"/>
            <a:r>
              <a:rPr lang="en-IN" sz="4400" b="1" dirty="0">
                <a:solidFill>
                  <a:srgbClr val="0070C0"/>
                </a:solidFill>
                <a:latin typeface="Times New Roman" panose="02020603050405020304" pitchFamily="18" charset="0"/>
                <a:cs typeface="Times New Roman" panose="02020603050405020304" pitchFamily="18" charset="0"/>
              </a:rPr>
              <a:t>Network Topologies</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197192" y="1432861"/>
            <a:ext cx="10068571" cy="4598870"/>
          </a:xfrm>
        </p:spPr>
        <p:txBody>
          <a:bodyPr>
            <a:normAutofit/>
          </a:bodyPr>
          <a:lstStyle/>
          <a:p>
            <a:pPr marL="0" indent="0">
              <a:lnSpc>
                <a:spcPct val="150000"/>
              </a:lnSpc>
              <a:buNone/>
            </a:pPr>
            <a:r>
              <a:rPr lang="en-IN" b="1" u="sng" dirty="0">
                <a:latin typeface="Times New Roman" panose="02020603050405020304" pitchFamily="18" charset="0"/>
                <a:cs typeface="Times New Roman" panose="02020603050405020304" pitchFamily="18" charset="0"/>
              </a:rPr>
              <a:t>Physical Topology :</a:t>
            </a:r>
          </a:p>
          <a:p>
            <a:pPr lvl="1" algn="just">
              <a:lnSpc>
                <a:spcPct val="150000"/>
              </a:lnSpc>
            </a:pPr>
            <a:r>
              <a:rPr lang="en-IN" sz="2800" dirty="0">
                <a:latin typeface="Times New Roman" panose="02020603050405020304" pitchFamily="18" charset="0"/>
                <a:cs typeface="Times New Roman" panose="02020603050405020304" pitchFamily="18" charset="0"/>
              </a:rPr>
              <a:t>It describes the way computers connect with the help of cables.</a:t>
            </a:r>
          </a:p>
        </p:txBody>
      </p:sp>
      <p:sp>
        <p:nvSpPr>
          <p:cNvPr id="7" name="Rectangle 6">
            <a:extLst>
              <a:ext uri="{FF2B5EF4-FFF2-40B4-BE49-F238E27FC236}">
                <a16:creationId xmlns:a16="http://schemas.microsoft.com/office/drawing/2014/main" xmlns="" id="{9D3F4629-1AB3-4371-9EA6-67FD6592CAF7}"/>
              </a:ext>
            </a:extLst>
          </p:cNvPr>
          <p:cNvSpPr/>
          <p:nvPr/>
        </p:nvSpPr>
        <p:spPr>
          <a:xfrm>
            <a:off x="4361157" y="3206099"/>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E1F7D23-917A-43D9-8546-4DFCF0E126C4}"/>
              </a:ext>
            </a:extLst>
          </p:cNvPr>
          <p:cNvSpPr/>
          <p:nvPr/>
        </p:nvSpPr>
        <p:spPr>
          <a:xfrm>
            <a:off x="4390011" y="5119550"/>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D1B7612B-7C74-4F36-849F-620C3F962FF9}"/>
              </a:ext>
            </a:extLst>
          </p:cNvPr>
          <p:cNvSpPr/>
          <p:nvPr/>
        </p:nvSpPr>
        <p:spPr>
          <a:xfrm>
            <a:off x="7119151" y="5119550"/>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9C6BE48C-51D4-4B0C-BE0A-7C0BC8F84EAE}"/>
              </a:ext>
            </a:extLst>
          </p:cNvPr>
          <p:cNvSpPr/>
          <p:nvPr/>
        </p:nvSpPr>
        <p:spPr>
          <a:xfrm>
            <a:off x="7119151" y="3206099"/>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xmlns="" id="{0708E9F3-2A23-42D9-B80A-5DCCAC730C88}"/>
              </a:ext>
            </a:extLst>
          </p:cNvPr>
          <p:cNvCxnSpPr>
            <a:stCxn id="7" idx="3"/>
            <a:endCxn id="19" idx="1"/>
          </p:cNvCxnSpPr>
          <p:nvPr/>
        </p:nvCxnSpPr>
        <p:spPr>
          <a:xfrm>
            <a:off x="5586275" y="3662190"/>
            <a:ext cx="1532876" cy="0"/>
          </a:xfrm>
          <a:prstGeom prst="line">
            <a:avLst/>
          </a:prstGeom>
          <a:ln w="38100">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63BA45A-C67D-4F21-A636-3C9B469B9B53}"/>
              </a:ext>
            </a:extLst>
          </p:cNvPr>
          <p:cNvCxnSpPr>
            <a:cxnSpLocks/>
            <a:stCxn id="16" idx="0"/>
            <a:endCxn id="7" idx="2"/>
          </p:cNvCxnSpPr>
          <p:nvPr/>
        </p:nvCxnSpPr>
        <p:spPr>
          <a:xfrm flipH="1" flipV="1">
            <a:off x="4973716" y="4118280"/>
            <a:ext cx="28854" cy="1001270"/>
          </a:xfrm>
          <a:prstGeom prst="line">
            <a:avLst/>
          </a:prstGeom>
          <a:ln w="38100">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F220F7B9-2130-41D0-B551-8A65DF1E5955}"/>
              </a:ext>
            </a:extLst>
          </p:cNvPr>
          <p:cNvCxnSpPr>
            <a:cxnSpLocks/>
            <a:stCxn id="16" idx="3"/>
            <a:endCxn id="18" idx="1"/>
          </p:cNvCxnSpPr>
          <p:nvPr/>
        </p:nvCxnSpPr>
        <p:spPr>
          <a:xfrm>
            <a:off x="5615129" y="5575641"/>
            <a:ext cx="1504022" cy="0"/>
          </a:xfrm>
          <a:prstGeom prst="line">
            <a:avLst/>
          </a:prstGeom>
          <a:ln w="38100">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B23B2A4-D628-478B-B9CC-231FE2A9A675}"/>
              </a:ext>
            </a:extLst>
          </p:cNvPr>
          <p:cNvCxnSpPr>
            <a:cxnSpLocks/>
            <a:stCxn id="18" idx="0"/>
            <a:endCxn id="19" idx="2"/>
          </p:cNvCxnSpPr>
          <p:nvPr/>
        </p:nvCxnSpPr>
        <p:spPr>
          <a:xfrm flipV="1">
            <a:off x="7731710" y="4118280"/>
            <a:ext cx="0" cy="1001270"/>
          </a:xfrm>
          <a:prstGeom prst="line">
            <a:avLst/>
          </a:prstGeom>
          <a:ln w="38100">
            <a:solidFill>
              <a:srgbClr val="FF006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A34A0733-3902-4F4C-A0FB-8C38A7CED428}"/>
              </a:ext>
            </a:extLst>
          </p:cNvPr>
          <p:cNvSpPr txBox="1"/>
          <p:nvPr/>
        </p:nvSpPr>
        <p:spPr>
          <a:xfrm flipH="1">
            <a:off x="7772400" y="4395222"/>
            <a:ext cx="8768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cable</a:t>
            </a:r>
          </a:p>
        </p:txBody>
      </p:sp>
    </p:spTree>
    <p:extLst>
      <p:ext uri="{BB962C8B-B14F-4D97-AF65-F5344CB8AC3E}">
        <p14:creationId xmlns:p14="http://schemas.microsoft.com/office/powerpoint/2010/main" val="33449555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170068" y="114557"/>
            <a:ext cx="6365289" cy="769441"/>
          </a:xfrm>
          <a:prstGeom prst="rect">
            <a:avLst/>
          </a:prstGeom>
          <a:noFill/>
        </p:spPr>
        <p:txBody>
          <a:bodyPr wrap="square" rtlCol="0">
            <a:spAutoFit/>
          </a:bodyPr>
          <a:lstStyle/>
          <a:p>
            <a:pPr algn="ctr"/>
            <a:r>
              <a:rPr lang="en-IN" sz="4400" b="1" dirty="0">
                <a:solidFill>
                  <a:srgbClr val="0070C0"/>
                </a:solidFill>
                <a:latin typeface="Times New Roman" panose="02020603050405020304" pitchFamily="18" charset="0"/>
                <a:cs typeface="Times New Roman" panose="02020603050405020304" pitchFamily="18" charset="0"/>
              </a:rPr>
              <a:t>Network Topologies</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215510" y="1092200"/>
            <a:ext cx="10404318" cy="5148944"/>
          </a:xfrm>
        </p:spPr>
        <p:txBody>
          <a:bodyPr>
            <a:normAutofit/>
          </a:bodyPr>
          <a:lstStyle/>
          <a:p>
            <a:pPr marL="0" indent="0">
              <a:lnSpc>
                <a:spcPct val="150000"/>
              </a:lnSpc>
              <a:buNone/>
            </a:pPr>
            <a:r>
              <a:rPr lang="en-IN" b="1" u="sng" dirty="0">
                <a:latin typeface="Times New Roman" panose="02020603050405020304" pitchFamily="18" charset="0"/>
                <a:cs typeface="Times New Roman" panose="02020603050405020304" pitchFamily="18" charset="0"/>
              </a:rPr>
              <a:t>Logical Topology :</a:t>
            </a:r>
          </a:p>
          <a:p>
            <a:pPr lvl="1" algn="just">
              <a:lnSpc>
                <a:spcPct val="150000"/>
              </a:lnSpc>
            </a:pPr>
            <a:r>
              <a:rPr lang="en-IN" dirty="0">
                <a:latin typeface="Times New Roman" panose="02020603050405020304" pitchFamily="18" charset="0"/>
                <a:cs typeface="Times New Roman" panose="02020603050405020304" pitchFamily="18" charset="0"/>
              </a:rPr>
              <a:t>It describes the way data flows from one computer to another within a computer network. </a:t>
            </a:r>
          </a:p>
        </p:txBody>
      </p:sp>
      <p:sp>
        <p:nvSpPr>
          <p:cNvPr id="7" name="Rectangle 6">
            <a:extLst>
              <a:ext uri="{FF2B5EF4-FFF2-40B4-BE49-F238E27FC236}">
                <a16:creationId xmlns:a16="http://schemas.microsoft.com/office/drawing/2014/main" xmlns="" id="{9D3F4629-1AB3-4371-9EA6-67FD6592CAF7}"/>
              </a:ext>
            </a:extLst>
          </p:cNvPr>
          <p:cNvSpPr/>
          <p:nvPr/>
        </p:nvSpPr>
        <p:spPr>
          <a:xfrm>
            <a:off x="4361157" y="3206099"/>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E1F7D23-917A-43D9-8546-4DFCF0E126C4}"/>
              </a:ext>
            </a:extLst>
          </p:cNvPr>
          <p:cNvSpPr/>
          <p:nvPr/>
        </p:nvSpPr>
        <p:spPr>
          <a:xfrm>
            <a:off x="4390011" y="5119550"/>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D1B7612B-7C74-4F36-849F-620C3F962FF9}"/>
              </a:ext>
            </a:extLst>
          </p:cNvPr>
          <p:cNvSpPr/>
          <p:nvPr/>
        </p:nvSpPr>
        <p:spPr>
          <a:xfrm>
            <a:off x="7119151" y="5119550"/>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9C6BE48C-51D4-4B0C-BE0A-7C0BC8F84EAE}"/>
              </a:ext>
            </a:extLst>
          </p:cNvPr>
          <p:cNvSpPr/>
          <p:nvPr/>
        </p:nvSpPr>
        <p:spPr>
          <a:xfrm>
            <a:off x="7119151" y="3206099"/>
            <a:ext cx="1225118" cy="91218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xmlns="" id="{0708E9F3-2A23-42D9-B80A-5DCCAC730C88}"/>
              </a:ext>
            </a:extLst>
          </p:cNvPr>
          <p:cNvCxnSpPr>
            <a:stCxn id="7" idx="3"/>
            <a:endCxn id="19" idx="1"/>
          </p:cNvCxnSpPr>
          <p:nvPr/>
        </p:nvCxnSpPr>
        <p:spPr>
          <a:xfrm>
            <a:off x="5586275" y="3662190"/>
            <a:ext cx="1532876" cy="0"/>
          </a:xfrm>
          <a:prstGeom prst="line">
            <a:avLst/>
          </a:prstGeom>
          <a:ln w="38100">
            <a:solidFill>
              <a:srgbClr val="FF0066"/>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63BA45A-C67D-4F21-A636-3C9B469B9B53}"/>
              </a:ext>
            </a:extLst>
          </p:cNvPr>
          <p:cNvCxnSpPr>
            <a:cxnSpLocks/>
            <a:stCxn id="16" idx="0"/>
            <a:endCxn id="7" idx="2"/>
          </p:cNvCxnSpPr>
          <p:nvPr/>
        </p:nvCxnSpPr>
        <p:spPr>
          <a:xfrm flipH="1" flipV="1">
            <a:off x="4973716" y="4118280"/>
            <a:ext cx="28854" cy="1001270"/>
          </a:xfrm>
          <a:prstGeom prst="line">
            <a:avLst/>
          </a:prstGeom>
          <a:ln w="38100">
            <a:solidFill>
              <a:srgbClr val="FF0066"/>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F220F7B9-2130-41D0-B551-8A65DF1E5955}"/>
              </a:ext>
            </a:extLst>
          </p:cNvPr>
          <p:cNvCxnSpPr>
            <a:cxnSpLocks/>
            <a:stCxn id="16" idx="3"/>
            <a:endCxn id="18" idx="1"/>
          </p:cNvCxnSpPr>
          <p:nvPr/>
        </p:nvCxnSpPr>
        <p:spPr>
          <a:xfrm>
            <a:off x="5615129" y="5575641"/>
            <a:ext cx="1504022" cy="0"/>
          </a:xfrm>
          <a:prstGeom prst="line">
            <a:avLst/>
          </a:prstGeom>
          <a:ln w="38100">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8B23B2A4-D628-478B-B9CC-231FE2A9A675}"/>
              </a:ext>
            </a:extLst>
          </p:cNvPr>
          <p:cNvCxnSpPr>
            <a:cxnSpLocks/>
            <a:stCxn id="18" idx="0"/>
            <a:endCxn id="19" idx="2"/>
          </p:cNvCxnSpPr>
          <p:nvPr/>
        </p:nvCxnSpPr>
        <p:spPr>
          <a:xfrm flipV="1">
            <a:off x="7731710" y="4118280"/>
            <a:ext cx="0" cy="1001270"/>
          </a:xfrm>
          <a:prstGeom prst="line">
            <a:avLst/>
          </a:prstGeom>
          <a:ln w="38100">
            <a:solidFill>
              <a:srgbClr val="FF0066"/>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A34A0733-3902-4F4C-A0FB-8C38A7CED428}"/>
              </a:ext>
            </a:extLst>
          </p:cNvPr>
          <p:cNvSpPr txBox="1"/>
          <p:nvPr/>
        </p:nvSpPr>
        <p:spPr>
          <a:xfrm flipH="1">
            <a:off x="6052350" y="3139378"/>
            <a:ext cx="759042" cy="461665"/>
          </a:xfrm>
          <a:prstGeom prst="rect">
            <a:avLst/>
          </a:prstGeom>
          <a:noFill/>
        </p:spPr>
        <p:txBody>
          <a:bodyPr wrap="square" rtlCol="0">
            <a:spAutoFit/>
          </a:bodyPr>
          <a:lstStyle/>
          <a:p>
            <a:r>
              <a:rPr lang="en-IN" sz="2400" dirty="0">
                <a:solidFill>
                  <a:srgbClr val="7030A0"/>
                </a:solidFill>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15707905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218155" y="471083"/>
            <a:ext cx="6365289" cy="769441"/>
          </a:xfrm>
          <a:prstGeom prst="rect">
            <a:avLst/>
          </a:prstGeom>
          <a:noFill/>
        </p:spPr>
        <p:txBody>
          <a:bodyPr wrap="square" rtlCol="0">
            <a:spAutoFit/>
          </a:bodyPr>
          <a:lstStyle/>
          <a:p>
            <a:pPr algn="ctr"/>
            <a:r>
              <a:rPr lang="en-IN" sz="4400" b="1" dirty="0">
                <a:solidFill>
                  <a:srgbClr val="0070C0"/>
                </a:solidFill>
                <a:latin typeface="Times New Roman" panose="02020603050405020304" pitchFamily="18" charset="0"/>
                <a:cs typeface="Times New Roman" panose="02020603050405020304" pitchFamily="18" charset="0"/>
              </a:rPr>
              <a:t>Network Topologies</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615735" y="1614556"/>
            <a:ext cx="9836459" cy="4598870"/>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Network topology refers to the way in which the devices are interconnected.</a:t>
            </a:r>
          </a:p>
          <a:p>
            <a:pPr algn="just">
              <a:lnSpc>
                <a:spcPct val="150000"/>
              </a:lnSpc>
            </a:pPr>
            <a:r>
              <a:rPr lang="en-IN" sz="2400" dirty="0">
                <a:latin typeface="Times New Roman" panose="02020603050405020304" pitchFamily="18" charset="0"/>
                <a:cs typeface="Times New Roman" panose="02020603050405020304" pitchFamily="18" charset="0"/>
              </a:rPr>
              <a:t>The most common computer network used to interconnect physically distributed computers is “</a:t>
            </a:r>
            <a:r>
              <a:rPr lang="en-IN" sz="2400" dirty="0">
                <a:solidFill>
                  <a:srgbClr val="FF0066"/>
                </a:solidFill>
                <a:latin typeface="Times New Roman" panose="02020603050405020304" pitchFamily="18" charset="0"/>
                <a:cs typeface="Times New Roman" panose="02020603050405020304" pitchFamily="18" charset="0"/>
              </a:rPr>
              <a:t>Local Area Network</a:t>
            </a:r>
            <a:r>
              <a:rPr lang="en-IN" sz="2400"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It is five types</a:t>
            </a:r>
          </a:p>
          <a:p>
            <a:pPr marL="914400" lvl="2" indent="0" algn="just">
              <a:lnSpc>
                <a:spcPct val="150000"/>
              </a:lnSpc>
              <a:buNone/>
            </a:pPr>
            <a:r>
              <a:rPr lang="en-IN" sz="2400" dirty="0">
                <a:latin typeface="Times New Roman" panose="02020603050405020304" pitchFamily="18" charset="0"/>
                <a:cs typeface="Times New Roman" panose="02020603050405020304" pitchFamily="18" charset="0"/>
              </a:rPr>
              <a:t>1. Star            2. Mesh</a:t>
            </a:r>
          </a:p>
          <a:p>
            <a:pPr marL="914400" lvl="2" indent="0" algn="just">
              <a:lnSpc>
                <a:spcPct val="150000"/>
              </a:lnSpc>
              <a:buNone/>
            </a:pPr>
            <a:r>
              <a:rPr lang="en-IN" sz="2400" dirty="0">
                <a:latin typeface="Times New Roman" panose="02020603050405020304" pitchFamily="18" charset="0"/>
                <a:cs typeface="Times New Roman" panose="02020603050405020304" pitchFamily="18" charset="0"/>
              </a:rPr>
              <a:t>3. Ring           4. Bus</a:t>
            </a:r>
          </a:p>
          <a:p>
            <a:pPr marL="914400" lvl="2" indent="0" algn="just">
              <a:lnSpc>
                <a:spcPct val="150000"/>
              </a:lnSpc>
              <a:buNone/>
            </a:pPr>
            <a:r>
              <a:rPr lang="en-IN" sz="2400" dirty="0">
                <a:latin typeface="Times New Roman" panose="02020603050405020304" pitchFamily="18" charset="0"/>
                <a:cs typeface="Times New Roman" panose="02020603050405020304" pitchFamily="18" charset="0"/>
              </a:rPr>
              <a:t>5. Hybrid</a:t>
            </a:r>
          </a:p>
        </p:txBody>
      </p:sp>
    </p:spTree>
    <p:extLst>
      <p:ext uri="{BB962C8B-B14F-4D97-AF65-F5344CB8AC3E}">
        <p14:creationId xmlns:p14="http://schemas.microsoft.com/office/powerpoint/2010/main" val="17649836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531243" y="1315121"/>
            <a:ext cx="10101957" cy="4624040"/>
          </a:xfrm>
        </p:spPr>
        <p:txBody>
          <a:bodyPr>
            <a:noAutofit/>
          </a:bodyPr>
          <a:lstStyle/>
          <a:p>
            <a:pPr marL="0"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Star Topology :</a:t>
            </a:r>
          </a:p>
          <a:p>
            <a:pPr algn="just">
              <a:lnSpc>
                <a:spcPct val="150000"/>
              </a:lnSpc>
            </a:pPr>
            <a:r>
              <a:rPr lang="en-IN" sz="2400" dirty="0">
                <a:latin typeface="Times New Roman" panose="02020603050405020304" pitchFamily="18" charset="0"/>
                <a:cs typeface="Times New Roman" panose="02020603050405020304" pitchFamily="18" charset="0"/>
              </a:rPr>
              <a:t>In this topology computers connect to a central device, a switch or a hub with point to point communication links.</a:t>
            </a:r>
          </a:p>
          <a:p>
            <a:pPr algn="just">
              <a:lnSpc>
                <a:spcPct val="150000"/>
              </a:lnSpc>
            </a:pPr>
            <a:r>
              <a:rPr lang="en-IN" sz="2400" dirty="0">
                <a:latin typeface="Times New Roman" panose="02020603050405020304" pitchFamily="18" charset="0"/>
                <a:cs typeface="Times New Roman" panose="02020603050405020304" pitchFamily="18" charset="0"/>
              </a:rPr>
              <a:t>point to point connection means that there is dedicated link (cable) between the two devices, other devices cannot use it.</a:t>
            </a:r>
          </a:p>
          <a:p>
            <a:pPr algn="just">
              <a:lnSpc>
                <a:spcPct val="150000"/>
              </a:lnSpc>
            </a:pPr>
            <a:r>
              <a:rPr lang="en-IN" sz="2400" dirty="0">
                <a:latin typeface="Times New Roman" panose="02020603050405020304" pitchFamily="18" charset="0"/>
                <a:cs typeface="Times New Roman" panose="02020603050405020304" pitchFamily="18" charset="0"/>
              </a:rPr>
              <a:t>In this topology, if one computer wants to send data frame to another, first it should be sent to the central device.</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8905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234619" y="1431637"/>
            <a:ext cx="10596981" cy="5183410"/>
          </a:xfrm>
        </p:spPr>
        <p:txBody>
          <a:bodyPr>
            <a:noAutofit/>
          </a:bodyPr>
          <a:lstStyle/>
          <a:p>
            <a:pPr marL="0"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Star Topology :</a:t>
            </a:r>
          </a:p>
          <a:p>
            <a:pPr algn="just">
              <a:lnSpc>
                <a:spcPct val="150000"/>
              </a:lnSpc>
            </a:pPr>
            <a:r>
              <a:rPr lang="en-IN" dirty="0">
                <a:latin typeface="Times New Roman" panose="02020603050405020304" pitchFamily="18" charset="0"/>
                <a:cs typeface="Times New Roman" panose="02020603050405020304" pitchFamily="18" charset="0"/>
              </a:rPr>
              <a:t>Then the central device either </a:t>
            </a:r>
            <a:r>
              <a:rPr lang="en-IN" b="1" dirty="0">
                <a:solidFill>
                  <a:srgbClr val="00B050"/>
                </a:solidFill>
                <a:latin typeface="Times New Roman" panose="02020603050405020304" pitchFamily="18" charset="0"/>
                <a:cs typeface="Times New Roman" panose="02020603050405020304" pitchFamily="18" charset="0"/>
              </a:rPr>
              <a:t>broadcast</a:t>
            </a:r>
            <a:r>
              <a:rPr lang="en-IN" dirty="0">
                <a:latin typeface="Times New Roman" panose="02020603050405020304" pitchFamily="18" charset="0"/>
                <a:cs typeface="Times New Roman" panose="02020603050405020304" pitchFamily="18" charset="0"/>
              </a:rPr>
              <a:t> or </a:t>
            </a:r>
            <a:r>
              <a:rPr lang="en-IN" b="1" dirty="0">
                <a:solidFill>
                  <a:srgbClr val="00B050"/>
                </a:solidFill>
                <a:latin typeface="Times New Roman" panose="02020603050405020304" pitchFamily="18" charset="0"/>
                <a:cs typeface="Times New Roman" panose="02020603050405020304" pitchFamily="18" charset="0"/>
              </a:rPr>
              <a:t>unicast</a:t>
            </a:r>
            <a:r>
              <a:rPr lang="en-IN" dirty="0">
                <a:latin typeface="Times New Roman" panose="02020603050405020304" pitchFamily="18" charset="0"/>
                <a:cs typeface="Times New Roman" panose="02020603050405020304" pitchFamily="18" charset="0"/>
              </a:rPr>
              <a:t> the received data frame towards the destination computer based on the type of central device used.</a:t>
            </a:r>
          </a:p>
          <a:p>
            <a:pPr algn="just">
              <a:lnSpc>
                <a:spcPct val="150000"/>
              </a:lnSpc>
            </a:pPr>
            <a:r>
              <a:rPr lang="en-IN" b="1" u="sng" dirty="0">
                <a:latin typeface="Times New Roman" panose="02020603050405020304" pitchFamily="18" charset="0"/>
                <a:cs typeface="Times New Roman" panose="02020603050405020304" pitchFamily="18" charset="0"/>
              </a:rPr>
              <a:t>Broadcast</a:t>
            </a:r>
            <a:r>
              <a:rPr lang="en-IN" b="1" dirty="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It means transmission of data to all connected devices.</a:t>
            </a:r>
          </a:p>
          <a:p>
            <a:pPr algn="just">
              <a:lnSpc>
                <a:spcPct val="150000"/>
              </a:lnSpc>
            </a:pPr>
            <a:r>
              <a:rPr lang="en-IN" b="1" u="sng" dirty="0">
                <a:latin typeface="Times New Roman" panose="02020603050405020304" pitchFamily="18" charset="0"/>
                <a:cs typeface="Times New Roman" panose="02020603050405020304" pitchFamily="18" charset="0"/>
              </a:rPr>
              <a:t>unicast</a:t>
            </a:r>
            <a:r>
              <a:rPr lang="en-IN" b="1" dirty="0">
                <a:latin typeface="Times New Roman" panose="02020603050405020304" pitchFamily="18" charset="0"/>
                <a:cs typeface="Times New Roman" panose="02020603050405020304" pitchFamily="18" charset="0"/>
              </a:rPr>
              <a:t> : </a:t>
            </a:r>
            <a:r>
              <a:rPr lang="en-IN" sz="2800" dirty="0">
                <a:latin typeface="Times New Roman" panose="02020603050405020304" pitchFamily="18" charset="0"/>
                <a:cs typeface="Times New Roman" panose="02020603050405020304" pitchFamily="18" charset="0"/>
              </a:rPr>
              <a:t>It means transmission of data to the target device only.</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70888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504701" y="1293106"/>
            <a:ext cx="10197485" cy="4814731"/>
          </a:xfrm>
        </p:spPr>
        <p:txBody>
          <a:bodyPr>
            <a:noAutofit/>
          </a:bodyPr>
          <a:lstStyle/>
          <a:p>
            <a:pPr marL="0" indent="0" algn="just">
              <a:lnSpc>
                <a:spcPct val="150000"/>
              </a:lnSpc>
              <a:buNone/>
            </a:pPr>
            <a:r>
              <a:rPr lang="en-IN" sz="3200" b="1" u="sng" dirty="0">
                <a:latin typeface="Times New Roman" panose="02020603050405020304" pitchFamily="18" charset="0"/>
                <a:cs typeface="Times New Roman" panose="02020603050405020304" pitchFamily="18" charset="0"/>
              </a:rPr>
              <a:t>Hub</a:t>
            </a:r>
            <a:r>
              <a:rPr lang="en-IN" sz="3200" b="1" dirty="0">
                <a:latin typeface="Times New Roman" panose="02020603050405020304" pitchFamily="18" charset="0"/>
                <a:cs typeface="Times New Roman" panose="02020603050405020304" pitchFamily="18" charset="0"/>
              </a:rPr>
              <a:t> :</a:t>
            </a:r>
          </a:p>
          <a:p>
            <a:pPr algn="just">
              <a:lnSpc>
                <a:spcPct val="150000"/>
              </a:lnSpc>
            </a:pPr>
            <a:r>
              <a:rPr lang="en-IN" dirty="0">
                <a:latin typeface="Times New Roman" panose="02020603050405020304" pitchFamily="18" charset="0"/>
                <a:cs typeface="Times New Roman" panose="02020603050405020304" pitchFamily="18" charset="0"/>
              </a:rPr>
              <a:t>If the central device is hub, it broadcast the received data to all the connected computers.</a:t>
            </a:r>
          </a:p>
          <a:p>
            <a:pPr algn="just">
              <a:lnSpc>
                <a:spcPct val="150000"/>
              </a:lnSpc>
            </a:pPr>
            <a:r>
              <a:rPr lang="en-IN" dirty="0">
                <a:latin typeface="Times New Roman" panose="02020603050405020304" pitchFamily="18" charset="0"/>
                <a:cs typeface="Times New Roman" panose="02020603050405020304" pitchFamily="18" charset="0"/>
              </a:rPr>
              <a:t>Hub is a multiport repeater.</a:t>
            </a:r>
          </a:p>
          <a:p>
            <a:pPr algn="just">
              <a:lnSpc>
                <a:spcPct val="150000"/>
              </a:lnSpc>
            </a:pPr>
            <a:r>
              <a:rPr lang="en-IN" dirty="0">
                <a:latin typeface="Times New Roman" panose="02020603050405020304" pitchFamily="18" charset="0"/>
                <a:cs typeface="Times New Roman" panose="02020603050405020304" pitchFamily="18" charset="0"/>
              </a:rPr>
              <a:t>The frame has a destination MAC address which is unique to every computer present in a network.</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11108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356802" y="1125466"/>
            <a:ext cx="6415598" cy="4982371"/>
          </a:xfrm>
        </p:spPr>
        <p:txBody>
          <a:bodyPr>
            <a:noAutofit/>
          </a:bodyPr>
          <a:lstStyle/>
          <a:p>
            <a:pPr marL="0" indent="0" algn="just">
              <a:lnSpc>
                <a:spcPct val="150000"/>
              </a:lnSpc>
              <a:buNone/>
            </a:pPr>
            <a:r>
              <a:rPr lang="en-IN" sz="3200" b="1" u="sng" dirty="0">
                <a:latin typeface="Times New Roman" panose="02020603050405020304" pitchFamily="18" charset="0"/>
                <a:cs typeface="Times New Roman" panose="02020603050405020304" pitchFamily="18" charset="0"/>
              </a:rPr>
              <a:t>Hub</a:t>
            </a:r>
            <a:r>
              <a:rPr lang="en-IN" sz="3200" b="1" dirty="0">
                <a:latin typeface="Times New Roman" panose="02020603050405020304" pitchFamily="18" charset="0"/>
                <a:cs typeface="Times New Roman" panose="02020603050405020304" pitchFamily="18" charset="0"/>
              </a:rPr>
              <a:t> :</a:t>
            </a:r>
          </a:p>
          <a:p>
            <a:pPr algn="just">
              <a:lnSpc>
                <a:spcPct val="150000"/>
              </a:lnSpc>
            </a:pPr>
            <a:r>
              <a:rPr lang="en-IN" sz="2400" dirty="0">
                <a:latin typeface="Times New Roman" panose="02020603050405020304" pitchFamily="18" charset="0"/>
                <a:cs typeface="Times New Roman" panose="02020603050405020304" pitchFamily="18" charset="0"/>
              </a:rPr>
              <a:t>So only target computer accepts the frame others reject it.</a:t>
            </a:r>
          </a:p>
          <a:p>
            <a:pPr algn="just">
              <a:lnSpc>
                <a:spcPct val="150000"/>
              </a:lnSpc>
            </a:pPr>
            <a:r>
              <a:rPr lang="en-IN" sz="2400" dirty="0">
                <a:latin typeface="Times New Roman" panose="02020603050405020304" pitchFamily="18" charset="0"/>
                <a:cs typeface="Times New Roman" panose="02020603050405020304" pitchFamily="18" charset="0"/>
              </a:rPr>
              <a:t>Since a hub broadcasts the received data, so it increases unnecessary data traffic in the network.</a:t>
            </a:r>
          </a:p>
          <a:p>
            <a:pPr algn="just">
              <a:lnSpc>
                <a:spcPct val="150000"/>
              </a:lnSpc>
            </a:pPr>
            <a:r>
              <a:rPr lang="en-IN" sz="2400" dirty="0">
                <a:latin typeface="Times New Roman" panose="02020603050405020304" pitchFamily="18" charset="0"/>
                <a:cs typeface="Times New Roman" panose="02020603050405020304" pitchFamily="18" charset="0"/>
              </a:rPr>
              <a:t>To overcome this limitation, a switch is used as a central device.</a:t>
            </a:r>
          </a:p>
        </p:txBody>
      </p:sp>
      <p:pic>
        <p:nvPicPr>
          <p:cNvPr id="15" name="Picture 10">
            <a:extLst>
              <a:ext uri="{FF2B5EF4-FFF2-40B4-BE49-F238E27FC236}">
                <a16:creationId xmlns:a16="http://schemas.microsoft.com/office/drawing/2014/main" xmlns="" id="{3CB6CCE0-09F2-49CA-BF8A-FCC06328A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9608" y="1926454"/>
            <a:ext cx="4216443" cy="390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40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xmlns="" id="{C112B6E7-11C7-4A7E-8E3D-90C77A5BFFA7}"/>
              </a:ext>
            </a:extLst>
          </p:cNvPr>
          <p:cNvSpPr>
            <a:spLocks noGrp="1"/>
          </p:cNvSpPr>
          <p:nvPr>
            <p:ph type="title"/>
          </p:nvPr>
        </p:nvSpPr>
        <p:spPr>
          <a:xfrm>
            <a:off x="2072995" y="365125"/>
            <a:ext cx="9052206" cy="727075"/>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Components of Data communication </a:t>
            </a:r>
          </a:p>
        </p:txBody>
      </p:sp>
      <p:sp>
        <p:nvSpPr>
          <p:cNvPr id="12" name="Content Placeholder 11">
            <a:extLst>
              <a:ext uri="{FF2B5EF4-FFF2-40B4-BE49-F238E27FC236}">
                <a16:creationId xmlns:a16="http://schemas.microsoft.com/office/drawing/2014/main" xmlns="" id="{F3B2090D-C5FA-4A6C-951C-D83F6C1A88A6}"/>
              </a:ext>
            </a:extLst>
          </p:cNvPr>
          <p:cNvSpPr>
            <a:spLocks noGrp="1"/>
          </p:cNvSpPr>
          <p:nvPr>
            <p:ph idx="1"/>
          </p:nvPr>
        </p:nvSpPr>
        <p:spPr>
          <a:xfrm>
            <a:off x="1455938" y="1220780"/>
            <a:ext cx="10431262" cy="5176521"/>
          </a:xfrm>
        </p:spPr>
        <p:txBody>
          <a:bodyPr>
            <a:normAutofit/>
          </a:bodyPr>
          <a:lstStyle/>
          <a:p>
            <a:pPr marL="457200" indent="-457200">
              <a:lnSpc>
                <a:spcPct val="150000"/>
              </a:lnSpc>
              <a:buFont typeface="+mj-lt"/>
              <a:buAutoNum type="arabicPeriod"/>
            </a:pPr>
            <a:r>
              <a:rPr lang="en-IN" sz="2400" b="1" u="sng" dirty="0">
                <a:latin typeface="Times New Roman" panose="02020603050405020304" pitchFamily="18" charset="0"/>
                <a:cs typeface="Times New Roman" panose="02020603050405020304" pitchFamily="18" charset="0"/>
              </a:rPr>
              <a:t>Message</a:t>
            </a:r>
            <a:r>
              <a:rPr lang="en-IN" sz="2400" b="1" dirty="0">
                <a:latin typeface="Times New Roman" panose="02020603050405020304" pitchFamily="18" charset="0"/>
                <a:cs typeface="Times New Roman" panose="02020603050405020304" pitchFamily="18" charset="0"/>
              </a:rPr>
              <a:t> : </a:t>
            </a:r>
          </a:p>
          <a:p>
            <a:pPr lvl="1">
              <a:lnSpc>
                <a:spcPct val="150000"/>
              </a:lnSpc>
            </a:pPr>
            <a:r>
              <a:rPr lang="en-IN" dirty="0">
                <a:latin typeface="Times New Roman" panose="02020603050405020304" pitchFamily="18" charset="0"/>
                <a:cs typeface="Times New Roman" panose="02020603050405020304" pitchFamily="18" charset="0"/>
              </a:rPr>
              <a:t>It is the information(data) to be communicated.</a:t>
            </a:r>
          </a:p>
          <a:p>
            <a:pPr lvl="1">
              <a:lnSpc>
                <a:spcPct val="150000"/>
              </a:lnSpc>
            </a:pPr>
            <a:r>
              <a:rPr lang="en-IN" dirty="0">
                <a:latin typeface="Times New Roman" panose="02020603050405020304" pitchFamily="18" charset="0"/>
                <a:cs typeface="Times New Roman" panose="02020603050405020304" pitchFamily="18" charset="0"/>
              </a:rPr>
              <a:t>Popular forms of information include text, numbers, pictures, audio, video.</a:t>
            </a:r>
          </a:p>
          <a:p>
            <a:pPr marL="457200" indent="-457200">
              <a:lnSpc>
                <a:spcPct val="150000"/>
              </a:lnSpc>
              <a:buFont typeface="+mj-lt"/>
              <a:buAutoNum type="arabicPeriod"/>
            </a:pPr>
            <a:r>
              <a:rPr lang="en-IN" sz="2400" b="1" u="sng" dirty="0">
                <a:latin typeface="Times New Roman" panose="02020603050405020304" pitchFamily="18" charset="0"/>
                <a:cs typeface="Times New Roman" panose="02020603050405020304" pitchFamily="18" charset="0"/>
              </a:rPr>
              <a:t>Sender</a:t>
            </a:r>
            <a:r>
              <a:rPr lang="en-IN" sz="2400" b="1" dirty="0">
                <a:latin typeface="Times New Roman" panose="02020603050405020304" pitchFamily="18" charset="0"/>
                <a:cs typeface="Times New Roman" panose="02020603050405020304" pitchFamily="18" charset="0"/>
              </a:rPr>
              <a:t> :</a:t>
            </a:r>
          </a:p>
          <a:p>
            <a:pPr lvl="1">
              <a:lnSpc>
                <a:spcPct val="150000"/>
              </a:lnSpc>
            </a:pPr>
            <a:r>
              <a:rPr lang="en-IN" dirty="0">
                <a:latin typeface="Times New Roman" panose="02020603050405020304" pitchFamily="18" charset="0"/>
                <a:cs typeface="Times New Roman" panose="02020603050405020304" pitchFamily="18" charset="0"/>
              </a:rPr>
              <a:t>It is the device that sends the data message. </a:t>
            </a:r>
          </a:p>
          <a:p>
            <a:pPr lvl="1">
              <a:lnSpc>
                <a:spcPct val="150000"/>
              </a:lnSpc>
            </a:pPr>
            <a:r>
              <a:rPr lang="en-IN" dirty="0">
                <a:latin typeface="Times New Roman" panose="02020603050405020304" pitchFamily="18" charset="0"/>
                <a:cs typeface="Times New Roman" panose="02020603050405020304" pitchFamily="18" charset="0"/>
              </a:rPr>
              <a:t>It can be a computer, telephone, handset, video camera etc.</a:t>
            </a:r>
          </a:p>
          <a:p>
            <a:pPr marL="457200" indent="-457200">
              <a:lnSpc>
                <a:spcPct val="150000"/>
              </a:lnSpc>
              <a:buFont typeface="+mj-lt"/>
              <a:buAutoNum type="arabicPeriod"/>
            </a:pPr>
            <a:r>
              <a:rPr lang="en-IN" sz="2400" b="1" u="sng" dirty="0">
                <a:latin typeface="Times New Roman" panose="02020603050405020304" pitchFamily="18" charset="0"/>
                <a:cs typeface="Times New Roman" panose="02020603050405020304" pitchFamily="18" charset="0"/>
              </a:rPr>
              <a:t>Receiver</a:t>
            </a:r>
            <a:r>
              <a:rPr lang="en-IN" sz="2400" b="1" dirty="0">
                <a:latin typeface="Times New Roman" panose="02020603050405020304" pitchFamily="18" charset="0"/>
                <a:cs typeface="Times New Roman" panose="02020603050405020304" pitchFamily="18" charset="0"/>
              </a:rPr>
              <a:t> :</a:t>
            </a:r>
          </a:p>
          <a:p>
            <a:pPr lvl="1">
              <a:lnSpc>
                <a:spcPct val="150000"/>
              </a:lnSpc>
            </a:pPr>
            <a:r>
              <a:rPr lang="en-IN" dirty="0">
                <a:latin typeface="Times New Roman" panose="02020603050405020304" pitchFamily="18" charset="0"/>
                <a:cs typeface="Times New Roman" panose="02020603050405020304" pitchFamily="18" charset="0"/>
              </a:rPr>
              <a:t>It is the device that receives the message.</a:t>
            </a:r>
            <a:endParaRPr lang="en-IN" b="1"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674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438182" y="1268391"/>
            <a:ext cx="10195017" cy="4830567"/>
          </a:xfrm>
        </p:spPr>
        <p:txBody>
          <a:bodyPr>
            <a:noAutofit/>
          </a:bodyPr>
          <a:lstStyle/>
          <a:p>
            <a:pPr marL="0" indent="0" algn="just">
              <a:lnSpc>
                <a:spcPct val="150000"/>
              </a:lnSpc>
              <a:buNone/>
            </a:pPr>
            <a:r>
              <a:rPr lang="en-IN" sz="3200" b="1" u="sng" dirty="0">
                <a:latin typeface="Times New Roman" panose="02020603050405020304" pitchFamily="18" charset="0"/>
                <a:cs typeface="Times New Roman" panose="02020603050405020304" pitchFamily="18" charset="0"/>
              </a:rPr>
              <a:t>Switch</a:t>
            </a:r>
            <a:r>
              <a:rPr lang="en-IN" sz="3200" b="1" dirty="0">
                <a:latin typeface="Times New Roman" panose="02020603050405020304" pitchFamily="18" charset="0"/>
                <a:cs typeface="Times New Roman" panose="02020603050405020304" pitchFamily="18" charset="0"/>
              </a:rPr>
              <a:t> :</a:t>
            </a:r>
          </a:p>
          <a:p>
            <a:pPr algn="just">
              <a:lnSpc>
                <a:spcPct val="200000"/>
              </a:lnSpc>
            </a:pPr>
            <a:r>
              <a:rPr lang="en-IN" sz="2400" dirty="0">
                <a:latin typeface="Times New Roman" panose="02020603050405020304" pitchFamily="18" charset="0"/>
                <a:cs typeface="Times New Roman" panose="02020603050405020304" pitchFamily="18" charset="0"/>
              </a:rPr>
              <a:t>A switch stores the MAC address of the devices connected to its ports. </a:t>
            </a:r>
          </a:p>
          <a:p>
            <a:pPr algn="just">
              <a:lnSpc>
                <a:spcPct val="200000"/>
              </a:lnSpc>
            </a:pPr>
            <a:r>
              <a:rPr lang="en-IN" sz="2400" dirty="0">
                <a:latin typeface="Times New Roman" panose="02020603050405020304" pitchFamily="18" charset="0"/>
                <a:cs typeface="Times New Roman" panose="02020603050405020304" pitchFamily="18" charset="0"/>
              </a:rPr>
              <a:t>Switch knows the device with MAC address is connected to which port, so the switch forwards the received data frame to that port only.</a:t>
            </a:r>
          </a:p>
          <a:p>
            <a:pPr algn="just">
              <a:lnSpc>
                <a:spcPct val="200000"/>
              </a:lnSpc>
            </a:pPr>
            <a:r>
              <a:rPr lang="en-IN" sz="2400" dirty="0">
                <a:latin typeface="Times New Roman" panose="02020603050405020304" pitchFamily="18" charset="0"/>
                <a:cs typeface="Times New Roman" panose="02020603050405020304" pitchFamily="18" charset="0"/>
              </a:rPr>
              <a:t>Instead of broadcasting, switch unicast the frame.</a:t>
            </a:r>
          </a:p>
        </p:txBody>
      </p:sp>
    </p:spTree>
    <p:extLst>
      <p:ext uri="{BB962C8B-B14F-4D97-AF65-F5344CB8AC3E}">
        <p14:creationId xmlns:p14="http://schemas.microsoft.com/office/powerpoint/2010/main" val="133638644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281441" y="1571713"/>
            <a:ext cx="6653878" cy="3841822"/>
          </a:xfrm>
        </p:spPr>
        <p:txBody>
          <a:bodyPr>
            <a:noAutofit/>
          </a:bodyPr>
          <a:lstStyle/>
          <a:p>
            <a:pPr marL="0"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Mesh Topology :</a:t>
            </a:r>
          </a:p>
          <a:p>
            <a:pPr algn="just">
              <a:lnSpc>
                <a:spcPct val="150000"/>
              </a:lnSpc>
            </a:pPr>
            <a:r>
              <a:rPr lang="en-IN" dirty="0">
                <a:latin typeface="Times New Roman" panose="02020603050405020304" pitchFamily="18" charset="0"/>
                <a:cs typeface="Times New Roman" panose="02020603050405020304" pitchFamily="18" charset="0"/>
              </a:rPr>
              <a:t>In this topology, each device is connected to all other device in the network.</a:t>
            </a:r>
          </a:p>
          <a:p>
            <a:pPr algn="just">
              <a:lnSpc>
                <a:spcPct val="150000"/>
              </a:lnSpc>
            </a:pPr>
            <a:r>
              <a:rPr lang="en-IN" dirty="0">
                <a:latin typeface="Times New Roman" panose="02020603050405020304" pitchFamily="18" charset="0"/>
                <a:cs typeface="Times New Roman" panose="02020603050405020304" pitchFamily="18" charset="0"/>
              </a:rPr>
              <a:t>Each device has a point to point connection with every other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98C27321-6051-40CC-85D0-46A15CCE67D2}"/>
              </a:ext>
            </a:extLst>
          </p:cNvPr>
          <p:cNvPicPr>
            <a:picLocks noChangeAspect="1"/>
          </p:cNvPicPr>
          <p:nvPr/>
        </p:nvPicPr>
        <p:blipFill>
          <a:blip r:embed="rId4"/>
          <a:stretch>
            <a:fillRect/>
          </a:stretch>
        </p:blipFill>
        <p:spPr>
          <a:xfrm>
            <a:off x="8280353" y="1962283"/>
            <a:ext cx="3644275" cy="3841822"/>
          </a:xfrm>
          <a:prstGeom prst="rect">
            <a:avLst/>
          </a:prstGeom>
        </p:spPr>
      </p:pic>
    </p:spTree>
    <p:extLst>
      <p:ext uri="{BB962C8B-B14F-4D97-AF65-F5344CB8AC3E}">
        <p14:creationId xmlns:p14="http://schemas.microsoft.com/office/powerpoint/2010/main" val="149660161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403055" y="1660489"/>
            <a:ext cx="6267699" cy="3841822"/>
          </a:xfrm>
        </p:spPr>
        <p:txBody>
          <a:bodyPr>
            <a:noAutofit/>
          </a:bodyPr>
          <a:lstStyle/>
          <a:p>
            <a:pPr marL="0"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Ring Topology :</a:t>
            </a:r>
          </a:p>
          <a:p>
            <a:pPr algn="just">
              <a:lnSpc>
                <a:spcPct val="150000"/>
              </a:lnSpc>
            </a:pPr>
            <a:r>
              <a:rPr lang="en-IN" sz="2400" dirty="0">
                <a:latin typeface="Times New Roman" panose="02020603050405020304" pitchFamily="18" charset="0"/>
                <a:cs typeface="Times New Roman" panose="02020603050405020304" pitchFamily="18" charset="0"/>
              </a:rPr>
              <a:t>It is a network configuration in which device connection create a circular direct path.</a:t>
            </a:r>
          </a:p>
          <a:p>
            <a:pPr algn="just">
              <a:lnSpc>
                <a:spcPct val="150000"/>
              </a:lnSpc>
            </a:pPr>
            <a:r>
              <a:rPr lang="en-IN" sz="2400" dirty="0">
                <a:latin typeface="Times New Roman" panose="02020603050405020304" pitchFamily="18" charset="0"/>
                <a:cs typeface="Times New Roman" panose="02020603050405020304" pitchFamily="18" charset="0"/>
              </a:rPr>
              <a:t>Each network device is connected to two other devices like point on a circle.</a:t>
            </a:r>
          </a:p>
        </p:txBody>
      </p:sp>
      <p:pic>
        <p:nvPicPr>
          <p:cNvPr id="16" name="Picture 4">
            <a:extLst>
              <a:ext uri="{FF2B5EF4-FFF2-40B4-BE49-F238E27FC236}">
                <a16:creationId xmlns:a16="http://schemas.microsoft.com/office/drawing/2014/main" xmlns="" id="{CEC2FD4F-AEA9-447F-A4BB-D92164312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754" y="2308194"/>
            <a:ext cx="4300376" cy="316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914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219198" y="1508088"/>
            <a:ext cx="6362332" cy="4395561"/>
          </a:xfrm>
        </p:spPr>
        <p:txBody>
          <a:bodyPr>
            <a:noAutofit/>
          </a:bodyPr>
          <a:lstStyle/>
          <a:p>
            <a:pPr marL="0" indent="0" algn="just">
              <a:lnSpc>
                <a:spcPct val="150000"/>
              </a:lnSpc>
              <a:buNone/>
            </a:pPr>
            <a:r>
              <a:rPr lang="en-IN" sz="3200" b="1" dirty="0">
                <a:solidFill>
                  <a:srgbClr val="C00000"/>
                </a:solidFill>
                <a:latin typeface="Times New Roman" panose="02020603050405020304" pitchFamily="18" charset="0"/>
                <a:cs typeface="Times New Roman" panose="02020603050405020304" pitchFamily="18" charset="0"/>
              </a:rPr>
              <a:t>Bus Topology :</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In bus topology there is a main cable and all the devices are connected to this main cable through drop lines.</a:t>
            </a:r>
          </a:p>
          <a:p>
            <a:pPr algn="just">
              <a:lnSpc>
                <a:spcPct val="150000"/>
              </a:lnSpc>
            </a:pPr>
            <a:r>
              <a:rPr lang="en-US" sz="2400" b="0" i="0" dirty="0">
                <a:solidFill>
                  <a:srgbClr val="222426"/>
                </a:solidFill>
                <a:effectLst/>
                <a:latin typeface="Times New Roman" panose="02020603050405020304" pitchFamily="18" charset="0"/>
                <a:cs typeface="Times New Roman" panose="02020603050405020304" pitchFamily="18" charset="0"/>
              </a:rPr>
              <a:t>Since all the data is transmitted over the main cable, there is a limit of drop lines and the distance a main cable can have.</a:t>
            </a:r>
            <a:endParaRPr lang="en-IN"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91AAFCB4-785C-4912-8B0B-AC93DE537D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483" t="23305" r="7652" b="21169"/>
          <a:stretch/>
        </p:blipFill>
        <p:spPr bwMode="auto">
          <a:xfrm>
            <a:off x="7963270" y="2316332"/>
            <a:ext cx="3737499" cy="348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2907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240350" y="417250"/>
            <a:ext cx="6365289" cy="646331"/>
          </a:xfrm>
          <a:prstGeom prst="rect">
            <a:avLst/>
          </a:prstGeom>
          <a:noFill/>
        </p:spPr>
        <p:txBody>
          <a:bodyPr wrap="square" rtlCol="0">
            <a:spAutoFit/>
          </a:bodyPr>
          <a:lstStyle/>
          <a:p>
            <a:pPr algn="ctr"/>
            <a:r>
              <a:rPr lang="en-IN" sz="3600" b="1" dirty="0">
                <a:solidFill>
                  <a:srgbClr val="0070C0"/>
                </a:solidFill>
                <a:latin typeface="Times New Roman" panose="02020603050405020304" pitchFamily="18" charset="0"/>
                <a:cs typeface="Times New Roman" panose="02020603050405020304" pitchFamily="18" charset="0"/>
              </a:rPr>
              <a:t>Network Topologies </a:t>
            </a:r>
          </a:p>
        </p:txBody>
      </p:sp>
      <p:pic>
        <p:nvPicPr>
          <p:cNvPr id="12" name="Picture 11">
            <a:extLst>
              <a:ext uri="{FF2B5EF4-FFF2-40B4-BE49-F238E27FC236}">
                <a16:creationId xmlns:a16="http://schemas.microsoft.com/office/drawing/2014/main" xmlns="" id="{531FBBC7-06E8-4D50-B3C1-B11DD3A0E6BA}"/>
              </a:ext>
            </a:extLst>
          </p:cNvPr>
          <p:cNvPicPr>
            <a:picLocks noChangeAspect="1"/>
          </p:cNvPicPr>
          <p:nvPr/>
        </p:nvPicPr>
        <p:blipFill rotWithShape="1">
          <a:blip r:embed="rId4"/>
          <a:srcRect l="30168" r="23472" b="28949"/>
          <a:stretch/>
        </p:blipFill>
        <p:spPr>
          <a:xfrm>
            <a:off x="6704121" y="1400165"/>
            <a:ext cx="4854792" cy="4902981"/>
          </a:xfrm>
          <a:prstGeom prst="rect">
            <a:avLst/>
          </a:prstGeom>
        </p:spPr>
      </p:pic>
      <p:pic>
        <p:nvPicPr>
          <p:cNvPr id="18" name="Picture 17">
            <a:extLst>
              <a:ext uri="{FF2B5EF4-FFF2-40B4-BE49-F238E27FC236}">
                <a16:creationId xmlns:a16="http://schemas.microsoft.com/office/drawing/2014/main" xmlns="" id="{026F8CD8-B0C2-49E3-9E9E-D011210DAE44}"/>
              </a:ext>
            </a:extLst>
          </p:cNvPr>
          <p:cNvPicPr>
            <a:picLocks noChangeAspect="1"/>
          </p:cNvPicPr>
          <p:nvPr/>
        </p:nvPicPr>
        <p:blipFill rotWithShape="1">
          <a:blip r:embed="rId5"/>
          <a:srcRect l="5474" r="5477" b="11961"/>
          <a:stretch/>
        </p:blipFill>
        <p:spPr>
          <a:xfrm>
            <a:off x="1778032" y="4099039"/>
            <a:ext cx="4773688" cy="2341711"/>
          </a:xfrm>
          <a:prstGeom prst="rect">
            <a:avLst/>
          </a:prstGeom>
        </p:spPr>
      </p:pic>
      <p:pic>
        <p:nvPicPr>
          <p:cNvPr id="21" name="Picture 20">
            <a:extLst>
              <a:ext uri="{FF2B5EF4-FFF2-40B4-BE49-F238E27FC236}">
                <a16:creationId xmlns:a16="http://schemas.microsoft.com/office/drawing/2014/main" xmlns="" id="{A2028185-497B-459F-AD7D-7EB87B3F1EE8}"/>
              </a:ext>
            </a:extLst>
          </p:cNvPr>
          <p:cNvPicPr>
            <a:picLocks noChangeAspect="1"/>
          </p:cNvPicPr>
          <p:nvPr/>
        </p:nvPicPr>
        <p:blipFill rotWithShape="1">
          <a:blip r:embed="rId6"/>
          <a:srcRect l="4935" r="22368"/>
          <a:stretch/>
        </p:blipFill>
        <p:spPr>
          <a:xfrm>
            <a:off x="1778032" y="1375741"/>
            <a:ext cx="4711762" cy="2620652"/>
          </a:xfrm>
          <a:prstGeom prst="rect">
            <a:avLst/>
          </a:prstGeom>
        </p:spPr>
      </p:pic>
    </p:spTree>
    <p:extLst>
      <p:ext uri="{BB962C8B-B14F-4D97-AF65-F5344CB8AC3E}">
        <p14:creationId xmlns:p14="http://schemas.microsoft.com/office/powerpoint/2010/main" val="546364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1051379" y="605854"/>
            <a:ext cx="10515600" cy="1298301"/>
          </a:xfrm>
        </p:spPr>
        <p:txBody>
          <a:bodyPr>
            <a:noAutofit/>
          </a:bodyPr>
          <a:lstStyle/>
          <a:p>
            <a:pPr algn="ctr"/>
            <a:r>
              <a:rPr lang="en-IN" dirty="0">
                <a:solidFill>
                  <a:srgbClr val="00B0F0"/>
                </a:solidFill>
                <a:latin typeface="Times New Roman" panose="02020603050405020304" pitchFamily="18" charset="0"/>
                <a:cs typeface="Times New Roman" panose="02020603050405020304" pitchFamily="18" charset="0"/>
              </a:rPr>
              <a:t>LAN setup in ns2</a:t>
            </a:r>
            <a:br>
              <a:rPr lang="en-IN" dirty="0">
                <a:solidFill>
                  <a:srgbClr val="00B0F0"/>
                </a:solidFill>
                <a:latin typeface="Times New Roman" panose="02020603050405020304" pitchFamily="18" charset="0"/>
                <a:cs typeface="Times New Roman" panose="02020603050405020304" pitchFamily="18" charset="0"/>
              </a:rPr>
            </a:br>
            <a:endParaRPr lang="en-IN" dirty="0">
              <a:solidFill>
                <a:srgbClr val="00B0F0"/>
              </a:solidFill>
            </a:endParaRP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051379" y="1830011"/>
            <a:ext cx="10835821" cy="4394801"/>
          </a:xfrm>
        </p:spPr>
        <p:txBody>
          <a:bodyPr>
            <a:normAutofit/>
          </a:bodyPr>
          <a:lstStyle/>
          <a:p>
            <a:pPr lvl="1" algn="just">
              <a:lnSpc>
                <a:spcPct val="150000"/>
              </a:lnSpc>
            </a:pPr>
            <a:r>
              <a:rPr lang="en-IN" sz="2800" dirty="0">
                <a:latin typeface="Times New Roman" panose="02020603050405020304" pitchFamily="18" charset="0"/>
                <a:cs typeface="Times New Roman" panose="02020603050405020304" pitchFamily="18" charset="0"/>
              </a:rPr>
              <a:t>To make a LAN connection between nodes n1, n2, n3, n4 the following line should be added in the tcl script</a:t>
            </a: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44ED9755-BF14-4ACE-A936-02FCB2412A1A}"/>
              </a:ext>
            </a:extLst>
          </p:cNvPr>
          <p:cNvSpPr/>
          <p:nvPr/>
        </p:nvSpPr>
        <p:spPr>
          <a:xfrm>
            <a:off x="1504701" y="3552599"/>
            <a:ext cx="9911982" cy="8433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1" indent="0" algn="just">
              <a:lnSpc>
                <a:spcPct val="150000"/>
              </a:lnSpc>
              <a:buNone/>
            </a:pPr>
            <a:r>
              <a:rPr lang="en-IN" dirty="0">
                <a:solidFill>
                  <a:schemeClr val="tx1"/>
                </a:solidFill>
                <a:latin typeface="Times New Roman" panose="02020603050405020304" pitchFamily="18" charset="0"/>
                <a:cs typeface="Times New Roman" panose="02020603050405020304" pitchFamily="18" charset="0"/>
              </a:rPr>
              <a:t>s</a:t>
            </a:r>
            <a:r>
              <a:rPr lang="en-IN" sz="1800" dirty="0" smtClean="0">
                <a:solidFill>
                  <a:schemeClr val="tx1"/>
                </a:solidFill>
                <a:latin typeface="Times New Roman" panose="02020603050405020304" pitchFamily="18" charset="0"/>
                <a:cs typeface="Times New Roman" panose="02020603050405020304" pitchFamily="18" charset="0"/>
              </a:rPr>
              <a:t>et </a:t>
            </a:r>
            <a:r>
              <a:rPr lang="en-IN" sz="1800" dirty="0">
                <a:solidFill>
                  <a:schemeClr val="tx1"/>
                </a:solidFill>
                <a:latin typeface="Times New Roman" panose="02020603050405020304" pitchFamily="18" charset="0"/>
                <a:cs typeface="Times New Roman" panose="02020603050405020304" pitchFamily="18" charset="0"/>
              </a:rPr>
              <a:t>lan [$ns newLan “$n1 $n2 $n3 $n4” 0.5Mb 30ms LL Queue/DropTail MAC/802_3 </a:t>
            </a:r>
            <a:r>
              <a:rPr lang="en-IN" sz="1800" dirty="0" smtClean="0">
                <a:solidFill>
                  <a:schemeClr val="tx1"/>
                </a:solidFill>
                <a:latin typeface="Times New Roman" panose="02020603050405020304" pitchFamily="18" charset="0"/>
                <a:cs typeface="Times New Roman" panose="02020603050405020304" pitchFamily="18" charset="0"/>
              </a:rPr>
              <a:t>channel]</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7402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152559" y="209168"/>
            <a:ext cx="6365289" cy="923330"/>
          </a:xfrm>
          <a:prstGeom prst="rect">
            <a:avLst/>
          </a:prstGeom>
          <a:noFill/>
        </p:spPr>
        <p:txBody>
          <a:bodyPr wrap="square" rtlCol="0">
            <a:sp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rt model</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504700" y="1415045"/>
            <a:ext cx="9761062" cy="4939531"/>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It defines a model to be applied to the nodes and links in the topology.</a:t>
            </a:r>
          </a:p>
          <a:p>
            <a:pPr algn="just">
              <a:lnSpc>
                <a:spcPct val="150000"/>
              </a:lnSpc>
            </a:pPr>
            <a:r>
              <a:rPr lang="en-IN" sz="2400" dirty="0">
                <a:latin typeface="Times New Roman" panose="02020603050405020304" pitchFamily="18" charset="0"/>
                <a:cs typeface="Times New Roman" panose="02020603050405020304" pitchFamily="18" charset="0"/>
              </a:rPr>
              <a:t>If only one node is specified, it is assumed that the node will fail.</a:t>
            </a:r>
          </a:p>
          <a:p>
            <a:pPr algn="just">
              <a:lnSpc>
                <a:spcPct val="150000"/>
              </a:lnSpc>
            </a:pPr>
            <a:r>
              <a:rPr lang="en-IN" sz="2400" dirty="0">
                <a:latin typeface="Times New Roman" panose="02020603050405020304" pitchFamily="18" charset="0"/>
                <a:cs typeface="Times New Roman" panose="02020603050405020304" pitchFamily="18" charset="0"/>
              </a:rPr>
              <a:t>This is modelled by making the links incident on the node fail.</a:t>
            </a:r>
          </a:p>
        </p:txBody>
      </p:sp>
      <p:sp>
        <p:nvSpPr>
          <p:cNvPr id="15" name="Rectangle 14">
            <a:extLst>
              <a:ext uri="{FF2B5EF4-FFF2-40B4-BE49-F238E27FC236}">
                <a16:creationId xmlns:a16="http://schemas.microsoft.com/office/drawing/2014/main" xmlns="" id="{EA760E6D-A895-4100-9B6D-87FD953F6F4C}"/>
              </a:ext>
            </a:extLst>
          </p:cNvPr>
          <p:cNvSpPr/>
          <p:nvPr/>
        </p:nvSpPr>
        <p:spPr>
          <a:xfrm>
            <a:off x="3477552" y="4662115"/>
            <a:ext cx="5541695" cy="129612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rtmodel-at  1.0  down  $n(1)</a:t>
            </a:r>
          </a:p>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rtmodel-at  2.5  up  $n(1)</a:t>
            </a:r>
          </a:p>
        </p:txBody>
      </p:sp>
      <p:sp>
        <p:nvSpPr>
          <p:cNvPr id="16" name="Rectangle 15">
            <a:extLst>
              <a:ext uri="{FF2B5EF4-FFF2-40B4-BE49-F238E27FC236}">
                <a16:creationId xmlns:a16="http://schemas.microsoft.com/office/drawing/2014/main" xmlns="" id="{0FEA61BF-646B-4FF5-9D74-FC8B56F99E64}"/>
              </a:ext>
            </a:extLst>
          </p:cNvPr>
          <p:cNvSpPr/>
          <p:nvPr/>
        </p:nvSpPr>
        <p:spPr>
          <a:xfrm>
            <a:off x="3152559" y="3795918"/>
            <a:ext cx="6540869" cy="65167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rtmodel-at  &lt;time&gt;  &lt;up/down&gt;  &lt;node&gt; </a:t>
            </a:r>
          </a:p>
        </p:txBody>
      </p:sp>
    </p:spTree>
    <p:extLst>
      <p:ext uri="{BB962C8B-B14F-4D97-AF65-F5344CB8AC3E}">
        <p14:creationId xmlns:p14="http://schemas.microsoft.com/office/powerpoint/2010/main" val="12519559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xmlns="" id="{631510E0-04A1-4E39-B793-885EAFDA367E}"/>
              </a:ext>
            </a:extLst>
          </p:cNvPr>
          <p:cNvSpPr txBox="1"/>
          <p:nvPr/>
        </p:nvSpPr>
        <p:spPr>
          <a:xfrm>
            <a:off x="3218155" y="532856"/>
            <a:ext cx="6365289" cy="923330"/>
          </a:xfrm>
          <a:prstGeom prst="rect">
            <a:avLst/>
          </a:prstGeom>
          <a:noFill/>
        </p:spPr>
        <p:txBody>
          <a:bodyPr wrap="square" rtlCol="0">
            <a:spAutoFit/>
          </a:bodyPr>
          <a:lstStyle/>
          <a:p>
            <a:pPr algn="ctr"/>
            <a:r>
              <a:rPr lang="en-IN" sz="5400" dirty="0">
                <a:solidFill>
                  <a:srgbClr val="00B0F0"/>
                </a:solidFill>
                <a:latin typeface="Times New Roman" panose="02020603050405020304" pitchFamily="18" charset="0"/>
                <a:cs typeface="Times New Roman" panose="02020603050405020304" pitchFamily="18" charset="0"/>
              </a:rPr>
              <a:t>rt model</a:t>
            </a:r>
          </a:p>
        </p:txBody>
      </p:sp>
      <p:sp>
        <p:nvSpPr>
          <p:cNvPr id="12" name="Content Placeholder 11">
            <a:extLst>
              <a:ext uri="{FF2B5EF4-FFF2-40B4-BE49-F238E27FC236}">
                <a16:creationId xmlns:a16="http://schemas.microsoft.com/office/drawing/2014/main" xmlns="" id="{13BFAC1D-3C8F-46A2-9A7D-C9D716B39A72}"/>
              </a:ext>
            </a:extLst>
          </p:cNvPr>
          <p:cNvSpPr>
            <a:spLocks noGrp="1"/>
          </p:cNvSpPr>
          <p:nvPr>
            <p:ph idx="4294967295"/>
          </p:nvPr>
        </p:nvSpPr>
        <p:spPr>
          <a:xfrm>
            <a:off x="1454672" y="1764757"/>
            <a:ext cx="9761062" cy="4272060"/>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If two nodes are specified, then it is assumed that the two nodes are adjacent to each other and the model is applied to the link incident on the two nodes.</a:t>
            </a:r>
          </a:p>
        </p:txBody>
      </p:sp>
      <p:sp>
        <p:nvSpPr>
          <p:cNvPr id="15" name="Rectangle 14">
            <a:extLst>
              <a:ext uri="{FF2B5EF4-FFF2-40B4-BE49-F238E27FC236}">
                <a16:creationId xmlns:a16="http://schemas.microsoft.com/office/drawing/2014/main" xmlns="" id="{EA760E6D-A895-4100-9B6D-87FD953F6F4C}"/>
              </a:ext>
            </a:extLst>
          </p:cNvPr>
          <p:cNvSpPr/>
          <p:nvPr/>
        </p:nvSpPr>
        <p:spPr>
          <a:xfrm>
            <a:off x="3477552" y="3276600"/>
            <a:ext cx="6154720" cy="18191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rtmodel-at  1.0  up  $n(1)  $n(2)</a:t>
            </a:r>
          </a:p>
          <a:p>
            <a:pPr lvl="1">
              <a:lnSpc>
                <a:spcPct val="150000"/>
              </a:lnSpc>
            </a:pPr>
            <a:r>
              <a:rPr lang="en-US" sz="2400" dirty="0">
                <a:solidFill>
                  <a:schemeClr val="tx1"/>
                </a:solidFill>
                <a:latin typeface="Times New Roman" panose="02020603050405020304" pitchFamily="18" charset="0"/>
                <a:cs typeface="Times New Roman" panose="02020603050405020304" pitchFamily="18" charset="0"/>
              </a:rPr>
              <a:t>$ns  rtmodel-at  2.0  down  $n(1)  $n(2)</a:t>
            </a:r>
          </a:p>
        </p:txBody>
      </p:sp>
    </p:spTree>
    <p:extLst>
      <p:ext uri="{BB962C8B-B14F-4D97-AF65-F5344CB8AC3E}">
        <p14:creationId xmlns:p14="http://schemas.microsoft.com/office/powerpoint/2010/main" val="18805638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78399"/>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itle 6">
            <a:extLst>
              <a:ext uri="{FF2B5EF4-FFF2-40B4-BE49-F238E27FC236}">
                <a16:creationId xmlns:a16="http://schemas.microsoft.com/office/drawing/2014/main" xmlns="" id="{2F9E8C8A-46A0-40EC-AD13-177D3047DA7F}"/>
              </a:ext>
            </a:extLst>
          </p:cNvPr>
          <p:cNvSpPr>
            <a:spLocks noGrp="1"/>
          </p:cNvSpPr>
          <p:nvPr>
            <p:ph type="title"/>
          </p:nvPr>
        </p:nvSpPr>
        <p:spPr>
          <a:xfrm>
            <a:off x="1051379" y="545871"/>
            <a:ext cx="10515600" cy="1103420"/>
          </a:xfrm>
        </p:spPr>
        <p:txBody>
          <a:bodyPr>
            <a:normAutofit fontScale="90000"/>
          </a:bodyPr>
          <a:lstStyle/>
          <a:p>
            <a:pPr algn="ctr"/>
            <a:r>
              <a:rPr lang="en-IN" sz="4000" dirty="0">
                <a:solidFill>
                  <a:srgbClr val="00B0F0"/>
                </a:solidFill>
                <a:latin typeface="Times New Roman" panose="02020603050405020304" pitchFamily="18" charset="0"/>
                <a:cs typeface="Times New Roman" panose="02020603050405020304" pitchFamily="18" charset="0"/>
              </a:rPr>
              <a:t>Queue Management Schemes</a:t>
            </a:r>
            <a:br>
              <a:rPr lang="en-IN" sz="4000" dirty="0">
                <a:solidFill>
                  <a:srgbClr val="00B0F0"/>
                </a:solidFill>
                <a:latin typeface="Times New Roman" panose="02020603050405020304" pitchFamily="18" charset="0"/>
                <a:cs typeface="Times New Roman" panose="02020603050405020304" pitchFamily="18" charset="0"/>
              </a:rPr>
            </a:br>
            <a:endParaRPr lang="en-IN" sz="4000" dirty="0">
              <a:solidFill>
                <a:srgbClr val="00B0F0"/>
              </a:solidFill>
            </a:endParaRPr>
          </a:p>
        </p:txBody>
      </p:sp>
      <p:sp>
        <p:nvSpPr>
          <p:cNvPr id="12" name="Content Placeholder 11">
            <a:extLst>
              <a:ext uri="{FF2B5EF4-FFF2-40B4-BE49-F238E27FC236}">
                <a16:creationId xmlns:a16="http://schemas.microsoft.com/office/drawing/2014/main" xmlns="" id="{4A232332-19E6-4031-B782-6920E62FFF8B}"/>
              </a:ext>
            </a:extLst>
          </p:cNvPr>
          <p:cNvSpPr>
            <a:spLocks noGrp="1"/>
          </p:cNvSpPr>
          <p:nvPr>
            <p:ph idx="1"/>
          </p:nvPr>
        </p:nvSpPr>
        <p:spPr>
          <a:xfrm>
            <a:off x="1066800" y="1253331"/>
            <a:ext cx="10857828" cy="5195806"/>
          </a:xfrm>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Performance of TCP based applications critically depends on the choice of Queue Management (Q.M) in the network links.</a:t>
            </a:r>
          </a:p>
          <a:p>
            <a:pPr algn="just">
              <a:lnSpc>
                <a:spcPct val="150000"/>
              </a:lnSpc>
            </a:pPr>
            <a:r>
              <a:rPr lang="en-IN" sz="2000" dirty="0">
                <a:latin typeface="Times New Roman" panose="02020603050405020304" pitchFamily="18" charset="0"/>
                <a:cs typeface="Times New Roman" panose="02020603050405020304" pitchFamily="18" charset="0"/>
              </a:rPr>
              <a:t>Queue Management is defined as the algorithm that manage the length of the packet queues by dropping packets when necessary. </a:t>
            </a:r>
          </a:p>
          <a:p>
            <a:pPr algn="just">
              <a:lnSpc>
                <a:spcPct val="150000"/>
              </a:lnSpc>
            </a:pPr>
            <a:r>
              <a:rPr lang="en-IN" sz="2000" dirty="0">
                <a:latin typeface="Times New Roman" panose="02020603050405020304" pitchFamily="18" charset="0"/>
                <a:cs typeface="Times New Roman" panose="02020603050405020304" pitchFamily="18" charset="0"/>
              </a:rPr>
              <a:t>From the point of packet dropping, Queue management can be classified into 2 types</a:t>
            </a:r>
          </a:p>
          <a:p>
            <a:pPr marL="457200" lvl="1" indent="0" algn="just">
              <a:lnSpc>
                <a:spcPct val="150000"/>
              </a:lnSpc>
              <a:buNone/>
            </a:pPr>
            <a:r>
              <a:rPr lang="en-IN" sz="2000" b="1" dirty="0">
                <a:latin typeface="Times New Roman" panose="02020603050405020304" pitchFamily="18" charset="0"/>
                <a:cs typeface="Times New Roman" panose="02020603050405020304" pitchFamily="18" charset="0"/>
              </a:rPr>
              <a:t>1. </a:t>
            </a:r>
            <a:r>
              <a:rPr lang="en-IN" sz="2000" b="1" u="sng" dirty="0">
                <a:latin typeface="Times New Roman" panose="02020603050405020304" pitchFamily="18" charset="0"/>
                <a:cs typeface="Times New Roman" panose="02020603050405020304" pitchFamily="18" charset="0"/>
              </a:rPr>
              <a:t>Passive Q.M</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Packet drop occurs only when the buffer gets full</a:t>
            </a:r>
          </a:p>
          <a:p>
            <a:pPr marL="457200" lvl="1"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Ex:</a:t>
            </a:r>
            <a:r>
              <a:rPr lang="en-IN" sz="2000" dirty="0">
                <a:latin typeface="Times New Roman" panose="02020603050405020304" pitchFamily="18" charset="0"/>
                <a:cs typeface="Times New Roman" panose="02020603050405020304" pitchFamily="18" charset="0"/>
              </a:rPr>
              <a:t> Drop Tail.</a:t>
            </a:r>
          </a:p>
          <a:p>
            <a:pPr marL="457200" lvl="1" indent="0" algn="just">
              <a:lnSpc>
                <a:spcPct val="150000"/>
              </a:lnSpc>
              <a:buNone/>
            </a:pPr>
            <a:r>
              <a:rPr lang="en-IN" sz="2000" b="1" dirty="0">
                <a:latin typeface="Times New Roman" panose="02020603050405020304" pitchFamily="18" charset="0"/>
                <a:cs typeface="Times New Roman" panose="02020603050405020304" pitchFamily="18" charset="0"/>
              </a:rPr>
              <a:t>2. </a:t>
            </a:r>
            <a:r>
              <a:rPr lang="en-IN" sz="2000" b="1" u="sng" dirty="0">
                <a:latin typeface="Times New Roman" panose="02020603050405020304" pitchFamily="18" charset="0"/>
                <a:cs typeface="Times New Roman" panose="02020603050405020304" pitchFamily="18" charset="0"/>
              </a:rPr>
              <a:t>Active Q.M</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Employs preventive packet drops. It provides implicit feedback mechanism to    </a:t>
            </a:r>
          </a:p>
          <a:p>
            <a:pPr marL="457200" lvl="1" indent="0" algn="just">
              <a:lnSpc>
                <a:spcPct val="150000"/>
              </a:lnSpc>
              <a:buNone/>
            </a:pPr>
            <a:r>
              <a:rPr lang="en-IN" sz="2000" dirty="0">
                <a:latin typeface="Times New Roman" panose="02020603050405020304" pitchFamily="18" charset="0"/>
                <a:cs typeface="Times New Roman" panose="02020603050405020304" pitchFamily="18" charset="0"/>
              </a:rPr>
              <a:t>                           notify senders of the onset of congestion. Arriving packets are randomly dropped.</a:t>
            </a:r>
          </a:p>
          <a:p>
            <a:pPr marL="457200" lvl="1" indent="0" algn="just">
              <a:lnSpc>
                <a:spcPct val="150000"/>
              </a:lnSpc>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Ex:</a:t>
            </a:r>
            <a:r>
              <a:rPr lang="en-IN" sz="2000" dirty="0">
                <a:latin typeface="Times New Roman" panose="02020603050405020304" pitchFamily="18" charset="0"/>
                <a:cs typeface="Times New Roman" panose="02020603050405020304" pitchFamily="18" charset="0"/>
              </a:rPr>
              <a:t> RED</a:t>
            </a:r>
          </a:p>
          <a:p>
            <a:pPr marL="457200" lvl="1"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6793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1">
            <a:extLst>
              <a:ext uri="{FF2B5EF4-FFF2-40B4-BE49-F238E27FC236}">
                <a16:creationId xmlns:a16="http://schemas.microsoft.com/office/drawing/2014/main" xmlns="" id="{1B5BF1EE-16F1-C04B-89B9-E2277489E85E}"/>
              </a:ext>
            </a:extLst>
          </p:cNvPr>
          <p:cNvSpPr/>
          <p:nvPr/>
        </p:nvSpPr>
        <p:spPr>
          <a:xfrm rot="16200000">
            <a:off x="-2655996" y="3265598"/>
            <a:ext cx="6857999" cy="326807"/>
          </a:xfrm>
          <a:prstGeom prst="rect">
            <a:avLst/>
          </a:prstGeom>
          <a:solidFill>
            <a:srgbClr val="3BC2D5"/>
          </a:solidFill>
        </p:spPr>
      </p:sp>
      <p:sp>
        <p:nvSpPr>
          <p:cNvPr id="3" name="AutoShape 11">
            <a:extLst>
              <a:ext uri="{FF2B5EF4-FFF2-40B4-BE49-F238E27FC236}">
                <a16:creationId xmlns:a16="http://schemas.microsoft.com/office/drawing/2014/main" xmlns="" id="{D5DBFBDF-05CE-E342-A678-EBE727FFDCA9}"/>
              </a:ext>
            </a:extLst>
          </p:cNvPr>
          <p:cNvSpPr/>
          <p:nvPr/>
        </p:nvSpPr>
        <p:spPr>
          <a:xfrm rot="16200000">
            <a:off x="-2960796" y="3265597"/>
            <a:ext cx="6858000" cy="326807"/>
          </a:xfrm>
          <a:prstGeom prst="rect">
            <a:avLst/>
          </a:prstGeom>
          <a:solidFill>
            <a:srgbClr val="37ADBC"/>
          </a:solidFill>
        </p:spPr>
      </p:sp>
      <p:sp>
        <p:nvSpPr>
          <p:cNvPr id="4" name="AutoShape 11">
            <a:extLst>
              <a:ext uri="{FF2B5EF4-FFF2-40B4-BE49-F238E27FC236}">
                <a16:creationId xmlns:a16="http://schemas.microsoft.com/office/drawing/2014/main" xmlns="" id="{DBACBFB1-76B8-0443-B369-9740389D5994}"/>
              </a:ext>
            </a:extLst>
          </p:cNvPr>
          <p:cNvSpPr/>
          <p:nvPr/>
        </p:nvSpPr>
        <p:spPr>
          <a:xfrm rot="16200000">
            <a:off x="-3271946" y="3269521"/>
            <a:ext cx="6870701" cy="326807"/>
          </a:xfrm>
          <a:prstGeom prst="rect">
            <a:avLst/>
          </a:prstGeom>
          <a:solidFill>
            <a:srgbClr val="3299A6"/>
          </a:solidFill>
        </p:spPr>
      </p:sp>
      <p:sp>
        <p:nvSpPr>
          <p:cNvPr id="5" name="TextBox 4">
            <a:extLst>
              <a:ext uri="{FF2B5EF4-FFF2-40B4-BE49-F238E27FC236}">
                <a16:creationId xmlns:a16="http://schemas.microsoft.com/office/drawing/2014/main" xmlns="" id="{572E678D-98BC-A24B-A950-FE0833C3B665}"/>
              </a:ext>
            </a:extLst>
          </p:cNvPr>
          <p:cNvSpPr txBox="1"/>
          <p:nvPr/>
        </p:nvSpPr>
        <p:spPr>
          <a:xfrm rot="16200000">
            <a:off x="-619251" y="1454751"/>
            <a:ext cx="1577548"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EDUCATION</a:t>
            </a:r>
          </a:p>
        </p:txBody>
      </p:sp>
      <p:sp>
        <p:nvSpPr>
          <p:cNvPr id="6" name="TextBox 5">
            <a:extLst>
              <a:ext uri="{FF2B5EF4-FFF2-40B4-BE49-F238E27FC236}">
                <a16:creationId xmlns:a16="http://schemas.microsoft.com/office/drawing/2014/main" xmlns="" id="{6CC947BB-0500-A64E-8980-F0F8B75CBA14}"/>
              </a:ext>
            </a:extLst>
          </p:cNvPr>
          <p:cNvSpPr txBox="1"/>
          <p:nvPr/>
        </p:nvSpPr>
        <p:spPr>
          <a:xfrm rot="16200000">
            <a:off x="-571222" y="3016271"/>
            <a:ext cx="205684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EMPLOYABILITY</a:t>
            </a:r>
          </a:p>
        </p:txBody>
      </p:sp>
      <p:sp>
        <p:nvSpPr>
          <p:cNvPr id="8" name="TextBox 7">
            <a:extLst>
              <a:ext uri="{FF2B5EF4-FFF2-40B4-BE49-F238E27FC236}">
                <a16:creationId xmlns:a16="http://schemas.microsoft.com/office/drawing/2014/main" xmlns="" id="{593A39C5-3FBE-AE41-B58D-E7CA8C19BF04}"/>
              </a:ext>
            </a:extLst>
          </p:cNvPr>
          <p:cNvSpPr txBox="1"/>
          <p:nvPr/>
        </p:nvSpPr>
        <p:spPr>
          <a:xfrm rot="16200000">
            <a:off x="-603117" y="5060101"/>
            <a:ext cx="2730235" cy="379656"/>
          </a:xfrm>
          <a:prstGeom prst="rect">
            <a:avLst/>
          </a:prstGeom>
          <a:noFill/>
        </p:spPr>
        <p:txBody>
          <a:bodyPr wrap="none" rtlCol="0">
            <a:spAutoFit/>
          </a:bodyPr>
          <a:lstStyle/>
          <a:p>
            <a:r>
              <a:rPr lang="en-GB" sz="1867" dirty="0">
                <a:solidFill>
                  <a:schemeClr val="bg1"/>
                </a:solidFill>
                <a:latin typeface="Arial" panose="020B0604020202020204" pitchFamily="34" charset="0"/>
                <a:cs typeface="Arial" panose="020B0604020202020204" pitchFamily="34" charset="0"/>
              </a:rPr>
              <a:t>ENTREPRENEURSHIP</a:t>
            </a:r>
          </a:p>
        </p:txBody>
      </p:sp>
      <p:pic>
        <p:nvPicPr>
          <p:cNvPr id="9" name="Picture 13">
            <a:extLst>
              <a:ext uri="{FF2B5EF4-FFF2-40B4-BE49-F238E27FC236}">
                <a16:creationId xmlns:a16="http://schemas.microsoft.com/office/drawing/2014/main" xmlns="" id="{07636D20-CFA0-464B-9983-E3380125BAD6}"/>
              </a:ext>
            </a:extLst>
          </p:cNvPr>
          <p:cNvPicPr>
            <a:picLocks noChangeAspect="1"/>
          </p:cNvPicPr>
          <p:nvPr/>
        </p:nvPicPr>
        <p:blipFill>
          <a:blip r:embed="rId2"/>
          <a:srcRect/>
          <a:stretch>
            <a:fillRect/>
          </a:stretch>
        </p:blipFill>
        <p:spPr>
          <a:xfrm>
            <a:off x="977403" y="37603"/>
            <a:ext cx="1054597" cy="1054597"/>
          </a:xfrm>
          <a:prstGeom prst="rect">
            <a:avLst/>
          </a:prstGeom>
        </p:spPr>
      </p:pic>
      <p:pic>
        <p:nvPicPr>
          <p:cNvPr id="10" name="Picture 12">
            <a:extLst>
              <a:ext uri="{FF2B5EF4-FFF2-40B4-BE49-F238E27FC236}">
                <a16:creationId xmlns:a16="http://schemas.microsoft.com/office/drawing/2014/main" xmlns="" id="{95679324-5E7C-504D-843B-C4C23BA97939}"/>
              </a:ext>
            </a:extLst>
          </p:cNvPr>
          <p:cNvPicPr>
            <a:picLocks noChangeAspect="1"/>
          </p:cNvPicPr>
          <p:nvPr/>
        </p:nvPicPr>
        <p:blipFill>
          <a:blip r:embed="rId3"/>
          <a:srcRect/>
          <a:stretch>
            <a:fillRect/>
          </a:stretch>
        </p:blipFill>
        <p:spPr>
          <a:xfrm>
            <a:off x="11125200" y="50257"/>
            <a:ext cx="1016000" cy="965199"/>
          </a:xfrm>
          <a:prstGeom prst="rect">
            <a:avLst/>
          </a:prstGeom>
        </p:spPr>
      </p:pic>
      <p:sp>
        <p:nvSpPr>
          <p:cNvPr id="11" name="AutoShape 11">
            <a:extLst>
              <a:ext uri="{FF2B5EF4-FFF2-40B4-BE49-F238E27FC236}">
                <a16:creationId xmlns:a16="http://schemas.microsoft.com/office/drawing/2014/main" xmlns="" id="{2E5ED43E-8072-D044-8AEC-A3D3A7869B74}"/>
              </a:ext>
            </a:extLst>
          </p:cNvPr>
          <p:cNvSpPr/>
          <p:nvPr/>
        </p:nvSpPr>
        <p:spPr>
          <a:xfrm>
            <a:off x="7772400" y="6449137"/>
            <a:ext cx="4444998" cy="332663"/>
          </a:xfrm>
          <a:prstGeom prst="rect">
            <a:avLst/>
          </a:prstGeom>
          <a:solidFill>
            <a:srgbClr val="3BAEBD"/>
          </a:solidFill>
        </p:spPr>
        <p:txBody>
          <a:bodyPr/>
          <a:lstStyle/>
          <a:p>
            <a:pPr algn="ctr"/>
            <a:r>
              <a:rPr lang="en-GB" sz="1600" dirty="0" err="1">
                <a:solidFill>
                  <a:schemeClr val="bg1"/>
                </a:solidFill>
                <a:latin typeface="Arial" panose="020B0604020202020204" pitchFamily="34" charset="0"/>
                <a:cs typeface="Arial" panose="020B0604020202020204" pitchFamily="34" charset="0"/>
              </a:rPr>
              <a:t>www.task.telangana.gov.in</a:t>
            </a:r>
            <a:endParaRPr lang="en-GB" sz="1600" dirty="0">
              <a:solidFill>
                <a:schemeClr val="bg1"/>
              </a:solidFill>
              <a:latin typeface="Arial" panose="020B0604020202020204" pitchFamily="34" charset="0"/>
              <a:cs typeface="Arial" panose="020B0604020202020204" pitchFamily="34" charset="0"/>
            </a:endParaRPr>
          </a:p>
        </p:txBody>
      </p:sp>
      <p:sp>
        <p:nvSpPr>
          <p:cNvPr id="13" name="AutoShape 6">
            <a:extLst>
              <a:ext uri="{FF2B5EF4-FFF2-40B4-BE49-F238E27FC236}">
                <a16:creationId xmlns:a16="http://schemas.microsoft.com/office/drawing/2014/main" xmlns="" id="{61D66461-CA61-403C-A952-66B32B82CA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8">
            <a:extLst>
              <a:ext uri="{FF2B5EF4-FFF2-40B4-BE49-F238E27FC236}">
                <a16:creationId xmlns:a16="http://schemas.microsoft.com/office/drawing/2014/main" xmlns="" id="{DCD78414-BF84-4502-A90E-C202ADE7D9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4" name="Picture 2">
            <a:extLst>
              <a:ext uri="{FF2B5EF4-FFF2-40B4-BE49-F238E27FC236}">
                <a16:creationId xmlns:a16="http://schemas.microsoft.com/office/drawing/2014/main" xmlns="" id="{32431419-1060-4E2F-91DC-9DDC7EADC5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24" t="54555"/>
          <a:stretch/>
        </p:blipFill>
        <p:spPr bwMode="auto">
          <a:xfrm>
            <a:off x="8025413" y="1216241"/>
            <a:ext cx="3471169" cy="174002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xmlns="" id="{677228EC-07EE-4C90-A1FB-3793BAF58A40}"/>
              </a:ext>
            </a:extLst>
          </p:cNvPr>
          <p:cNvSpPr/>
          <p:nvPr/>
        </p:nvSpPr>
        <p:spPr>
          <a:xfrm>
            <a:off x="1186656" y="1015456"/>
            <a:ext cx="10520039" cy="756771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Drop Tail </a:t>
            </a:r>
            <a:r>
              <a:rPr lang="en-IN" sz="2400" b="1" dirty="0">
                <a:latin typeface="Times New Roman" panose="02020603050405020304" pitchFamily="18" charset="0"/>
                <a:cs typeface="Times New Roman" panose="02020603050405020304" pitchFamily="18" charset="0"/>
              </a:rPr>
              <a:t>:</a:t>
            </a:r>
          </a:p>
          <a:p>
            <a:pPr lvl="1" algn="just">
              <a:lnSpc>
                <a:spcPct val="150000"/>
              </a:lnSpc>
            </a:pPr>
            <a:r>
              <a:rPr lang="en-IN" sz="2000" dirty="0">
                <a:latin typeface="Times New Roman" panose="02020603050405020304" pitchFamily="18" charset="0"/>
                <a:cs typeface="Times New Roman" panose="02020603050405020304" pitchFamily="18" charset="0"/>
              </a:rPr>
              <a:t>1. Drops packets from the tail of the queue.</a:t>
            </a:r>
          </a:p>
          <a:p>
            <a:pPr lvl="1" algn="just">
              <a:lnSpc>
                <a:spcPct val="150000"/>
              </a:lnSpc>
            </a:pPr>
            <a:r>
              <a:rPr lang="en-IN" sz="2000" dirty="0">
                <a:latin typeface="Times New Roman" panose="02020603050405020304" pitchFamily="18" charset="0"/>
                <a:cs typeface="Times New Roman" panose="02020603050405020304" pitchFamily="18" charset="0"/>
              </a:rPr>
              <a:t>2. Once buffer gets full, all arriving packets are discarded.</a:t>
            </a:r>
          </a:p>
          <a:p>
            <a:pPr lvl="1" algn="just">
              <a:lnSpc>
                <a:spcPct val="150000"/>
              </a:lnSpc>
            </a:pPr>
            <a:r>
              <a:rPr lang="en-IN" sz="2000" dirty="0">
                <a:latin typeface="Times New Roman" panose="02020603050405020304" pitchFamily="18" charset="0"/>
                <a:cs typeface="Times New Roman" panose="02020603050405020304" pitchFamily="18" charset="0"/>
              </a:rPr>
              <a:t>3. Packets already in the queue are not affected.</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Random Early Detection :</a:t>
            </a:r>
          </a:p>
          <a:p>
            <a:pPr lvl="1" algn="just">
              <a:lnSpc>
                <a:spcPct val="150000"/>
              </a:lnSpc>
            </a:pPr>
            <a:r>
              <a:rPr lang="en-IN" sz="2000" dirty="0">
                <a:latin typeface="Times New Roman" panose="02020603050405020304" pitchFamily="18" charset="0"/>
                <a:cs typeface="Times New Roman" panose="02020603050405020304" pitchFamily="18" charset="0"/>
              </a:rPr>
              <a:t>1. RED accepts all packets until the queue reaches min</a:t>
            </a:r>
            <a:r>
              <a:rPr lang="en-IN" sz="11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after </a:t>
            </a:r>
          </a:p>
          <a:p>
            <a:pPr lvl="1" algn="just">
              <a:lnSpc>
                <a:spcPct val="150000"/>
              </a:lnSpc>
            </a:pPr>
            <a:r>
              <a:rPr lang="en-IN" sz="2000" dirty="0">
                <a:latin typeface="Times New Roman" panose="02020603050405020304" pitchFamily="18" charset="0"/>
                <a:cs typeface="Times New Roman" panose="02020603050405020304" pitchFamily="18" charset="0"/>
              </a:rPr>
              <a:t>    which it drops a packet with a linear probability distribution </a:t>
            </a:r>
          </a:p>
          <a:p>
            <a:pPr lvl="1" algn="just">
              <a:lnSpc>
                <a:spcPct val="150000"/>
              </a:lnSpc>
            </a:pPr>
            <a:r>
              <a:rPr lang="en-IN" sz="2000" dirty="0">
                <a:latin typeface="Times New Roman" panose="02020603050405020304" pitchFamily="18" charset="0"/>
                <a:cs typeface="Times New Roman" panose="02020603050405020304" pitchFamily="18" charset="0"/>
              </a:rPr>
              <a:t>    function.</a:t>
            </a:r>
          </a:p>
          <a:p>
            <a:pPr lvl="1" algn="just">
              <a:lnSpc>
                <a:spcPct val="150000"/>
              </a:lnSpc>
            </a:pPr>
            <a:r>
              <a:rPr lang="en-IN" sz="2000" dirty="0">
                <a:latin typeface="Times New Roman" panose="02020603050405020304" pitchFamily="18" charset="0"/>
                <a:cs typeface="Times New Roman" panose="02020603050405020304" pitchFamily="18" charset="0"/>
              </a:rPr>
              <a:t>2. When the queue length reaches max</a:t>
            </a:r>
            <a:r>
              <a:rPr lang="en-IN" sz="11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all packets are dropped </a:t>
            </a:r>
          </a:p>
          <a:p>
            <a:pPr lvl="1" algn="just">
              <a:lnSpc>
                <a:spcPct val="150000"/>
              </a:lnSpc>
            </a:pPr>
            <a:r>
              <a:rPr lang="en-IN" sz="2000" dirty="0">
                <a:latin typeface="Times New Roman" panose="02020603050405020304" pitchFamily="18" charset="0"/>
                <a:cs typeface="Times New Roman" panose="02020603050405020304" pitchFamily="18" charset="0"/>
              </a:rPr>
              <a:t>    with probability of one.</a:t>
            </a:r>
          </a:p>
          <a:p>
            <a:pPr lvl="1" algn="just">
              <a:lnSpc>
                <a:spcPct val="150000"/>
              </a:lnSpc>
            </a:pPr>
            <a:endParaRPr lang="en-IN" sz="12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4100" name="Picture 4" descr="Image result for red queue management diagram">
            <a:extLst>
              <a:ext uri="{FF2B5EF4-FFF2-40B4-BE49-F238E27FC236}">
                <a16:creationId xmlns:a16="http://schemas.microsoft.com/office/drawing/2014/main" xmlns="" id="{CBE1FD14-F78C-4C20-A68D-0E6CC040C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664" y="3707511"/>
            <a:ext cx="3444536" cy="235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38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TotalTime>
  <Words>7367</Words>
  <Application>Microsoft Office PowerPoint</Application>
  <PresentationFormat>Custom</PresentationFormat>
  <Paragraphs>1473</Paragraphs>
  <Slides>123</Slides>
  <Notes>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Network Simulation using NS2 </vt:lpstr>
      <vt:lpstr>Contents</vt:lpstr>
      <vt:lpstr>Contents</vt:lpstr>
      <vt:lpstr>Contents</vt:lpstr>
      <vt:lpstr>Contents</vt:lpstr>
      <vt:lpstr>Contents</vt:lpstr>
      <vt:lpstr>Introduction</vt:lpstr>
      <vt:lpstr>Data Communication </vt:lpstr>
      <vt:lpstr>Components of Data communication </vt:lpstr>
      <vt:lpstr>Components of Data communication </vt:lpstr>
      <vt:lpstr>Components of Data communication </vt:lpstr>
      <vt:lpstr>Components of Data communication </vt:lpstr>
      <vt:lpstr>Components of Data communication </vt:lpstr>
      <vt:lpstr>Components of Data communication </vt:lpstr>
      <vt:lpstr>Direction of Data  </vt:lpstr>
      <vt:lpstr>Direction of Data  </vt:lpstr>
      <vt:lpstr>PowerPoint Presentation</vt:lpstr>
      <vt:lpstr>OSI Model</vt:lpstr>
      <vt:lpstr>OSI Model</vt:lpstr>
      <vt:lpstr>OSI Model</vt:lpstr>
      <vt:lpstr>OSI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TCP/IP Protocol Suite </vt:lpstr>
      <vt:lpstr>What is NS2 ?</vt:lpstr>
      <vt:lpstr>What is NS2 ?</vt:lpstr>
      <vt:lpstr>Reasons for Using NS-2</vt:lpstr>
      <vt:lpstr>Network simulation</vt:lpstr>
      <vt:lpstr>NS2 Architecture</vt:lpstr>
      <vt:lpstr>Network simulation </vt:lpstr>
      <vt:lpstr>General work process of NS2</vt:lpstr>
      <vt:lpstr>Network in NS2</vt:lpstr>
      <vt:lpstr>Network in NS2</vt:lpstr>
      <vt:lpstr>Platforms to install NS2</vt:lpstr>
      <vt:lpstr>Requirements of NS2</vt:lpstr>
      <vt:lpstr>Basic Linux Commands</vt:lpstr>
      <vt:lpstr>Basic Linux Commands</vt:lpstr>
      <vt:lpstr>Long format of file</vt:lpstr>
      <vt:lpstr>Long format of file</vt:lpstr>
      <vt:lpstr> Steps to create a wired network scenario ﬁle</vt:lpstr>
      <vt:lpstr> Steps to create a scenario ﬁle</vt:lpstr>
      <vt:lpstr> Steps to create a scenario ﬁle</vt:lpstr>
      <vt:lpstr> Steps to create a scenario ﬁle</vt:lpstr>
      <vt:lpstr> Steps to create a scenario ﬁle</vt:lpstr>
      <vt:lpstr> Steps to create a scenario ﬁle</vt:lpstr>
      <vt:lpstr> Steps to create a scenario ﬁle</vt:lpstr>
      <vt:lpstr> Steps to create a scenario ﬁle</vt:lpstr>
      <vt:lpstr> Steps to create a scenario ﬁle</vt:lpstr>
      <vt:lpstr> Execution of Simulation</vt:lpstr>
      <vt:lpstr> Analysis of Simulation</vt:lpstr>
      <vt:lpstr> Analysis of Simulation</vt:lpstr>
      <vt:lpstr>Procedure for simulation and analysis</vt:lpstr>
      <vt:lpstr>PowerPoint Presentation</vt:lpstr>
      <vt:lpstr>Transport Layer Protocols</vt:lpstr>
      <vt:lpstr>PowerPoint Presentation</vt:lpstr>
      <vt:lpstr>PowerPoint Presentation</vt:lpstr>
      <vt:lpstr>PowerPoint Presentation</vt:lpstr>
      <vt:lpstr>PowerPoint Presentation</vt:lpstr>
      <vt:lpstr>Wired Network Trace file format</vt:lpstr>
      <vt:lpstr>Wired Network Trace file format</vt:lpstr>
      <vt:lpstr>PowerPoint Presentation</vt:lpstr>
      <vt:lpstr>QOS Parameters Formula</vt:lpstr>
      <vt:lpstr>QOS Parameters Formula</vt:lpstr>
      <vt:lpstr>QOS Parameters Formula</vt:lpstr>
      <vt:lpstr>Color definition for different traffic flow </vt:lpstr>
      <vt:lpstr>Color, shape and labelling nodes</vt:lpstr>
      <vt:lpstr>Color and labelling links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 setup in ns2 </vt:lpstr>
      <vt:lpstr>PowerPoint Presentation</vt:lpstr>
      <vt:lpstr>PowerPoint Presentation</vt:lpstr>
      <vt:lpstr>Queue Management Schemes </vt:lpstr>
      <vt:lpstr>PowerPoint Presentation</vt:lpstr>
      <vt:lpstr>GNU plot</vt:lpstr>
      <vt:lpstr>GNU plot</vt:lpstr>
      <vt:lpstr>GNU plot</vt:lpstr>
      <vt:lpstr>Steps for installation of gnuplot</vt:lpstr>
      <vt:lpstr>Steps for installation of xgraph </vt:lpstr>
      <vt:lpstr>Steps for installation of xgraph </vt:lpstr>
      <vt:lpstr>Node Movement</vt:lpstr>
      <vt:lpstr>Routing Protocols</vt:lpstr>
      <vt:lpstr>Dynamic Source Routing(DSR) Protocol</vt:lpstr>
      <vt:lpstr>Dynamic Source Routing(DSR) Protocol</vt:lpstr>
      <vt:lpstr>Dynamic Source Routing(DSR) Protocol</vt:lpstr>
      <vt:lpstr>Dynamic Source Routing(DSR) Protocol</vt:lpstr>
      <vt:lpstr>Ad hoc On-Demand Distance Vector(AODV)  Routing Protocol</vt:lpstr>
      <vt:lpstr>Ad hoc On-Demand Distance Vector(AODV)  Routing Protocol</vt:lpstr>
      <vt:lpstr>Ad hoc On-Demand Multipath Distance Vector(AOMDV) Routing Protocol</vt:lpstr>
      <vt:lpstr>PowerPoint Presentation</vt:lpstr>
      <vt:lpstr>PowerPoint Presentation</vt:lpstr>
      <vt:lpstr>PowerPoint Presentation</vt:lpstr>
      <vt:lpstr>Wireless Trace File format</vt:lpstr>
      <vt:lpstr>PowerPoint Presentation</vt:lpstr>
      <vt:lpstr>Steps to create a wireless network scenario ﬁle</vt:lpstr>
      <vt:lpstr>Do's and Don'ts   </vt:lpstr>
      <vt:lpstr>Do's and Don'ts   </vt:lpstr>
      <vt:lpstr>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cp:lastModifiedBy>
  <cp:revision>647</cp:revision>
  <dcterms:created xsi:type="dcterms:W3CDTF">2019-05-02T11:07:54Z</dcterms:created>
  <dcterms:modified xsi:type="dcterms:W3CDTF">2023-06-12T13:38:14Z</dcterms:modified>
</cp:coreProperties>
</file>