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34" autoAdjust="0"/>
    <p:restoredTop sz="94660"/>
  </p:normalViewPr>
  <p:slideViewPr>
    <p:cSldViewPr snapToGrid="0">
      <p:cViewPr varScale="1">
        <p:scale>
          <a:sx n="86" d="100"/>
          <a:sy n="86" d="100"/>
        </p:scale>
        <p:origin x="84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3FC7F2-CE7E-431C-B042-AC6FE54D3663}"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F7D14B63-DAF1-429C-82A0-1DF40FB2BA3E}">
      <dgm:prSet/>
      <dgm:spPr/>
      <dgm:t>
        <a:bodyPr/>
        <a:lstStyle/>
        <a:p>
          <a:r>
            <a:rPr lang="en-US" dirty="0"/>
            <a:t>Create</a:t>
          </a:r>
        </a:p>
      </dgm:t>
    </dgm:pt>
    <dgm:pt modelId="{264EB43E-052B-4536-A46E-9AFED378DFF0}" type="parTrans" cxnId="{920FFD62-F21F-4D9F-8A19-9EB57FD9A944}">
      <dgm:prSet/>
      <dgm:spPr/>
      <dgm:t>
        <a:bodyPr/>
        <a:lstStyle/>
        <a:p>
          <a:endParaRPr lang="en-US"/>
        </a:p>
      </dgm:t>
    </dgm:pt>
    <dgm:pt modelId="{B8046938-0B9A-4723-A357-535D59A8205A}" type="sibTrans" cxnId="{920FFD62-F21F-4D9F-8A19-9EB57FD9A944}">
      <dgm:prSet/>
      <dgm:spPr/>
      <dgm:t>
        <a:bodyPr/>
        <a:lstStyle/>
        <a:p>
          <a:endParaRPr lang="en-US"/>
        </a:p>
      </dgm:t>
    </dgm:pt>
    <dgm:pt modelId="{88772212-9E4C-460C-B371-5AA19CB81887}">
      <dgm:prSet/>
      <dgm:spPr/>
      <dgm:t>
        <a:bodyPr/>
        <a:lstStyle/>
        <a:p>
          <a:r>
            <a:rPr lang="en-US" dirty="0"/>
            <a:t>Create a loot boxing opening simulator in Unity Game Engine that simulates real world systems.</a:t>
          </a:r>
        </a:p>
      </dgm:t>
    </dgm:pt>
    <dgm:pt modelId="{1C97ADAD-AEF1-4C32-A03F-AD4447ECAA50}" type="parTrans" cxnId="{6DD8F106-5815-4E5F-AF32-29DE7018A082}">
      <dgm:prSet/>
      <dgm:spPr/>
      <dgm:t>
        <a:bodyPr/>
        <a:lstStyle/>
        <a:p>
          <a:endParaRPr lang="en-US"/>
        </a:p>
      </dgm:t>
    </dgm:pt>
    <dgm:pt modelId="{BA5FBC01-BFF5-40C7-8548-760C532FDC2B}" type="sibTrans" cxnId="{6DD8F106-5815-4E5F-AF32-29DE7018A082}">
      <dgm:prSet/>
      <dgm:spPr/>
      <dgm:t>
        <a:bodyPr/>
        <a:lstStyle/>
        <a:p>
          <a:endParaRPr lang="en-US"/>
        </a:p>
      </dgm:t>
    </dgm:pt>
    <dgm:pt modelId="{894443A0-44F9-427C-95F8-7A66424E2E54}">
      <dgm:prSet/>
      <dgm:spPr/>
      <dgm:t>
        <a:bodyPr/>
        <a:lstStyle/>
        <a:p>
          <a:r>
            <a:rPr lang="en-US" dirty="0"/>
            <a:t>Measure</a:t>
          </a:r>
        </a:p>
      </dgm:t>
    </dgm:pt>
    <dgm:pt modelId="{AE6CEF01-B5AB-478B-8070-C0996A6968D0}" type="parTrans" cxnId="{5168D1E0-EF04-4829-BD35-5E10FE0D10A6}">
      <dgm:prSet/>
      <dgm:spPr/>
      <dgm:t>
        <a:bodyPr/>
        <a:lstStyle/>
        <a:p>
          <a:endParaRPr lang="en-US"/>
        </a:p>
      </dgm:t>
    </dgm:pt>
    <dgm:pt modelId="{EE8A16DF-1DDF-4C04-BAA5-B55D51FDE078}" type="sibTrans" cxnId="{5168D1E0-EF04-4829-BD35-5E10FE0D10A6}">
      <dgm:prSet/>
      <dgm:spPr/>
      <dgm:t>
        <a:bodyPr/>
        <a:lstStyle/>
        <a:p>
          <a:endParaRPr lang="en-US"/>
        </a:p>
      </dgm:t>
    </dgm:pt>
    <dgm:pt modelId="{F3611CC2-2FC5-4EE6-B5FA-3B96C5FD8C67}">
      <dgm:prSet/>
      <dgm:spPr/>
      <dgm:t>
        <a:bodyPr/>
        <a:lstStyle/>
        <a:p>
          <a:r>
            <a:rPr lang="en-US" dirty="0"/>
            <a:t>Measure the participants choices and record them in order to evaluate them.</a:t>
          </a:r>
        </a:p>
      </dgm:t>
    </dgm:pt>
    <dgm:pt modelId="{6D2E676F-2926-4352-9B69-D0C14F5B86B2}" type="parTrans" cxnId="{D7523AEE-470F-4494-BF76-944520889427}">
      <dgm:prSet/>
      <dgm:spPr/>
      <dgm:t>
        <a:bodyPr/>
        <a:lstStyle/>
        <a:p>
          <a:endParaRPr lang="en-US"/>
        </a:p>
      </dgm:t>
    </dgm:pt>
    <dgm:pt modelId="{33BF3B91-42DB-4DCA-AD98-378E884FE882}" type="sibTrans" cxnId="{D7523AEE-470F-4494-BF76-944520889427}">
      <dgm:prSet/>
      <dgm:spPr/>
      <dgm:t>
        <a:bodyPr/>
        <a:lstStyle/>
        <a:p>
          <a:endParaRPr lang="en-US"/>
        </a:p>
      </dgm:t>
    </dgm:pt>
    <dgm:pt modelId="{6B5879CB-067F-4690-B622-8E8044EC0443}">
      <dgm:prSet/>
      <dgm:spPr/>
      <dgm:t>
        <a:bodyPr/>
        <a:lstStyle/>
        <a:p>
          <a:r>
            <a:rPr lang="en-US" dirty="0"/>
            <a:t>Evaluate</a:t>
          </a:r>
        </a:p>
      </dgm:t>
    </dgm:pt>
    <dgm:pt modelId="{5F61C014-A127-4FDB-BA7D-8D46CC56B651}" type="parTrans" cxnId="{6E9FAC4E-7944-4C91-B31C-587DB526D8DD}">
      <dgm:prSet/>
      <dgm:spPr/>
      <dgm:t>
        <a:bodyPr/>
        <a:lstStyle/>
        <a:p>
          <a:endParaRPr lang="en-US"/>
        </a:p>
      </dgm:t>
    </dgm:pt>
    <dgm:pt modelId="{211DC853-0BCE-48B8-8A49-EDA401A5ED45}" type="sibTrans" cxnId="{6E9FAC4E-7944-4C91-B31C-587DB526D8DD}">
      <dgm:prSet/>
      <dgm:spPr/>
      <dgm:t>
        <a:bodyPr/>
        <a:lstStyle/>
        <a:p>
          <a:endParaRPr lang="en-US"/>
        </a:p>
      </dgm:t>
    </dgm:pt>
    <dgm:pt modelId="{6EDCE4AC-11E5-4B01-BEBD-7D06D21D2964}">
      <dgm:prSet/>
      <dgm:spPr/>
      <dgm:t>
        <a:bodyPr/>
        <a:lstStyle/>
        <a:p>
          <a:r>
            <a:rPr lang="en-US" dirty="0"/>
            <a:t>Evaluate the results and compare them to the research into gambling and gambling addiction, considering the factors that define a person as having a gambling addiction.</a:t>
          </a:r>
        </a:p>
      </dgm:t>
    </dgm:pt>
    <dgm:pt modelId="{3AD38A72-768F-46BE-9BB7-8E63EA03D19B}" type="parTrans" cxnId="{E09F5E44-6073-4658-9DD5-DA42BB22F8F6}">
      <dgm:prSet/>
      <dgm:spPr/>
      <dgm:t>
        <a:bodyPr/>
        <a:lstStyle/>
        <a:p>
          <a:endParaRPr lang="en-US"/>
        </a:p>
      </dgm:t>
    </dgm:pt>
    <dgm:pt modelId="{97A723D4-FEF6-4BD4-BD6D-541942739E7F}" type="sibTrans" cxnId="{E09F5E44-6073-4658-9DD5-DA42BB22F8F6}">
      <dgm:prSet/>
      <dgm:spPr/>
      <dgm:t>
        <a:bodyPr/>
        <a:lstStyle/>
        <a:p>
          <a:endParaRPr lang="en-US"/>
        </a:p>
      </dgm:t>
    </dgm:pt>
    <dgm:pt modelId="{818644C3-F2D1-4555-8571-4EC98C7AE17D}" type="pres">
      <dgm:prSet presAssocID="{903FC7F2-CE7E-431C-B042-AC6FE54D3663}" presName="Name0" presStyleCnt="0">
        <dgm:presLayoutVars>
          <dgm:dir/>
          <dgm:animLvl val="lvl"/>
          <dgm:resizeHandles val="exact"/>
        </dgm:presLayoutVars>
      </dgm:prSet>
      <dgm:spPr/>
    </dgm:pt>
    <dgm:pt modelId="{1303990E-484E-4A42-AD5D-535DC6D6FBDE}" type="pres">
      <dgm:prSet presAssocID="{6B5879CB-067F-4690-B622-8E8044EC0443}" presName="boxAndChildren" presStyleCnt="0"/>
      <dgm:spPr/>
    </dgm:pt>
    <dgm:pt modelId="{A7F2AF0D-F62C-4038-B455-A0D41EAC9C33}" type="pres">
      <dgm:prSet presAssocID="{6B5879CB-067F-4690-B622-8E8044EC0443}" presName="parentTextBox" presStyleLbl="alignNode1" presStyleIdx="0" presStyleCnt="3"/>
      <dgm:spPr/>
    </dgm:pt>
    <dgm:pt modelId="{6BB6393B-E785-41FE-A56C-504EFB9D7A0E}" type="pres">
      <dgm:prSet presAssocID="{6B5879CB-067F-4690-B622-8E8044EC0443}" presName="descendantBox" presStyleLbl="bgAccFollowNode1" presStyleIdx="0" presStyleCnt="3"/>
      <dgm:spPr/>
    </dgm:pt>
    <dgm:pt modelId="{4A218360-C2A6-4779-9343-AEFAE2357682}" type="pres">
      <dgm:prSet presAssocID="{EE8A16DF-1DDF-4C04-BAA5-B55D51FDE078}" presName="sp" presStyleCnt="0"/>
      <dgm:spPr/>
    </dgm:pt>
    <dgm:pt modelId="{42404363-E244-4A4A-BBB1-FC90081DF44A}" type="pres">
      <dgm:prSet presAssocID="{894443A0-44F9-427C-95F8-7A66424E2E54}" presName="arrowAndChildren" presStyleCnt="0"/>
      <dgm:spPr/>
    </dgm:pt>
    <dgm:pt modelId="{9612CD96-17CA-4978-B57E-12F9C77834F1}" type="pres">
      <dgm:prSet presAssocID="{894443A0-44F9-427C-95F8-7A66424E2E54}" presName="parentTextArrow" presStyleLbl="node1" presStyleIdx="0" presStyleCnt="0"/>
      <dgm:spPr/>
    </dgm:pt>
    <dgm:pt modelId="{9789F947-A3C7-46C8-B954-CFDB1E42CE50}" type="pres">
      <dgm:prSet presAssocID="{894443A0-44F9-427C-95F8-7A66424E2E54}" presName="arrow" presStyleLbl="alignNode1" presStyleIdx="1" presStyleCnt="3"/>
      <dgm:spPr/>
    </dgm:pt>
    <dgm:pt modelId="{EBA72D6F-94D5-426B-A576-390DE357AF68}" type="pres">
      <dgm:prSet presAssocID="{894443A0-44F9-427C-95F8-7A66424E2E54}" presName="descendantArrow" presStyleLbl="bgAccFollowNode1" presStyleIdx="1" presStyleCnt="3"/>
      <dgm:spPr/>
    </dgm:pt>
    <dgm:pt modelId="{A19F3595-E1D4-4331-809E-253B93C3AF70}" type="pres">
      <dgm:prSet presAssocID="{B8046938-0B9A-4723-A357-535D59A8205A}" presName="sp" presStyleCnt="0"/>
      <dgm:spPr/>
    </dgm:pt>
    <dgm:pt modelId="{E57C8695-5121-4312-9E52-7FF188134D44}" type="pres">
      <dgm:prSet presAssocID="{F7D14B63-DAF1-429C-82A0-1DF40FB2BA3E}" presName="arrowAndChildren" presStyleCnt="0"/>
      <dgm:spPr/>
    </dgm:pt>
    <dgm:pt modelId="{E9114B3A-4B46-4F81-98D7-50350BA4F0A4}" type="pres">
      <dgm:prSet presAssocID="{F7D14B63-DAF1-429C-82A0-1DF40FB2BA3E}" presName="parentTextArrow" presStyleLbl="node1" presStyleIdx="0" presStyleCnt="0"/>
      <dgm:spPr/>
    </dgm:pt>
    <dgm:pt modelId="{FAE7579C-B782-4AC2-95D2-B6352F0A54BE}" type="pres">
      <dgm:prSet presAssocID="{F7D14B63-DAF1-429C-82A0-1DF40FB2BA3E}" presName="arrow" presStyleLbl="alignNode1" presStyleIdx="2" presStyleCnt="3"/>
      <dgm:spPr/>
    </dgm:pt>
    <dgm:pt modelId="{FF596539-8334-4D93-AF50-B5CECAFB8426}" type="pres">
      <dgm:prSet presAssocID="{F7D14B63-DAF1-429C-82A0-1DF40FB2BA3E}" presName="descendantArrow" presStyleLbl="bgAccFollowNode1" presStyleIdx="2" presStyleCnt="3"/>
      <dgm:spPr/>
    </dgm:pt>
  </dgm:ptLst>
  <dgm:cxnLst>
    <dgm:cxn modelId="{6DD8F106-5815-4E5F-AF32-29DE7018A082}" srcId="{F7D14B63-DAF1-429C-82A0-1DF40FB2BA3E}" destId="{88772212-9E4C-460C-B371-5AA19CB81887}" srcOrd="0" destOrd="0" parTransId="{1C97ADAD-AEF1-4C32-A03F-AD4447ECAA50}" sibTransId="{BA5FBC01-BFF5-40C7-8548-760C532FDC2B}"/>
    <dgm:cxn modelId="{3ED75C1E-7191-427B-8AA2-1BE6A286861B}" type="presOf" srcId="{F7D14B63-DAF1-429C-82A0-1DF40FB2BA3E}" destId="{E9114B3A-4B46-4F81-98D7-50350BA4F0A4}" srcOrd="0" destOrd="0" presId="urn:microsoft.com/office/officeart/2016/7/layout/VerticalDownArrowProcess"/>
    <dgm:cxn modelId="{FAECAD1F-92BE-4403-9589-E392F0D46B61}" type="presOf" srcId="{88772212-9E4C-460C-B371-5AA19CB81887}" destId="{FF596539-8334-4D93-AF50-B5CECAFB8426}" srcOrd="0" destOrd="0" presId="urn:microsoft.com/office/officeart/2016/7/layout/VerticalDownArrowProcess"/>
    <dgm:cxn modelId="{880AD220-A94A-44DD-995B-C7F00FF98EC4}" type="presOf" srcId="{894443A0-44F9-427C-95F8-7A66424E2E54}" destId="{9612CD96-17CA-4978-B57E-12F9C77834F1}" srcOrd="0" destOrd="0" presId="urn:microsoft.com/office/officeart/2016/7/layout/VerticalDownArrowProcess"/>
    <dgm:cxn modelId="{C0B01D29-D806-4287-9AF2-399A8E5D79BB}" type="presOf" srcId="{F3611CC2-2FC5-4EE6-B5FA-3B96C5FD8C67}" destId="{EBA72D6F-94D5-426B-A576-390DE357AF68}" srcOrd="0" destOrd="0" presId="urn:microsoft.com/office/officeart/2016/7/layout/VerticalDownArrowProcess"/>
    <dgm:cxn modelId="{8E793829-61C9-45BA-857D-F0DEC2B15B6F}" type="presOf" srcId="{6EDCE4AC-11E5-4B01-BEBD-7D06D21D2964}" destId="{6BB6393B-E785-41FE-A56C-504EFB9D7A0E}" srcOrd="0" destOrd="0" presId="urn:microsoft.com/office/officeart/2016/7/layout/VerticalDownArrowProcess"/>
    <dgm:cxn modelId="{920FFD62-F21F-4D9F-8A19-9EB57FD9A944}" srcId="{903FC7F2-CE7E-431C-B042-AC6FE54D3663}" destId="{F7D14B63-DAF1-429C-82A0-1DF40FB2BA3E}" srcOrd="0" destOrd="0" parTransId="{264EB43E-052B-4536-A46E-9AFED378DFF0}" sibTransId="{B8046938-0B9A-4723-A357-535D59A8205A}"/>
    <dgm:cxn modelId="{E09F5E44-6073-4658-9DD5-DA42BB22F8F6}" srcId="{6B5879CB-067F-4690-B622-8E8044EC0443}" destId="{6EDCE4AC-11E5-4B01-BEBD-7D06D21D2964}" srcOrd="0" destOrd="0" parTransId="{3AD38A72-768F-46BE-9BB7-8E63EA03D19B}" sibTransId="{97A723D4-FEF6-4BD4-BD6D-541942739E7F}"/>
    <dgm:cxn modelId="{503C4E68-FCCD-454E-B9A0-9B4269A76781}" type="presOf" srcId="{6B5879CB-067F-4690-B622-8E8044EC0443}" destId="{A7F2AF0D-F62C-4038-B455-A0D41EAC9C33}" srcOrd="0" destOrd="0" presId="urn:microsoft.com/office/officeart/2016/7/layout/VerticalDownArrowProcess"/>
    <dgm:cxn modelId="{6E9FAC4E-7944-4C91-B31C-587DB526D8DD}" srcId="{903FC7F2-CE7E-431C-B042-AC6FE54D3663}" destId="{6B5879CB-067F-4690-B622-8E8044EC0443}" srcOrd="2" destOrd="0" parTransId="{5F61C014-A127-4FDB-BA7D-8D46CC56B651}" sibTransId="{211DC853-0BCE-48B8-8A49-EDA401A5ED45}"/>
    <dgm:cxn modelId="{19423059-DB47-4497-BAA9-7B527191A368}" type="presOf" srcId="{903FC7F2-CE7E-431C-B042-AC6FE54D3663}" destId="{818644C3-F2D1-4555-8571-4EC98C7AE17D}" srcOrd="0" destOrd="0" presId="urn:microsoft.com/office/officeart/2016/7/layout/VerticalDownArrowProcess"/>
    <dgm:cxn modelId="{C40C7B83-1CE5-4A15-BD7B-E971927E0D99}" type="presOf" srcId="{F7D14B63-DAF1-429C-82A0-1DF40FB2BA3E}" destId="{FAE7579C-B782-4AC2-95D2-B6352F0A54BE}" srcOrd="1" destOrd="0" presId="urn:microsoft.com/office/officeart/2016/7/layout/VerticalDownArrowProcess"/>
    <dgm:cxn modelId="{688128AF-0EAE-41F7-AB9D-3944D78FB137}" type="presOf" srcId="{894443A0-44F9-427C-95F8-7A66424E2E54}" destId="{9789F947-A3C7-46C8-B954-CFDB1E42CE50}" srcOrd="1" destOrd="0" presId="urn:microsoft.com/office/officeart/2016/7/layout/VerticalDownArrowProcess"/>
    <dgm:cxn modelId="{5168D1E0-EF04-4829-BD35-5E10FE0D10A6}" srcId="{903FC7F2-CE7E-431C-B042-AC6FE54D3663}" destId="{894443A0-44F9-427C-95F8-7A66424E2E54}" srcOrd="1" destOrd="0" parTransId="{AE6CEF01-B5AB-478B-8070-C0996A6968D0}" sibTransId="{EE8A16DF-1DDF-4C04-BAA5-B55D51FDE078}"/>
    <dgm:cxn modelId="{D7523AEE-470F-4494-BF76-944520889427}" srcId="{894443A0-44F9-427C-95F8-7A66424E2E54}" destId="{F3611CC2-2FC5-4EE6-B5FA-3B96C5FD8C67}" srcOrd="0" destOrd="0" parTransId="{6D2E676F-2926-4352-9B69-D0C14F5B86B2}" sibTransId="{33BF3B91-42DB-4DCA-AD98-378E884FE882}"/>
    <dgm:cxn modelId="{241F16FA-72E1-4C8B-8CA6-503AC429ED91}" type="presParOf" srcId="{818644C3-F2D1-4555-8571-4EC98C7AE17D}" destId="{1303990E-484E-4A42-AD5D-535DC6D6FBDE}" srcOrd="0" destOrd="0" presId="urn:microsoft.com/office/officeart/2016/7/layout/VerticalDownArrowProcess"/>
    <dgm:cxn modelId="{73C202AD-5C26-49C0-91DA-54DF06FB3E27}" type="presParOf" srcId="{1303990E-484E-4A42-AD5D-535DC6D6FBDE}" destId="{A7F2AF0D-F62C-4038-B455-A0D41EAC9C33}" srcOrd="0" destOrd="0" presId="urn:microsoft.com/office/officeart/2016/7/layout/VerticalDownArrowProcess"/>
    <dgm:cxn modelId="{A0091C4A-56B1-4D40-9585-A6B4A3EBA13E}" type="presParOf" srcId="{1303990E-484E-4A42-AD5D-535DC6D6FBDE}" destId="{6BB6393B-E785-41FE-A56C-504EFB9D7A0E}" srcOrd="1" destOrd="0" presId="urn:microsoft.com/office/officeart/2016/7/layout/VerticalDownArrowProcess"/>
    <dgm:cxn modelId="{5C5BDD80-76DA-4CF5-A82D-5D8553F5AF17}" type="presParOf" srcId="{818644C3-F2D1-4555-8571-4EC98C7AE17D}" destId="{4A218360-C2A6-4779-9343-AEFAE2357682}" srcOrd="1" destOrd="0" presId="urn:microsoft.com/office/officeart/2016/7/layout/VerticalDownArrowProcess"/>
    <dgm:cxn modelId="{EC395C0F-424E-4240-8E6F-E6C8F7F73B24}" type="presParOf" srcId="{818644C3-F2D1-4555-8571-4EC98C7AE17D}" destId="{42404363-E244-4A4A-BBB1-FC90081DF44A}" srcOrd="2" destOrd="0" presId="urn:microsoft.com/office/officeart/2016/7/layout/VerticalDownArrowProcess"/>
    <dgm:cxn modelId="{6D7A04AB-5948-461A-91CF-C51A5788CADF}" type="presParOf" srcId="{42404363-E244-4A4A-BBB1-FC90081DF44A}" destId="{9612CD96-17CA-4978-B57E-12F9C77834F1}" srcOrd="0" destOrd="0" presId="urn:microsoft.com/office/officeart/2016/7/layout/VerticalDownArrowProcess"/>
    <dgm:cxn modelId="{A3FABD92-A2D8-4BD8-8C21-E2AEA7CCB0E2}" type="presParOf" srcId="{42404363-E244-4A4A-BBB1-FC90081DF44A}" destId="{9789F947-A3C7-46C8-B954-CFDB1E42CE50}" srcOrd="1" destOrd="0" presId="urn:microsoft.com/office/officeart/2016/7/layout/VerticalDownArrowProcess"/>
    <dgm:cxn modelId="{AACED5F2-DBE6-4140-9440-DBF381B3C9C5}" type="presParOf" srcId="{42404363-E244-4A4A-BBB1-FC90081DF44A}" destId="{EBA72D6F-94D5-426B-A576-390DE357AF68}" srcOrd="2" destOrd="0" presId="urn:microsoft.com/office/officeart/2016/7/layout/VerticalDownArrowProcess"/>
    <dgm:cxn modelId="{5FBCBDF3-40DE-4040-A0ED-6F790F451BED}" type="presParOf" srcId="{818644C3-F2D1-4555-8571-4EC98C7AE17D}" destId="{A19F3595-E1D4-4331-809E-253B93C3AF70}" srcOrd="3" destOrd="0" presId="urn:microsoft.com/office/officeart/2016/7/layout/VerticalDownArrowProcess"/>
    <dgm:cxn modelId="{CEB54795-6C45-4BD1-A073-804364398F64}" type="presParOf" srcId="{818644C3-F2D1-4555-8571-4EC98C7AE17D}" destId="{E57C8695-5121-4312-9E52-7FF188134D44}" srcOrd="4" destOrd="0" presId="urn:microsoft.com/office/officeart/2016/7/layout/VerticalDownArrowProcess"/>
    <dgm:cxn modelId="{D064D63A-3250-414D-AA87-9E5828EE887D}" type="presParOf" srcId="{E57C8695-5121-4312-9E52-7FF188134D44}" destId="{E9114B3A-4B46-4F81-98D7-50350BA4F0A4}" srcOrd="0" destOrd="0" presId="urn:microsoft.com/office/officeart/2016/7/layout/VerticalDownArrowProcess"/>
    <dgm:cxn modelId="{AD9AE889-A1AD-4A22-B23C-997D50BAB627}" type="presParOf" srcId="{E57C8695-5121-4312-9E52-7FF188134D44}" destId="{FAE7579C-B782-4AC2-95D2-B6352F0A54BE}" srcOrd="1" destOrd="0" presId="urn:microsoft.com/office/officeart/2016/7/layout/VerticalDownArrowProcess"/>
    <dgm:cxn modelId="{69618B95-8FA6-4D70-AC78-E03888A2E7F0}" type="presParOf" srcId="{E57C8695-5121-4312-9E52-7FF188134D44}" destId="{FF596539-8334-4D93-AF50-B5CECAFB8426}"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E86017-A42C-40C5-BB7F-6B0494B25630}"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18EF4374-40C1-4F09-9413-A0073F48182B}">
      <dgm:prSet/>
      <dgm:spPr/>
      <dgm:t>
        <a:bodyPr/>
        <a:lstStyle/>
        <a:p>
          <a:r>
            <a:rPr lang="en-GB" dirty="0"/>
            <a:t>The reason for this project is to evaluate the effects loot box systems have on users to see if there is indeed a connection between loot boxes and gambling addiction.</a:t>
          </a:r>
        </a:p>
      </dgm:t>
    </dgm:pt>
    <dgm:pt modelId="{08DFAB9E-EB7D-4C5D-AB6E-9C8F9615A1BE}" type="parTrans" cxnId="{3F699D33-25C7-4D74-9113-B81DA1DB20AF}">
      <dgm:prSet/>
      <dgm:spPr/>
      <dgm:t>
        <a:bodyPr/>
        <a:lstStyle/>
        <a:p>
          <a:endParaRPr lang="en-US"/>
        </a:p>
      </dgm:t>
    </dgm:pt>
    <dgm:pt modelId="{F2FE67CB-FECA-4674-980F-252A17D50013}" type="sibTrans" cxnId="{3F699D33-25C7-4D74-9113-B81DA1DB20AF}">
      <dgm:prSet/>
      <dgm:spPr/>
      <dgm:t>
        <a:bodyPr/>
        <a:lstStyle/>
        <a:p>
          <a:endParaRPr lang="en-US"/>
        </a:p>
      </dgm:t>
    </dgm:pt>
    <dgm:pt modelId="{13DB3AE2-43F2-4F69-87FE-2E715F1AB20E}">
      <dgm:prSet/>
      <dgm:spPr/>
      <dgm:t>
        <a:bodyPr/>
        <a:lstStyle/>
        <a:p>
          <a:r>
            <a:rPr lang="en-GB" dirty="0"/>
            <a:t>A Loot box simulation was chosen in favour on just surveys or research to witness the reactions of users in real time in the hope it would give more reliable results.</a:t>
          </a:r>
        </a:p>
      </dgm:t>
    </dgm:pt>
    <dgm:pt modelId="{4226CC4B-DB54-449B-BDCE-AA2B002CEA71}" type="parTrans" cxnId="{E77D7684-8019-4951-9CC1-1446BC8334B1}">
      <dgm:prSet/>
      <dgm:spPr/>
      <dgm:t>
        <a:bodyPr/>
        <a:lstStyle/>
        <a:p>
          <a:endParaRPr lang="en-GB"/>
        </a:p>
      </dgm:t>
    </dgm:pt>
    <dgm:pt modelId="{E593F0B5-8FB3-42FF-AB18-BAA3A62EBC74}" type="sibTrans" cxnId="{E77D7684-8019-4951-9CC1-1446BC8334B1}">
      <dgm:prSet/>
      <dgm:spPr/>
      <dgm:t>
        <a:bodyPr/>
        <a:lstStyle/>
        <a:p>
          <a:endParaRPr lang="en-GB"/>
        </a:p>
      </dgm:t>
    </dgm:pt>
    <dgm:pt modelId="{78BC68F5-3364-4BB2-8EA6-244147FE509D}" type="pres">
      <dgm:prSet presAssocID="{25E86017-A42C-40C5-BB7F-6B0494B25630}" presName="linear" presStyleCnt="0">
        <dgm:presLayoutVars>
          <dgm:animLvl val="lvl"/>
          <dgm:resizeHandles val="exact"/>
        </dgm:presLayoutVars>
      </dgm:prSet>
      <dgm:spPr/>
    </dgm:pt>
    <dgm:pt modelId="{2E9F70A7-8918-46F5-A88F-D0BA30B25DFE}" type="pres">
      <dgm:prSet presAssocID="{18EF4374-40C1-4F09-9413-A0073F48182B}" presName="parentText" presStyleLbl="node1" presStyleIdx="0" presStyleCnt="2">
        <dgm:presLayoutVars>
          <dgm:chMax val="0"/>
          <dgm:bulletEnabled val="1"/>
        </dgm:presLayoutVars>
      </dgm:prSet>
      <dgm:spPr/>
    </dgm:pt>
    <dgm:pt modelId="{2B291CAF-1B1D-4F9E-82D6-F959A274457B}" type="pres">
      <dgm:prSet presAssocID="{F2FE67CB-FECA-4674-980F-252A17D50013}" presName="spacer" presStyleCnt="0"/>
      <dgm:spPr/>
    </dgm:pt>
    <dgm:pt modelId="{B6C385B2-564B-4D68-A0CA-5D9049315EC0}" type="pres">
      <dgm:prSet presAssocID="{13DB3AE2-43F2-4F69-87FE-2E715F1AB20E}" presName="parentText" presStyleLbl="node1" presStyleIdx="1" presStyleCnt="2">
        <dgm:presLayoutVars>
          <dgm:chMax val="0"/>
          <dgm:bulletEnabled val="1"/>
        </dgm:presLayoutVars>
      </dgm:prSet>
      <dgm:spPr/>
    </dgm:pt>
  </dgm:ptLst>
  <dgm:cxnLst>
    <dgm:cxn modelId="{3F699D33-25C7-4D74-9113-B81DA1DB20AF}" srcId="{25E86017-A42C-40C5-BB7F-6B0494B25630}" destId="{18EF4374-40C1-4F09-9413-A0073F48182B}" srcOrd="0" destOrd="0" parTransId="{08DFAB9E-EB7D-4C5D-AB6E-9C8F9615A1BE}" sibTransId="{F2FE67CB-FECA-4674-980F-252A17D50013}"/>
    <dgm:cxn modelId="{C78D3844-C2AE-4293-83F4-E752DB608DD3}" type="presOf" srcId="{13DB3AE2-43F2-4F69-87FE-2E715F1AB20E}" destId="{B6C385B2-564B-4D68-A0CA-5D9049315EC0}" srcOrd="0" destOrd="0" presId="urn:microsoft.com/office/officeart/2005/8/layout/vList2"/>
    <dgm:cxn modelId="{E77D7684-8019-4951-9CC1-1446BC8334B1}" srcId="{25E86017-A42C-40C5-BB7F-6B0494B25630}" destId="{13DB3AE2-43F2-4F69-87FE-2E715F1AB20E}" srcOrd="1" destOrd="0" parTransId="{4226CC4B-DB54-449B-BDCE-AA2B002CEA71}" sibTransId="{E593F0B5-8FB3-42FF-AB18-BAA3A62EBC74}"/>
    <dgm:cxn modelId="{CD6B31B6-2676-42A5-B5F7-9D369B6DE27E}" type="presOf" srcId="{18EF4374-40C1-4F09-9413-A0073F48182B}" destId="{2E9F70A7-8918-46F5-A88F-D0BA30B25DFE}" srcOrd="0" destOrd="0" presId="urn:microsoft.com/office/officeart/2005/8/layout/vList2"/>
    <dgm:cxn modelId="{42B00BF5-B8C4-43C4-ACE0-7666CE9F96A8}" type="presOf" srcId="{25E86017-A42C-40C5-BB7F-6B0494B25630}" destId="{78BC68F5-3364-4BB2-8EA6-244147FE509D}" srcOrd="0" destOrd="0" presId="urn:microsoft.com/office/officeart/2005/8/layout/vList2"/>
    <dgm:cxn modelId="{0C8EED87-2096-4DE1-85EA-E8013DB015DB}" type="presParOf" srcId="{78BC68F5-3364-4BB2-8EA6-244147FE509D}" destId="{2E9F70A7-8918-46F5-A88F-D0BA30B25DFE}" srcOrd="0" destOrd="0" presId="urn:microsoft.com/office/officeart/2005/8/layout/vList2"/>
    <dgm:cxn modelId="{999C82C9-33A1-4C6B-9BA9-FA90CD59D79D}" type="presParOf" srcId="{78BC68F5-3364-4BB2-8EA6-244147FE509D}" destId="{2B291CAF-1B1D-4F9E-82D6-F959A274457B}" srcOrd="1" destOrd="0" presId="urn:microsoft.com/office/officeart/2005/8/layout/vList2"/>
    <dgm:cxn modelId="{9D63D0B1-68F7-488C-8925-606C3D5D249D}" type="presParOf" srcId="{78BC68F5-3364-4BB2-8EA6-244147FE509D}" destId="{B6C385B2-564B-4D68-A0CA-5D9049315EC0}"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FAD426-B2B0-4D90-9F77-9C834FD31BF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0BA744B-FE40-4086-BFB5-BB64E87B28F4}">
      <dgm:prSet/>
      <dgm:spPr/>
      <dgm:t>
        <a:bodyPr/>
        <a:lstStyle/>
        <a:p>
          <a:r>
            <a:rPr lang="en-GB" dirty="0">
              <a:solidFill>
                <a:schemeClr val="tx1"/>
              </a:solidFill>
            </a:rPr>
            <a:t>The key concept for the design is to replicate current loot box systems within video games as closely as possible.</a:t>
          </a:r>
          <a:endParaRPr lang="en-US" dirty="0">
            <a:solidFill>
              <a:schemeClr val="tx1"/>
            </a:solidFill>
          </a:endParaRPr>
        </a:p>
      </dgm:t>
    </dgm:pt>
    <dgm:pt modelId="{93886437-8DA0-4E2C-8E33-33F1D7FDE03B}" type="parTrans" cxnId="{230D17F2-4F26-4DEA-AA50-C537D431AE71}">
      <dgm:prSet/>
      <dgm:spPr/>
      <dgm:t>
        <a:bodyPr/>
        <a:lstStyle/>
        <a:p>
          <a:endParaRPr lang="en-US"/>
        </a:p>
      </dgm:t>
    </dgm:pt>
    <dgm:pt modelId="{34AF58F9-6C56-4192-8CE2-FD7A288263F1}" type="sibTrans" cxnId="{230D17F2-4F26-4DEA-AA50-C537D431AE71}">
      <dgm:prSet/>
      <dgm:spPr/>
      <dgm:t>
        <a:bodyPr/>
        <a:lstStyle/>
        <a:p>
          <a:endParaRPr lang="en-US"/>
        </a:p>
      </dgm:t>
    </dgm:pt>
    <dgm:pt modelId="{86DEDC81-F180-4236-934F-2D4F0E820FDA}">
      <dgm:prSet/>
      <dgm:spPr/>
      <dgm:t>
        <a:bodyPr/>
        <a:lstStyle/>
        <a:p>
          <a:r>
            <a:rPr lang="en-GB" dirty="0">
              <a:solidFill>
                <a:schemeClr val="tx1"/>
              </a:solidFill>
            </a:rPr>
            <a:t>Users will be given a set amount of ‘Virtual Coins’ which they can use to open Loot Boxes within the Simulation.</a:t>
          </a:r>
          <a:endParaRPr lang="en-US" dirty="0">
            <a:solidFill>
              <a:schemeClr val="tx1"/>
            </a:solidFill>
          </a:endParaRPr>
        </a:p>
      </dgm:t>
    </dgm:pt>
    <dgm:pt modelId="{223C685E-CFC0-4E4B-8152-FACACEBDD353}" type="parTrans" cxnId="{DE6DB791-A61C-42F1-BC9F-64B80C736FAC}">
      <dgm:prSet/>
      <dgm:spPr/>
      <dgm:t>
        <a:bodyPr/>
        <a:lstStyle/>
        <a:p>
          <a:endParaRPr lang="en-US"/>
        </a:p>
      </dgm:t>
    </dgm:pt>
    <dgm:pt modelId="{6775243D-EE31-48AE-8CE1-FEC18068B4DE}" type="sibTrans" cxnId="{DE6DB791-A61C-42F1-BC9F-64B80C736FAC}">
      <dgm:prSet/>
      <dgm:spPr/>
      <dgm:t>
        <a:bodyPr/>
        <a:lstStyle/>
        <a:p>
          <a:endParaRPr lang="en-US"/>
        </a:p>
      </dgm:t>
    </dgm:pt>
    <dgm:pt modelId="{2B220C25-C393-4A36-95F4-364589088F2B}">
      <dgm:prSet/>
      <dgm:spPr/>
      <dgm:t>
        <a:bodyPr/>
        <a:lstStyle/>
        <a:p>
          <a:r>
            <a:rPr lang="en-GB" dirty="0">
              <a:solidFill>
                <a:schemeClr val="tx1"/>
              </a:solidFill>
            </a:rPr>
            <a:t>Each loot box will award the player with prizes, the more common prizes being more virtual coins to spend and the rarer ones being physical rewards in the form of chocolates or something similar.</a:t>
          </a:r>
          <a:endParaRPr lang="en-US" dirty="0">
            <a:solidFill>
              <a:schemeClr val="tx1"/>
            </a:solidFill>
          </a:endParaRPr>
        </a:p>
      </dgm:t>
    </dgm:pt>
    <dgm:pt modelId="{54804DAB-F25C-489B-95C6-AFF7F6B962FA}" type="parTrans" cxnId="{A1CBA28D-C7A6-4FE9-90ED-2027DA273DC0}">
      <dgm:prSet/>
      <dgm:spPr/>
      <dgm:t>
        <a:bodyPr/>
        <a:lstStyle/>
        <a:p>
          <a:endParaRPr lang="en-US"/>
        </a:p>
      </dgm:t>
    </dgm:pt>
    <dgm:pt modelId="{2588D39A-766C-4564-A999-F2F23EB02890}" type="sibTrans" cxnId="{A1CBA28D-C7A6-4FE9-90ED-2027DA273DC0}">
      <dgm:prSet/>
      <dgm:spPr/>
      <dgm:t>
        <a:bodyPr/>
        <a:lstStyle/>
        <a:p>
          <a:endParaRPr lang="en-US"/>
        </a:p>
      </dgm:t>
    </dgm:pt>
    <dgm:pt modelId="{356168D7-D45C-4B10-A48B-4E5D99E15878}">
      <dgm:prSet/>
      <dgm:spPr/>
      <dgm:t>
        <a:bodyPr/>
        <a:lstStyle/>
        <a:p>
          <a:r>
            <a:rPr lang="en-GB" dirty="0">
              <a:solidFill>
                <a:schemeClr val="tx1"/>
              </a:solidFill>
            </a:rPr>
            <a:t>Once the user has used the coins given to them, they either choose to work away with the physical prizes they have won, or use the coins they have one to have another go at opening loot boxes, in doing so forfeiting the physical rewards they have won so far.</a:t>
          </a:r>
          <a:endParaRPr lang="en-US" dirty="0">
            <a:solidFill>
              <a:schemeClr val="tx1"/>
            </a:solidFill>
          </a:endParaRPr>
        </a:p>
      </dgm:t>
    </dgm:pt>
    <dgm:pt modelId="{6B3BD254-3F7A-4B80-9B53-E0C62BDEA52D}" type="parTrans" cxnId="{379FDEA7-9990-44EC-9AC5-A2BD8A9CBB2C}">
      <dgm:prSet/>
      <dgm:spPr/>
      <dgm:t>
        <a:bodyPr/>
        <a:lstStyle/>
        <a:p>
          <a:endParaRPr lang="en-US"/>
        </a:p>
      </dgm:t>
    </dgm:pt>
    <dgm:pt modelId="{27D2555C-6704-4CB7-A2E5-B8E4D6275DE3}" type="sibTrans" cxnId="{379FDEA7-9990-44EC-9AC5-A2BD8A9CBB2C}">
      <dgm:prSet/>
      <dgm:spPr/>
      <dgm:t>
        <a:bodyPr/>
        <a:lstStyle/>
        <a:p>
          <a:endParaRPr lang="en-US"/>
        </a:p>
      </dgm:t>
    </dgm:pt>
    <dgm:pt modelId="{34BB3F8F-D53B-466C-89B9-86B687A0897C}">
      <dgm:prSet/>
      <dgm:spPr/>
      <dgm:t>
        <a:bodyPr/>
        <a:lstStyle/>
        <a:p>
          <a:r>
            <a:rPr lang="en-GB" dirty="0">
              <a:solidFill>
                <a:schemeClr val="tx1"/>
              </a:solidFill>
            </a:rPr>
            <a:t>The user’s choices of both which tier of loot box they pick and whether they choose to play again or leave with what they have won will be recorded.</a:t>
          </a:r>
          <a:endParaRPr lang="en-US" dirty="0">
            <a:solidFill>
              <a:schemeClr val="tx1"/>
            </a:solidFill>
          </a:endParaRPr>
        </a:p>
      </dgm:t>
    </dgm:pt>
    <dgm:pt modelId="{0874155D-A5F1-4F48-A679-6EBEB2F68BE9}" type="parTrans" cxnId="{907B7AE8-F42E-4566-BD04-8ED278FDB6DE}">
      <dgm:prSet/>
      <dgm:spPr/>
      <dgm:t>
        <a:bodyPr/>
        <a:lstStyle/>
        <a:p>
          <a:endParaRPr lang="en-US"/>
        </a:p>
      </dgm:t>
    </dgm:pt>
    <dgm:pt modelId="{E43DA157-C9BD-456F-9988-2CB1E1467F9E}" type="sibTrans" cxnId="{907B7AE8-F42E-4566-BD04-8ED278FDB6DE}">
      <dgm:prSet/>
      <dgm:spPr/>
      <dgm:t>
        <a:bodyPr/>
        <a:lstStyle/>
        <a:p>
          <a:endParaRPr lang="en-US"/>
        </a:p>
      </dgm:t>
    </dgm:pt>
    <dgm:pt modelId="{AFCD5E60-7CF8-402F-9822-EF9996726788}" type="pres">
      <dgm:prSet presAssocID="{3BFAD426-B2B0-4D90-9F77-9C834FD31BF3}" presName="linear" presStyleCnt="0">
        <dgm:presLayoutVars>
          <dgm:animLvl val="lvl"/>
          <dgm:resizeHandles val="exact"/>
        </dgm:presLayoutVars>
      </dgm:prSet>
      <dgm:spPr/>
    </dgm:pt>
    <dgm:pt modelId="{F5E406E4-C961-4E5A-A899-0CBAF26D1509}" type="pres">
      <dgm:prSet presAssocID="{B0BA744B-FE40-4086-BFB5-BB64E87B28F4}" presName="parentText" presStyleLbl="node1" presStyleIdx="0" presStyleCnt="5">
        <dgm:presLayoutVars>
          <dgm:chMax val="0"/>
          <dgm:bulletEnabled val="1"/>
        </dgm:presLayoutVars>
      </dgm:prSet>
      <dgm:spPr/>
    </dgm:pt>
    <dgm:pt modelId="{F4386BD2-7E85-4417-BFC1-CEC4F4CEFAEF}" type="pres">
      <dgm:prSet presAssocID="{34AF58F9-6C56-4192-8CE2-FD7A288263F1}" presName="spacer" presStyleCnt="0"/>
      <dgm:spPr/>
    </dgm:pt>
    <dgm:pt modelId="{0FA266A4-BF20-414D-915C-0EE1F91B8125}" type="pres">
      <dgm:prSet presAssocID="{86DEDC81-F180-4236-934F-2D4F0E820FDA}" presName="parentText" presStyleLbl="node1" presStyleIdx="1" presStyleCnt="5">
        <dgm:presLayoutVars>
          <dgm:chMax val="0"/>
          <dgm:bulletEnabled val="1"/>
        </dgm:presLayoutVars>
      </dgm:prSet>
      <dgm:spPr/>
    </dgm:pt>
    <dgm:pt modelId="{D836E499-1FD4-473D-A06C-7C0CDE1DFB11}" type="pres">
      <dgm:prSet presAssocID="{6775243D-EE31-48AE-8CE1-FEC18068B4DE}" presName="spacer" presStyleCnt="0"/>
      <dgm:spPr/>
    </dgm:pt>
    <dgm:pt modelId="{8A7F89EB-B4D4-4F9D-8301-20545755BB7B}" type="pres">
      <dgm:prSet presAssocID="{2B220C25-C393-4A36-95F4-364589088F2B}" presName="parentText" presStyleLbl="node1" presStyleIdx="2" presStyleCnt="5">
        <dgm:presLayoutVars>
          <dgm:chMax val="0"/>
          <dgm:bulletEnabled val="1"/>
        </dgm:presLayoutVars>
      </dgm:prSet>
      <dgm:spPr/>
    </dgm:pt>
    <dgm:pt modelId="{AE154BCB-47C4-403B-80AB-EEB23D39B9A7}" type="pres">
      <dgm:prSet presAssocID="{2588D39A-766C-4564-A999-F2F23EB02890}" presName="spacer" presStyleCnt="0"/>
      <dgm:spPr/>
    </dgm:pt>
    <dgm:pt modelId="{E82FA7F2-7C7C-49EB-BB30-7E4EEB1C8CD3}" type="pres">
      <dgm:prSet presAssocID="{356168D7-D45C-4B10-A48B-4E5D99E15878}" presName="parentText" presStyleLbl="node1" presStyleIdx="3" presStyleCnt="5">
        <dgm:presLayoutVars>
          <dgm:chMax val="0"/>
          <dgm:bulletEnabled val="1"/>
        </dgm:presLayoutVars>
      </dgm:prSet>
      <dgm:spPr/>
    </dgm:pt>
    <dgm:pt modelId="{7329EEBE-922C-4C96-8F3A-101E083D675F}" type="pres">
      <dgm:prSet presAssocID="{27D2555C-6704-4CB7-A2E5-B8E4D6275DE3}" presName="spacer" presStyleCnt="0"/>
      <dgm:spPr/>
    </dgm:pt>
    <dgm:pt modelId="{B29DAAE9-B5E6-41A4-B13B-7A04345F1495}" type="pres">
      <dgm:prSet presAssocID="{34BB3F8F-D53B-466C-89B9-86B687A0897C}" presName="parentText" presStyleLbl="node1" presStyleIdx="4" presStyleCnt="5">
        <dgm:presLayoutVars>
          <dgm:chMax val="0"/>
          <dgm:bulletEnabled val="1"/>
        </dgm:presLayoutVars>
      </dgm:prSet>
      <dgm:spPr/>
    </dgm:pt>
  </dgm:ptLst>
  <dgm:cxnLst>
    <dgm:cxn modelId="{F6605E26-F6C7-4FE6-B881-385F99FF650C}" type="presOf" srcId="{3BFAD426-B2B0-4D90-9F77-9C834FD31BF3}" destId="{AFCD5E60-7CF8-402F-9822-EF9996726788}" srcOrd="0" destOrd="0" presId="urn:microsoft.com/office/officeart/2005/8/layout/vList2"/>
    <dgm:cxn modelId="{CADE6430-DDFB-4444-894B-676D207C8BB8}" type="presOf" srcId="{86DEDC81-F180-4236-934F-2D4F0E820FDA}" destId="{0FA266A4-BF20-414D-915C-0EE1F91B8125}" srcOrd="0" destOrd="0" presId="urn:microsoft.com/office/officeart/2005/8/layout/vList2"/>
    <dgm:cxn modelId="{A1CBA28D-C7A6-4FE9-90ED-2027DA273DC0}" srcId="{3BFAD426-B2B0-4D90-9F77-9C834FD31BF3}" destId="{2B220C25-C393-4A36-95F4-364589088F2B}" srcOrd="2" destOrd="0" parTransId="{54804DAB-F25C-489B-95C6-AFF7F6B962FA}" sibTransId="{2588D39A-766C-4564-A999-F2F23EB02890}"/>
    <dgm:cxn modelId="{DE6DB791-A61C-42F1-BC9F-64B80C736FAC}" srcId="{3BFAD426-B2B0-4D90-9F77-9C834FD31BF3}" destId="{86DEDC81-F180-4236-934F-2D4F0E820FDA}" srcOrd="1" destOrd="0" parTransId="{223C685E-CFC0-4E4B-8152-FACACEBDD353}" sibTransId="{6775243D-EE31-48AE-8CE1-FEC18068B4DE}"/>
    <dgm:cxn modelId="{C39A9FA6-A09A-424F-80F2-FC7497886992}" type="presOf" srcId="{B0BA744B-FE40-4086-BFB5-BB64E87B28F4}" destId="{F5E406E4-C961-4E5A-A899-0CBAF26D1509}" srcOrd="0" destOrd="0" presId="urn:microsoft.com/office/officeart/2005/8/layout/vList2"/>
    <dgm:cxn modelId="{379FDEA7-9990-44EC-9AC5-A2BD8A9CBB2C}" srcId="{3BFAD426-B2B0-4D90-9F77-9C834FD31BF3}" destId="{356168D7-D45C-4B10-A48B-4E5D99E15878}" srcOrd="3" destOrd="0" parTransId="{6B3BD254-3F7A-4B80-9B53-E0C62BDEA52D}" sibTransId="{27D2555C-6704-4CB7-A2E5-B8E4D6275DE3}"/>
    <dgm:cxn modelId="{E35713B0-090C-4535-9DAF-EC20C1F53356}" type="presOf" srcId="{34BB3F8F-D53B-466C-89B9-86B687A0897C}" destId="{B29DAAE9-B5E6-41A4-B13B-7A04345F1495}" srcOrd="0" destOrd="0" presId="urn:microsoft.com/office/officeart/2005/8/layout/vList2"/>
    <dgm:cxn modelId="{9B3AE5D8-025C-4CA6-9316-26DDE053C84E}" type="presOf" srcId="{356168D7-D45C-4B10-A48B-4E5D99E15878}" destId="{E82FA7F2-7C7C-49EB-BB30-7E4EEB1C8CD3}" srcOrd="0" destOrd="0" presId="urn:microsoft.com/office/officeart/2005/8/layout/vList2"/>
    <dgm:cxn modelId="{907B7AE8-F42E-4566-BD04-8ED278FDB6DE}" srcId="{3BFAD426-B2B0-4D90-9F77-9C834FD31BF3}" destId="{34BB3F8F-D53B-466C-89B9-86B687A0897C}" srcOrd="4" destOrd="0" parTransId="{0874155D-A5F1-4F48-A679-6EBEB2F68BE9}" sibTransId="{E43DA157-C9BD-456F-9988-2CB1E1467F9E}"/>
    <dgm:cxn modelId="{79D00CEC-55A8-4BD5-9068-3E669D5F7A06}" type="presOf" srcId="{2B220C25-C393-4A36-95F4-364589088F2B}" destId="{8A7F89EB-B4D4-4F9D-8301-20545755BB7B}" srcOrd="0" destOrd="0" presId="urn:microsoft.com/office/officeart/2005/8/layout/vList2"/>
    <dgm:cxn modelId="{230D17F2-4F26-4DEA-AA50-C537D431AE71}" srcId="{3BFAD426-B2B0-4D90-9F77-9C834FD31BF3}" destId="{B0BA744B-FE40-4086-BFB5-BB64E87B28F4}" srcOrd="0" destOrd="0" parTransId="{93886437-8DA0-4E2C-8E33-33F1D7FDE03B}" sibTransId="{34AF58F9-6C56-4192-8CE2-FD7A288263F1}"/>
    <dgm:cxn modelId="{CFFCC8AB-8573-40D9-B357-91A0B6D4F960}" type="presParOf" srcId="{AFCD5E60-7CF8-402F-9822-EF9996726788}" destId="{F5E406E4-C961-4E5A-A899-0CBAF26D1509}" srcOrd="0" destOrd="0" presId="urn:microsoft.com/office/officeart/2005/8/layout/vList2"/>
    <dgm:cxn modelId="{D721C81C-2ED7-45D9-B47A-57FE2A2AEC96}" type="presParOf" srcId="{AFCD5E60-7CF8-402F-9822-EF9996726788}" destId="{F4386BD2-7E85-4417-BFC1-CEC4F4CEFAEF}" srcOrd="1" destOrd="0" presId="urn:microsoft.com/office/officeart/2005/8/layout/vList2"/>
    <dgm:cxn modelId="{85F00658-5E50-46F3-983C-729DDC4C32D7}" type="presParOf" srcId="{AFCD5E60-7CF8-402F-9822-EF9996726788}" destId="{0FA266A4-BF20-414D-915C-0EE1F91B8125}" srcOrd="2" destOrd="0" presId="urn:microsoft.com/office/officeart/2005/8/layout/vList2"/>
    <dgm:cxn modelId="{6E9FB62A-81D8-4C66-8901-EFC08EF975D7}" type="presParOf" srcId="{AFCD5E60-7CF8-402F-9822-EF9996726788}" destId="{D836E499-1FD4-473D-A06C-7C0CDE1DFB11}" srcOrd="3" destOrd="0" presId="urn:microsoft.com/office/officeart/2005/8/layout/vList2"/>
    <dgm:cxn modelId="{96AB90C7-7BEA-4E88-90A1-20DB5BDFDE5E}" type="presParOf" srcId="{AFCD5E60-7CF8-402F-9822-EF9996726788}" destId="{8A7F89EB-B4D4-4F9D-8301-20545755BB7B}" srcOrd="4" destOrd="0" presId="urn:microsoft.com/office/officeart/2005/8/layout/vList2"/>
    <dgm:cxn modelId="{EDE5D7EA-63B0-435E-AF67-D05D8DC17415}" type="presParOf" srcId="{AFCD5E60-7CF8-402F-9822-EF9996726788}" destId="{AE154BCB-47C4-403B-80AB-EEB23D39B9A7}" srcOrd="5" destOrd="0" presId="urn:microsoft.com/office/officeart/2005/8/layout/vList2"/>
    <dgm:cxn modelId="{E4665F76-7B0B-4D90-AFDB-E723596DD2F8}" type="presParOf" srcId="{AFCD5E60-7CF8-402F-9822-EF9996726788}" destId="{E82FA7F2-7C7C-49EB-BB30-7E4EEB1C8CD3}" srcOrd="6" destOrd="0" presId="urn:microsoft.com/office/officeart/2005/8/layout/vList2"/>
    <dgm:cxn modelId="{B85F7C18-CC7A-4E5D-AEC7-8B05C0C7A2EC}" type="presParOf" srcId="{AFCD5E60-7CF8-402F-9822-EF9996726788}" destId="{7329EEBE-922C-4C96-8F3A-101E083D675F}" srcOrd="7" destOrd="0" presId="urn:microsoft.com/office/officeart/2005/8/layout/vList2"/>
    <dgm:cxn modelId="{28254280-C89C-4021-8806-E8B50FD768A0}" type="presParOf" srcId="{AFCD5E60-7CF8-402F-9822-EF9996726788}" destId="{B29DAAE9-B5E6-41A4-B13B-7A04345F149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2AF0D-F62C-4038-B455-A0D41EAC9C33}">
      <dsp:nvSpPr>
        <dsp:cNvPr id="0" name=""/>
        <dsp:cNvSpPr/>
      </dsp:nvSpPr>
      <dsp:spPr>
        <a:xfrm>
          <a:off x="0" y="3843104"/>
          <a:ext cx="1623218" cy="1261392"/>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213360" rIns="115443"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Evaluate</a:t>
          </a:r>
        </a:p>
      </dsp:txBody>
      <dsp:txXfrm>
        <a:off x="0" y="3843104"/>
        <a:ext cx="1623218" cy="1261392"/>
      </dsp:txXfrm>
    </dsp:sp>
    <dsp:sp modelId="{6BB6393B-E785-41FE-A56C-504EFB9D7A0E}">
      <dsp:nvSpPr>
        <dsp:cNvPr id="0" name=""/>
        <dsp:cNvSpPr/>
      </dsp:nvSpPr>
      <dsp:spPr>
        <a:xfrm>
          <a:off x="1623218" y="3843104"/>
          <a:ext cx="4869656" cy="1261392"/>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8780" tIns="190500" rIns="98780" bIns="190500" numCol="1" spcCol="1270" anchor="ctr" anchorCtr="0">
          <a:noAutofit/>
        </a:bodyPr>
        <a:lstStyle/>
        <a:p>
          <a:pPr marL="0" lvl="0" indent="0" algn="l" defTabSz="666750">
            <a:lnSpc>
              <a:spcPct val="90000"/>
            </a:lnSpc>
            <a:spcBef>
              <a:spcPct val="0"/>
            </a:spcBef>
            <a:spcAft>
              <a:spcPct val="35000"/>
            </a:spcAft>
            <a:buNone/>
          </a:pPr>
          <a:r>
            <a:rPr lang="en-US" sz="1500" kern="1200" dirty="0"/>
            <a:t>Evaluate the results and compare them to the research into gambling and gambling addiction, considering the factors that define a person as having a gambling addiction.</a:t>
          </a:r>
        </a:p>
      </dsp:txBody>
      <dsp:txXfrm>
        <a:off x="1623218" y="3843104"/>
        <a:ext cx="4869656" cy="1261392"/>
      </dsp:txXfrm>
    </dsp:sp>
    <dsp:sp modelId="{9789F947-A3C7-46C8-B954-CFDB1E42CE50}">
      <dsp:nvSpPr>
        <dsp:cNvPr id="0" name=""/>
        <dsp:cNvSpPr/>
      </dsp:nvSpPr>
      <dsp:spPr>
        <a:xfrm rot="10800000">
          <a:off x="0" y="1922003"/>
          <a:ext cx="1623218" cy="1940022"/>
        </a:xfrm>
        <a:prstGeom prst="upArrowCallout">
          <a:avLst>
            <a:gd name="adj1" fmla="val 5000"/>
            <a:gd name="adj2" fmla="val 10000"/>
            <a:gd name="adj3" fmla="val 15000"/>
            <a:gd name="adj4" fmla="val 64977"/>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213360" rIns="115443"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Measure</a:t>
          </a:r>
        </a:p>
      </dsp:txBody>
      <dsp:txXfrm rot="-10800000">
        <a:off x="0" y="1922003"/>
        <a:ext cx="1623218" cy="1261014"/>
      </dsp:txXfrm>
    </dsp:sp>
    <dsp:sp modelId="{EBA72D6F-94D5-426B-A576-390DE357AF68}">
      <dsp:nvSpPr>
        <dsp:cNvPr id="0" name=""/>
        <dsp:cNvSpPr/>
      </dsp:nvSpPr>
      <dsp:spPr>
        <a:xfrm>
          <a:off x="1623218" y="1922003"/>
          <a:ext cx="4869656" cy="1261014"/>
        </a:xfrm>
        <a:prstGeom prst="rect">
          <a:avLst/>
        </a:prstGeom>
        <a:solidFill>
          <a:schemeClr val="accent2">
            <a:tint val="40000"/>
            <a:alpha val="90000"/>
            <a:hueOff val="-2262220"/>
            <a:satOff val="12987"/>
            <a:lumOff val="857"/>
            <a:alphaOff val="0"/>
          </a:schemeClr>
        </a:solidFill>
        <a:ln w="15875" cap="rnd" cmpd="sng" algn="ctr">
          <a:solidFill>
            <a:schemeClr val="accent2">
              <a:tint val="40000"/>
              <a:alpha val="90000"/>
              <a:hueOff val="-2262220"/>
              <a:satOff val="12987"/>
              <a:lumOff val="8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8780" tIns="190500" rIns="98780" bIns="190500" numCol="1" spcCol="1270" anchor="ctr" anchorCtr="0">
          <a:noAutofit/>
        </a:bodyPr>
        <a:lstStyle/>
        <a:p>
          <a:pPr marL="0" lvl="0" indent="0" algn="l" defTabSz="666750">
            <a:lnSpc>
              <a:spcPct val="90000"/>
            </a:lnSpc>
            <a:spcBef>
              <a:spcPct val="0"/>
            </a:spcBef>
            <a:spcAft>
              <a:spcPct val="35000"/>
            </a:spcAft>
            <a:buNone/>
          </a:pPr>
          <a:r>
            <a:rPr lang="en-US" sz="1500" kern="1200" dirty="0"/>
            <a:t>Measure the participants choices and record them in order to evaluate them.</a:t>
          </a:r>
        </a:p>
      </dsp:txBody>
      <dsp:txXfrm>
        <a:off x="1623218" y="1922003"/>
        <a:ext cx="4869656" cy="1261014"/>
      </dsp:txXfrm>
    </dsp:sp>
    <dsp:sp modelId="{FAE7579C-B782-4AC2-95D2-B6352F0A54BE}">
      <dsp:nvSpPr>
        <dsp:cNvPr id="0" name=""/>
        <dsp:cNvSpPr/>
      </dsp:nvSpPr>
      <dsp:spPr>
        <a:xfrm rot="10800000">
          <a:off x="0" y="902"/>
          <a:ext cx="1623218" cy="1940022"/>
        </a:xfrm>
        <a:prstGeom prst="upArrowCallout">
          <a:avLst>
            <a:gd name="adj1" fmla="val 5000"/>
            <a:gd name="adj2" fmla="val 10000"/>
            <a:gd name="adj3" fmla="val 15000"/>
            <a:gd name="adj4" fmla="val 64977"/>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213360" rIns="115443"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Create</a:t>
          </a:r>
        </a:p>
      </dsp:txBody>
      <dsp:txXfrm rot="-10800000">
        <a:off x="0" y="902"/>
        <a:ext cx="1623218" cy="1261014"/>
      </dsp:txXfrm>
    </dsp:sp>
    <dsp:sp modelId="{FF596539-8334-4D93-AF50-B5CECAFB8426}">
      <dsp:nvSpPr>
        <dsp:cNvPr id="0" name=""/>
        <dsp:cNvSpPr/>
      </dsp:nvSpPr>
      <dsp:spPr>
        <a:xfrm>
          <a:off x="1623218" y="902"/>
          <a:ext cx="4869656" cy="1261014"/>
        </a:xfrm>
        <a:prstGeom prst="rect">
          <a:avLst/>
        </a:prstGeom>
        <a:solidFill>
          <a:schemeClr val="accent2">
            <a:tint val="40000"/>
            <a:alpha val="90000"/>
            <a:hueOff val="-4524440"/>
            <a:satOff val="25974"/>
            <a:lumOff val="1714"/>
            <a:alphaOff val="0"/>
          </a:schemeClr>
        </a:solidFill>
        <a:ln w="15875" cap="rnd" cmpd="sng" algn="ctr">
          <a:solidFill>
            <a:schemeClr val="accent2">
              <a:tint val="40000"/>
              <a:alpha val="90000"/>
              <a:hueOff val="-4524440"/>
              <a:satOff val="25974"/>
              <a:lumOff val="17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8780" tIns="190500" rIns="98780" bIns="190500" numCol="1" spcCol="1270" anchor="ctr" anchorCtr="0">
          <a:noAutofit/>
        </a:bodyPr>
        <a:lstStyle/>
        <a:p>
          <a:pPr marL="0" lvl="0" indent="0" algn="l" defTabSz="666750">
            <a:lnSpc>
              <a:spcPct val="90000"/>
            </a:lnSpc>
            <a:spcBef>
              <a:spcPct val="0"/>
            </a:spcBef>
            <a:spcAft>
              <a:spcPct val="35000"/>
            </a:spcAft>
            <a:buNone/>
          </a:pPr>
          <a:r>
            <a:rPr lang="en-US" sz="1500" kern="1200" dirty="0"/>
            <a:t>Create a loot boxing opening simulator in Unity Game Engine that simulates real world systems.</a:t>
          </a:r>
        </a:p>
      </dsp:txBody>
      <dsp:txXfrm>
        <a:off x="1623218" y="902"/>
        <a:ext cx="4869656" cy="1261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F70A7-8918-46F5-A88F-D0BA30B25DFE}">
      <dsp:nvSpPr>
        <dsp:cNvPr id="0" name=""/>
        <dsp:cNvSpPr/>
      </dsp:nvSpPr>
      <dsp:spPr>
        <a:xfrm>
          <a:off x="0" y="153780"/>
          <a:ext cx="3333495" cy="1385279"/>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The reason for this project is to evaluate the effects loot box systems have on users to see if there is indeed a connection between loot boxes and gambling addiction.</a:t>
          </a:r>
        </a:p>
      </dsp:txBody>
      <dsp:txXfrm>
        <a:off x="67624" y="221404"/>
        <a:ext cx="3198247" cy="1250031"/>
      </dsp:txXfrm>
    </dsp:sp>
    <dsp:sp modelId="{B6C385B2-564B-4D68-A0CA-5D9049315EC0}">
      <dsp:nvSpPr>
        <dsp:cNvPr id="0" name=""/>
        <dsp:cNvSpPr/>
      </dsp:nvSpPr>
      <dsp:spPr>
        <a:xfrm>
          <a:off x="0" y="1585140"/>
          <a:ext cx="3333495" cy="1385279"/>
        </a:xfrm>
        <a:prstGeom prst="roundRect">
          <a:avLst/>
        </a:prstGeom>
        <a:gradFill rotWithShape="0">
          <a:gsLst>
            <a:gs pos="0">
              <a:schemeClr val="accent5">
                <a:hueOff val="-3715622"/>
                <a:satOff val="3658"/>
                <a:lumOff val="8236"/>
                <a:alphaOff val="0"/>
                <a:tint val="96000"/>
                <a:lumMod val="102000"/>
              </a:schemeClr>
            </a:gs>
            <a:gs pos="100000">
              <a:schemeClr val="accent5">
                <a:hueOff val="-3715622"/>
                <a:satOff val="3658"/>
                <a:lumOff val="8236"/>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A Loot box simulation was chosen in favour on just surveys or research to witness the reactions of users in real time in the hope it would give more reliable results.</a:t>
          </a:r>
        </a:p>
      </dsp:txBody>
      <dsp:txXfrm>
        <a:off x="67624" y="1652764"/>
        <a:ext cx="3198247" cy="1250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406E4-C961-4E5A-A899-0CBAF26D1509}">
      <dsp:nvSpPr>
        <dsp:cNvPr id="0" name=""/>
        <dsp:cNvSpPr/>
      </dsp:nvSpPr>
      <dsp:spPr>
        <a:xfrm>
          <a:off x="0" y="514138"/>
          <a:ext cx="6492875" cy="783168"/>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solidFill>
                <a:schemeClr val="tx1"/>
              </a:solidFill>
            </a:rPr>
            <a:t>The key concept for the design is to replicate current loot box systems within video games as closely as possible.</a:t>
          </a:r>
          <a:endParaRPr lang="en-US" sz="1400" kern="1200" dirty="0">
            <a:solidFill>
              <a:schemeClr val="tx1"/>
            </a:solidFill>
          </a:endParaRPr>
        </a:p>
      </dsp:txBody>
      <dsp:txXfrm>
        <a:off x="38231" y="552369"/>
        <a:ext cx="6416413" cy="706706"/>
      </dsp:txXfrm>
    </dsp:sp>
    <dsp:sp modelId="{0FA266A4-BF20-414D-915C-0EE1F91B8125}">
      <dsp:nvSpPr>
        <dsp:cNvPr id="0" name=""/>
        <dsp:cNvSpPr/>
      </dsp:nvSpPr>
      <dsp:spPr>
        <a:xfrm>
          <a:off x="0" y="1337626"/>
          <a:ext cx="6492875" cy="783168"/>
        </a:xfrm>
        <a:prstGeom prst="roundRect">
          <a:avLst/>
        </a:prstGeom>
        <a:solidFill>
          <a:schemeClr val="accent2">
            <a:hueOff val="-898490"/>
            <a:satOff val="6181"/>
            <a:lumOff val="68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solidFill>
                <a:schemeClr val="tx1"/>
              </a:solidFill>
            </a:rPr>
            <a:t>Users will be given a set amount of ‘Virtual Coins’ which they can use to open Loot Boxes within the Simulation.</a:t>
          </a:r>
          <a:endParaRPr lang="en-US" sz="1400" kern="1200" dirty="0">
            <a:solidFill>
              <a:schemeClr val="tx1"/>
            </a:solidFill>
          </a:endParaRPr>
        </a:p>
      </dsp:txBody>
      <dsp:txXfrm>
        <a:off x="38231" y="1375857"/>
        <a:ext cx="6416413" cy="706706"/>
      </dsp:txXfrm>
    </dsp:sp>
    <dsp:sp modelId="{8A7F89EB-B4D4-4F9D-8301-20545755BB7B}">
      <dsp:nvSpPr>
        <dsp:cNvPr id="0" name=""/>
        <dsp:cNvSpPr/>
      </dsp:nvSpPr>
      <dsp:spPr>
        <a:xfrm>
          <a:off x="0" y="2161115"/>
          <a:ext cx="6492875" cy="783168"/>
        </a:xfrm>
        <a:prstGeom prst="roundRect">
          <a:avLst/>
        </a:prstGeom>
        <a:solidFill>
          <a:schemeClr val="accent2">
            <a:hueOff val="-1796981"/>
            <a:satOff val="12361"/>
            <a:lumOff val="13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solidFill>
                <a:schemeClr val="tx1"/>
              </a:solidFill>
            </a:rPr>
            <a:t>Each loot box will award the player with prizes, the more common prizes being more virtual coins to spend and the rarer ones being physical rewards in the form of chocolates or something similar.</a:t>
          </a:r>
          <a:endParaRPr lang="en-US" sz="1400" kern="1200" dirty="0">
            <a:solidFill>
              <a:schemeClr val="tx1"/>
            </a:solidFill>
          </a:endParaRPr>
        </a:p>
      </dsp:txBody>
      <dsp:txXfrm>
        <a:off x="38231" y="2199346"/>
        <a:ext cx="6416413" cy="706706"/>
      </dsp:txXfrm>
    </dsp:sp>
    <dsp:sp modelId="{E82FA7F2-7C7C-49EB-BB30-7E4EEB1C8CD3}">
      <dsp:nvSpPr>
        <dsp:cNvPr id="0" name=""/>
        <dsp:cNvSpPr/>
      </dsp:nvSpPr>
      <dsp:spPr>
        <a:xfrm>
          <a:off x="0" y="2984604"/>
          <a:ext cx="6492875" cy="783168"/>
        </a:xfrm>
        <a:prstGeom prst="roundRect">
          <a:avLst/>
        </a:prstGeom>
        <a:solidFill>
          <a:schemeClr val="accent2">
            <a:hueOff val="-2695471"/>
            <a:satOff val="18542"/>
            <a:lumOff val="205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solidFill>
                <a:schemeClr val="tx1"/>
              </a:solidFill>
            </a:rPr>
            <a:t>Once the user has used the coins given to them, they either choose to work away with the physical prizes they have won, or use the coins they have one to have another go at opening loot boxes, in doing so forfeiting the physical rewards they have won so far.</a:t>
          </a:r>
          <a:endParaRPr lang="en-US" sz="1400" kern="1200" dirty="0">
            <a:solidFill>
              <a:schemeClr val="tx1"/>
            </a:solidFill>
          </a:endParaRPr>
        </a:p>
      </dsp:txBody>
      <dsp:txXfrm>
        <a:off x="38231" y="3022835"/>
        <a:ext cx="6416413" cy="706706"/>
      </dsp:txXfrm>
    </dsp:sp>
    <dsp:sp modelId="{B29DAAE9-B5E6-41A4-B13B-7A04345F1495}">
      <dsp:nvSpPr>
        <dsp:cNvPr id="0" name=""/>
        <dsp:cNvSpPr/>
      </dsp:nvSpPr>
      <dsp:spPr>
        <a:xfrm>
          <a:off x="0" y="3808093"/>
          <a:ext cx="6492875" cy="783168"/>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solidFill>
                <a:schemeClr val="tx1"/>
              </a:solidFill>
            </a:rPr>
            <a:t>The user’s choices of both which tier of loot box they pick and whether they choose to play again or leave with what they have won will be recorded.</a:t>
          </a:r>
          <a:endParaRPr lang="en-US" sz="1400" kern="1200" dirty="0">
            <a:solidFill>
              <a:schemeClr val="tx1"/>
            </a:solidFill>
          </a:endParaRPr>
        </a:p>
      </dsp:txBody>
      <dsp:txXfrm>
        <a:off x="38231" y="3846324"/>
        <a:ext cx="6416413" cy="706706"/>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FF0BAE-F0CA-4F86-AF20-0CF92B4457B1}" type="datetimeFigureOut">
              <a:rPr lang="en-GB" smtClean="0"/>
              <a:t>11/02/2020</a:t>
            </a:fld>
            <a:endParaRPr lang="en-GB" dirty="0"/>
          </a:p>
        </p:txBody>
      </p:sp>
      <p:sp>
        <p:nvSpPr>
          <p:cNvPr id="5" name="Footer Placeholder 4"/>
          <p:cNvSpPr>
            <a:spLocks noGrp="1"/>
          </p:cNvSpPr>
          <p:nvPr>
            <p:ph type="ftr" sz="quarter" idx="11"/>
          </p:nvPr>
        </p:nvSpPr>
        <p:spPr>
          <a:xfrm>
            <a:off x="5332412" y="5883275"/>
            <a:ext cx="4324044" cy="365125"/>
          </a:xfrm>
        </p:spPr>
        <p:txBody>
          <a:bodyPr/>
          <a:lstStyle/>
          <a:p>
            <a:endParaRPr lang="en-GB" dirty="0"/>
          </a:p>
        </p:txBody>
      </p:sp>
      <p:sp>
        <p:nvSpPr>
          <p:cNvPr id="6" name="Slide Number Placeholder 5"/>
          <p:cNvSpPr>
            <a:spLocks noGrp="1"/>
          </p:cNvSpPr>
          <p:nvPr>
            <p:ph type="sldNum" sz="quarter" idx="12"/>
          </p:nvPr>
        </p:nvSpPr>
        <p:spPr/>
        <p:txBody>
          <a:bodyPr/>
          <a:lstStyle/>
          <a:p>
            <a:fld id="{131D3012-35BF-48F1-8943-6AD45E7CD4D5}" type="slidenum">
              <a:rPr lang="en-GB" smtClean="0"/>
              <a:t>‹#›</a:t>
            </a:fld>
            <a:endParaRPr lang="en-GB" dirty="0"/>
          </a:p>
        </p:txBody>
      </p:sp>
    </p:spTree>
    <p:extLst>
      <p:ext uri="{BB962C8B-B14F-4D97-AF65-F5344CB8AC3E}">
        <p14:creationId xmlns:p14="http://schemas.microsoft.com/office/powerpoint/2010/main" val="2348414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FF0BAE-F0CA-4F86-AF20-0CF92B4457B1}" type="datetimeFigureOut">
              <a:rPr lang="en-GB" smtClean="0"/>
              <a:t>11/02/2020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31D3012-35BF-48F1-8943-6AD45E7CD4D5}" type="slidenum">
              <a:rPr lang="en-GB" smtClean="0"/>
              <a:t>‹#›</a:t>
            </a:fld>
            <a:endParaRPr lang="en-GB" dirty="0"/>
          </a:p>
        </p:txBody>
      </p:sp>
    </p:spTree>
    <p:extLst>
      <p:ext uri="{BB962C8B-B14F-4D97-AF65-F5344CB8AC3E}">
        <p14:creationId xmlns:p14="http://schemas.microsoft.com/office/powerpoint/2010/main" val="130316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F0BAE-F0CA-4F86-AF20-0CF92B4457B1}" type="datetimeFigureOut">
              <a:rPr lang="en-GB" smtClean="0"/>
              <a:t>11/02/2020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31D3012-35BF-48F1-8943-6AD45E7CD4D5}" type="slidenum">
              <a:rPr lang="en-GB" smtClean="0"/>
              <a:t>‹#›</a:t>
            </a:fld>
            <a:endParaRPr lang="en-GB" dirty="0"/>
          </a:p>
        </p:txBody>
      </p:sp>
    </p:spTree>
    <p:extLst>
      <p:ext uri="{BB962C8B-B14F-4D97-AF65-F5344CB8AC3E}">
        <p14:creationId xmlns:p14="http://schemas.microsoft.com/office/powerpoint/2010/main" val="233482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F0BAE-F0CA-4F86-AF20-0CF92B4457B1}" type="datetimeFigureOut">
              <a:rPr lang="en-GB" smtClean="0"/>
              <a:t>11/02/2020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31D3012-35BF-48F1-8943-6AD45E7CD4D5}" type="slidenum">
              <a:rPr lang="en-GB" smtClean="0"/>
              <a:t>‹#›</a:t>
            </a:fld>
            <a:endParaRPr lang="en-GB" dirty="0"/>
          </a:p>
        </p:txBody>
      </p:sp>
    </p:spTree>
    <p:extLst>
      <p:ext uri="{BB962C8B-B14F-4D97-AF65-F5344CB8AC3E}">
        <p14:creationId xmlns:p14="http://schemas.microsoft.com/office/powerpoint/2010/main" val="1504816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F0BAE-F0CA-4F86-AF20-0CF92B4457B1}" type="datetimeFigureOut">
              <a:rPr lang="en-GB" smtClean="0"/>
              <a:t>11/02/2020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31D3012-35BF-48F1-8943-6AD45E7CD4D5}" type="slidenum">
              <a:rPr lang="en-GB" smtClean="0"/>
              <a:t>‹#›</a:t>
            </a:fld>
            <a:endParaRPr lang="en-GB" dirty="0"/>
          </a:p>
        </p:txBody>
      </p:sp>
    </p:spTree>
    <p:extLst>
      <p:ext uri="{BB962C8B-B14F-4D97-AF65-F5344CB8AC3E}">
        <p14:creationId xmlns:p14="http://schemas.microsoft.com/office/powerpoint/2010/main" val="1127516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F0BAE-F0CA-4F86-AF20-0CF92B4457B1}" type="datetimeFigureOut">
              <a:rPr lang="en-GB" smtClean="0"/>
              <a:t>11/02/2020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31D3012-35BF-48F1-8943-6AD45E7CD4D5}" type="slidenum">
              <a:rPr lang="en-GB" smtClean="0"/>
              <a:t>‹#›</a:t>
            </a:fld>
            <a:endParaRPr lang="en-GB" dirty="0"/>
          </a:p>
        </p:txBody>
      </p:sp>
    </p:spTree>
    <p:extLst>
      <p:ext uri="{BB962C8B-B14F-4D97-AF65-F5344CB8AC3E}">
        <p14:creationId xmlns:p14="http://schemas.microsoft.com/office/powerpoint/2010/main" val="3412202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F0BAE-F0CA-4F86-AF20-0CF92B4457B1}" type="datetimeFigureOut">
              <a:rPr lang="en-GB" smtClean="0"/>
              <a:t>11/02/2020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31D3012-35BF-48F1-8943-6AD45E7CD4D5}" type="slidenum">
              <a:rPr lang="en-GB" smtClean="0"/>
              <a:t>‹#›</a:t>
            </a:fld>
            <a:endParaRPr lang="en-GB" dirty="0"/>
          </a:p>
        </p:txBody>
      </p:sp>
    </p:spTree>
    <p:extLst>
      <p:ext uri="{BB962C8B-B14F-4D97-AF65-F5344CB8AC3E}">
        <p14:creationId xmlns:p14="http://schemas.microsoft.com/office/powerpoint/2010/main" val="3977486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F0BAE-F0CA-4F86-AF20-0CF92B4457B1}" type="datetimeFigureOut">
              <a:rPr lang="en-GB" smtClean="0"/>
              <a:t>11/02/2020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31D3012-35BF-48F1-8943-6AD45E7CD4D5}" type="slidenum">
              <a:rPr lang="en-GB" smtClean="0"/>
              <a:t>‹#›</a:t>
            </a:fld>
            <a:endParaRPr lang="en-GB" dirty="0"/>
          </a:p>
        </p:txBody>
      </p:sp>
    </p:spTree>
    <p:extLst>
      <p:ext uri="{BB962C8B-B14F-4D97-AF65-F5344CB8AC3E}">
        <p14:creationId xmlns:p14="http://schemas.microsoft.com/office/powerpoint/2010/main" val="3169493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F0BAE-F0CA-4F86-AF20-0CF92B4457B1}" type="datetimeFigureOut">
              <a:rPr lang="en-GB" smtClean="0"/>
              <a:t>11/02/2020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31D3012-35BF-48F1-8943-6AD45E7CD4D5}" type="slidenum">
              <a:rPr lang="en-GB" smtClean="0"/>
              <a:t>‹#›</a:t>
            </a:fld>
            <a:endParaRPr lang="en-GB" dirty="0"/>
          </a:p>
        </p:txBody>
      </p:sp>
    </p:spTree>
    <p:extLst>
      <p:ext uri="{BB962C8B-B14F-4D97-AF65-F5344CB8AC3E}">
        <p14:creationId xmlns:p14="http://schemas.microsoft.com/office/powerpoint/2010/main" val="244800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F0BAE-F0CA-4F86-AF20-0CF92B4457B1}" type="datetimeFigureOut">
              <a:rPr lang="en-GB" smtClean="0"/>
              <a:t>11/02/2020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a:xfrm>
            <a:off x="10951856" y="5867131"/>
            <a:ext cx="551167" cy="365125"/>
          </a:xfrm>
        </p:spPr>
        <p:txBody>
          <a:bodyPr/>
          <a:lstStyle/>
          <a:p>
            <a:fld id="{131D3012-35BF-48F1-8943-6AD45E7CD4D5}" type="slidenum">
              <a:rPr lang="en-GB" smtClean="0"/>
              <a:t>‹#›</a:t>
            </a:fld>
            <a:endParaRPr lang="en-GB" dirty="0"/>
          </a:p>
        </p:txBody>
      </p:sp>
    </p:spTree>
    <p:extLst>
      <p:ext uri="{BB962C8B-B14F-4D97-AF65-F5344CB8AC3E}">
        <p14:creationId xmlns:p14="http://schemas.microsoft.com/office/powerpoint/2010/main" val="868517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F0BAE-F0CA-4F86-AF20-0CF92B4457B1}" type="datetimeFigureOut">
              <a:rPr lang="en-GB" smtClean="0"/>
              <a:t>11/02/2020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31D3012-35BF-48F1-8943-6AD45E7CD4D5}" type="slidenum">
              <a:rPr lang="en-GB" smtClean="0"/>
              <a:t>‹#›</a:t>
            </a:fld>
            <a:endParaRPr lang="en-GB" dirty="0"/>
          </a:p>
        </p:txBody>
      </p:sp>
    </p:spTree>
    <p:extLst>
      <p:ext uri="{BB962C8B-B14F-4D97-AF65-F5344CB8AC3E}">
        <p14:creationId xmlns:p14="http://schemas.microsoft.com/office/powerpoint/2010/main" val="507120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FF0BAE-F0CA-4F86-AF20-0CF92B4457B1}" type="datetimeFigureOut">
              <a:rPr lang="en-GB" smtClean="0"/>
              <a:t>11/02/2020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31D3012-35BF-48F1-8943-6AD45E7CD4D5}" type="slidenum">
              <a:rPr lang="en-GB" smtClean="0"/>
              <a:t>‹#›</a:t>
            </a:fld>
            <a:endParaRPr lang="en-GB" dirty="0"/>
          </a:p>
        </p:txBody>
      </p:sp>
    </p:spTree>
    <p:extLst>
      <p:ext uri="{BB962C8B-B14F-4D97-AF65-F5344CB8AC3E}">
        <p14:creationId xmlns:p14="http://schemas.microsoft.com/office/powerpoint/2010/main" val="1744719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FF0BAE-F0CA-4F86-AF20-0CF92B4457B1}" type="datetimeFigureOut">
              <a:rPr lang="en-GB" smtClean="0"/>
              <a:t>11/02/2020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31D3012-35BF-48F1-8943-6AD45E7CD4D5}" type="slidenum">
              <a:rPr lang="en-GB" smtClean="0"/>
              <a:t>‹#›</a:t>
            </a:fld>
            <a:endParaRPr lang="en-GB" dirty="0"/>
          </a:p>
        </p:txBody>
      </p:sp>
    </p:spTree>
    <p:extLst>
      <p:ext uri="{BB962C8B-B14F-4D97-AF65-F5344CB8AC3E}">
        <p14:creationId xmlns:p14="http://schemas.microsoft.com/office/powerpoint/2010/main" val="850632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FF0BAE-F0CA-4F86-AF20-0CF92B4457B1}" type="datetimeFigureOut">
              <a:rPr lang="en-GB" smtClean="0"/>
              <a:t>11/02/2020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31D3012-35BF-48F1-8943-6AD45E7CD4D5}" type="slidenum">
              <a:rPr lang="en-GB" smtClean="0"/>
              <a:t>‹#›</a:t>
            </a:fld>
            <a:endParaRPr lang="en-GB" dirty="0"/>
          </a:p>
        </p:txBody>
      </p:sp>
    </p:spTree>
    <p:extLst>
      <p:ext uri="{BB962C8B-B14F-4D97-AF65-F5344CB8AC3E}">
        <p14:creationId xmlns:p14="http://schemas.microsoft.com/office/powerpoint/2010/main" val="416893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F0BAE-F0CA-4F86-AF20-0CF92B4457B1}" type="datetimeFigureOut">
              <a:rPr lang="en-GB" smtClean="0"/>
              <a:t>11/02/2020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31D3012-35BF-48F1-8943-6AD45E7CD4D5}" type="slidenum">
              <a:rPr lang="en-GB" smtClean="0"/>
              <a:t>‹#›</a:t>
            </a:fld>
            <a:endParaRPr lang="en-GB" dirty="0"/>
          </a:p>
        </p:txBody>
      </p:sp>
    </p:spTree>
    <p:extLst>
      <p:ext uri="{BB962C8B-B14F-4D97-AF65-F5344CB8AC3E}">
        <p14:creationId xmlns:p14="http://schemas.microsoft.com/office/powerpoint/2010/main" val="339076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FF0BAE-F0CA-4F86-AF20-0CF92B4457B1}" type="datetimeFigureOut">
              <a:rPr lang="en-GB" smtClean="0"/>
              <a:t>11/02/2020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31D3012-35BF-48F1-8943-6AD45E7CD4D5}" type="slidenum">
              <a:rPr lang="en-GB" smtClean="0"/>
              <a:t>‹#›</a:t>
            </a:fld>
            <a:endParaRPr lang="en-GB" dirty="0"/>
          </a:p>
        </p:txBody>
      </p:sp>
    </p:spTree>
    <p:extLst>
      <p:ext uri="{BB962C8B-B14F-4D97-AF65-F5344CB8AC3E}">
        <p14:creationId xmlns:p14="http://schemas.microsoft.com/office/powerpoint/2010/main" val="266259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FF0BAE-F0CA-4F86-AF20-0CF92B4457B1}" type="datetimeFigureOut">
              <a:rPr lang="en-GB" smtClean="0"/>
              <a:t>11/02/2020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31D3012-35BF-48F1-8943-6AD45E7CD4D5}" type="slidenum">
              <a:rPr lang="en-GB" smtClean="0"/>
              <a:t>‹#›</a:t>
            </a:fld>
            <a:endParaRPr lang="en-GB" dirty="0"/>
          </a:p>
        </p:txBody>
      </p:sp>
    </p:spTree>
    <p:extLst>
      <p:ext uri="{BB962C8B-B14F-4D97-AF65-F5344CB8AC3E}">
        <p14:creationId xmlns:p14="http://schemas.microsoft.com/office/powerpoint/2010/main" val="128457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FF0BAE-F0CA-4F86-AF20-0CF92B4457B1}" type="datetimeFigureOut">
              <a:rPr lang="en-GB" smtClean="0"/>
              <a:t>11/02/2020</a:t>
            </a:fld>
            <a:endParaRPr lang="en-GB"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1D3012-35BF-48F1-8943-6AD45E7CD4D5}" type="slidenum">
              <a:rPr lang="en-GB" smtClean="0"/>
              <a:t>‹#›</a:t>
            </a:fld>
            <a:endParaRPr lang="en-GB" dirty="0"/>
          </a:p>
        </p:txBody>
      </p:sp>
    </p:spTree>
    <p:extLst>
      <p:ext uri="{BB962C8B-B14F-4D97-AF65-F5344CB8AC3E}">
        <p14:creationId xmlns:p14="http://schemas.microsoft.com/office/powerpoint/2010/main" val="2535194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hyperlink" Target="file:///C:\Users\ninty\Documents\Uni\Github\Final-Year-Project\Exe%20Folder\Loot%20Box%20Simulation.exe"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dirty="0"/>
          </a:p>
        </p:txBody>
      </p:sp>
      <p:sp>
        <p:nvSpPr>
          <p:cNvPr id="10" name="Freeform: Shape 9">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2" name="Freeform: Shape 11">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14" name="Freeform: Shape 13">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16" name="Freeform: Shape 15">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03F5F330-80B3-4421-A69D-5F58D6E9CBDA}"/>
              </a:ext>
            </a:extLst>
          </p:cNvPr>
          <p:cNvSpPr>
            <a:spLocks noGrp="1"/>
          </p:cNvSpPr>
          <p:nvPr>
            <p:ph type="ctrTitle"/>
          </p:nvPr>
        </p:nvSpPr>
        <p:spPr>
          <a:xfrm>
            <a:off x="1524000" y="643468"/>
            <a:ext cx="9144000" cy="3618898"/>
          </a:xfrm>
        </p:spPr>
        <p:txBody>
          <a:bodyPr anchor="b">
            <a:normAutofit/>
          </a:bodyPr>
          <a:lstStyle/>
          <a:p>
            <a:pPr algn="ctr">
              <a:lnSpc>
                <a:spcPct val="90000"/>
              </a:lnSpc>
            </a:pPr>
            <a:r>
              <a:rPr lang="en-US" sz="6100" dirty="0"/>
              <a:t>Loot Boxes and potential links to gambling addiction</a:t>
            </a:r>
            <a:br>
              <a:rPr lang="en-US" sz="6100" dirty="0"/>
            </a:br>
            <a:br>
              <a:rPr lang="en-US" sz="6100" dirty="0"/>
            </a:br>
            <a:r>
              <a:rPr lang="en-GB" sz="6100" dirty="0"/>
              <a:t>Design Presentation	</a:t>
            </a:r>
          </a:p>
        </p:txBody>
      </p:sp>
      <p:sp>
        <p:nvSpPr>
          <p:cNvPr id="3" name="Subtitle 2">
            <a:extLst>
              <a:ext uri="{FF2B5EF4-FFF2-40B4-BE49-F238E27FC236}">
                <a16:creationId xmlns:a16="http://schemas.microsoft.com/office/drawing/2014/main" id="{5D4C90B0-9CFF-4D05-A628-EF8ECA971613}"/>
              </a:ext>
            </a:extLst>
          </p:cNvPr>
          <p:cNvSpPr>
            <a:spLocks noGrp="1"/>
          </p:cNvSpPr>
          <p:nvPr>
            <p:ph type="subTitle" idx="1"/>
          </p:nvPr>
        </p:nvSpPr>
        <p:spPr>
          <a:xfrm>
            <a:off x="2719546" y="4552335"/>
            <a:ext cx="6752908" cy="1091381"/>
          </a:xfrm>
        </p:spPr>
        <p:txBody>
          <a:bodyPr>
            <a:normAutofit/>
          </a:bodyPr>
          <a:lstStyle/>
          <a:p>
            <a:pPr algn="ctr"/>
            <a:r>
              <a:rPr lang="en-GB" sz="2400" dirty="0"/>
              <a:t>Michael Wolf</a:t>
            </a:r>
          </a:p>
        </p:txBody>
      </p:sp>
    </p:spTree>
    <p:extLst>
      <p:ext uri="{BB962C8B-B14F-4D97-AF65-F5344CB8AC3E}">
        <p14:creationId xmlns:p14="http://schemas.microsoft.com/office/powerpoint/2010/main" val="1663885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B3DBCB-944F-44EF-A9F9-3F6C10C4D27F}"/>
              </a:ext>
            </a:extLst>
          </p:cNvPr>
          <p:cNvSpPr>
            <a:spLocks noGrp="1"/>
          </p:cNvSpPr>
          <p:nvPr>
            <p:ph type="title"/>
          </p:nvPr>
        </p:nvSpPr>
        <p:spPr>
          <a:xfrm>
            <a:off x="496112" y="685801"/>
            <a:ext cx="2743200" cy="5105400"/>
          </a:xfrm>
        </p:spPr>
        <p:txBody>
          <a:bodyPr>
            <a:normAutofit/>
          </a:bodyPr>
          <a:lstStyle/>
          <a:p>
            <a:pPr algn="l"/>
            <a:r>
              <a:rPr lang="en-US" sz="3200" dirty="0">
                <a:solidFill>
                  <a:srgbClr val="FFFFFF"/>
                </a:solidFill>
              </a:rPr>
              <a:t>Project Aim</a:t>
            </a:r>
            <a:endParaRPr lang="en-GB" sz="3200"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2C04ADBE-7220-4994-97E9-4CD12A397005}"/>
              </a:ext>
            </a:extLst>
          </p:cNvPr>
          <p:cNvSpPr>
            <a:spLocks noGrp="1"/>
          </p:cNvSpPr>
          <p:nvPr>
            <p:ph idx="1"/>
          </p:nvPr>
        </p:nvSpPr>
        <p:spPr>
          <a:xfrm>
            <a:off x="5117106" y="685801"/>
            <a:ext cx="6385918" cy="5105400"/>
          </a:xfrm>
        </p:spPr>
        <p:txBody>
          <a:bodyPr>
            <a:normAutofit/>
          </a:bodyPr>
          <a:lstStyle/>
          <a:p>
            <a:pPr marL="0" indent="0">
              <a:buNone/>
            </a:pPr>
            <a:r>
              <a:rPr lang="en-GB" sz="2000" dirty="0"/>
              <a:t>The aim of the project is to find potential links between video game loot boxes and gambling and a gateway to gambling addiction.</a:t>
            </a:r>
          </a:p>
          <a:p>
            <a:endParaRPr lang="en-GB" sz="2000" dirty="0"/>
          </a:p>
        </p:txBody>
      </p:sp>
    </p:spTree>
    <p:extLst>
      <p:ext uri="{BB962C8B-B14F-4D97-AF65-F5344CB8AC3E}">
        <p14:creationId xmlns:p14="http://schemas.microsoft.com/office/powerpoint/2010/main" val="154040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BC9277C-01E6-4F7C-9E74-D476DB5C93EA}"/>
              </a:ext>
            </a:extLst>
          </p:cNvPr>
          <p:cNvSpPr>
            <a:spLocks noGrp="1"/>
          </p:cNvSpPr>
          <p:nvPr>
            <p:ph type="title"/>
          </p:nvPr>
        </p:nvSpPr>
        <p:spPr>
          <a:xfrm>
            <a:off x="535021" y="685800"/>
            <a:ext cx="2639962" cy="5105400"/>
          </a:xfrm>
        </p:spPr>
        <p:txBody>
          <a:bodyPr>
            <a:normAutofit/>
          </a:bodyPr>
          <a:lstStyle/>
          <a:p>
            <a:r>
              <a:rPr lang="en-GB" dirty="0">
                <a:solidFill>
                  <a:srgbClr val="FFFFFF"/>
                </a:solidFill>
              </a:rPr>
              <a:t>Main Objectives</a:t>
            </a: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A935CA87-E1EB-4F7B-B431-15AD0D2DB838}"/>
              </a:ext>
            </a:extLst>
          </p:cNvPr>
          <p:cNvGraphicFramePr>
            <a:graphicFrameLocks noGrp="1"/>
          </p:cNvGraphicFramePr>
          <p:nvPr>
            <p:ph idx="1"/>
            <p:extLst>
              <p:ext uri="{D42A27DB-BD31-4B8C-83A1-F6EECF244321}">
                <p14:modId xmlns:p14="http://schemas.microsoft.com/office/powerpoint/2010/main" val="131209655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19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CED5-34B5-436A-83B0-BC0446DAA838}"/>
              </a:ext>
            </a:extLst>
          </p:cNvPr>
          <p:cNvSpPr>
            <a:spLocks noGrp="1"/>
          </p:cNvSpPr>
          <p:nvPr>
            <p:ph type="title"/>
          </p:nvPr>
        </p:nvSpPr>
        <p:spPr>
          <a:xfrm>
            <a:off x="1484311" y="1081548"/>
            <a:ext cx="3333495" cy="1504335"/>
          </a:xfrm>
        </p:spPr>
        <p:txBody>
          <a:bodyPr>
            <a:normAutofit/>
          </a:bodyPr>
          <a:lstStyle/>
          <a:p>
            <a:r>
              <a:rPr lang="en-GB" sz="2400"/>
              <a:t>Rationale</a:t>
            </a:r>
          </a:p>
        </p:txBody>
      </p:sp>
      <p:pic>
        <p:nvPicPr>
          <p:cNvPr id="6" name="Picture 5" descr="A screenshot of a cell phone&#10;&#10;Description automatically generated">
            <a:extLst>
              <a:ext uri="{FF2B5EF4-FFF2-40B4-BE49-F238E27FC236}">
                <a16:creationId xmlns:a16="http://schemas.microsoft.com/office/drawing/2014/main" id="{54581782-8ECD-4F8E-91D5-A6E9CFC55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1386834"/>
            <a:ext cx="6240990" cy="36509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graphicFrame>
        <p:nvGraphicFramePr>
          <p:cNvPr id="61" name="Content Placeholder 2">
            <a:extLst>
              <a:ext uri="{FF2B5EF4-FFF2-40B4-BE49-F238E27FC236}">
                <a16:creationId xmlns:a16="http://schemas.microsoft.com/office/drawing/2014/main" id="{9F12F801-3A22-4C99-91C8-78E10B033944}"/>
              </a:ext>
            </a:extLst>
          </p:cNvPr>
          <p:cNvGraphicFramePr>
            <a:graphicFrameLocks noGrp="1"/>
          </p:cNvGraphicFramePr>
          <p:nvPr>
            <p:ph idx="1"/>
            <p:extLst>
              <p:ext uri="{D42A27DB-BD31-4B8C-83A1-F6EECF244321}">
                <p14:modId xmlns:p14="http://schemas.microsoft.com/office/powerpoint/2010/main" val="4112584823"/>
              </p:ext>
            </p:extLst>
          </p:nvPr>
        </p:nvGraphicFramePr>
        <p:xfrm>
          <a:off x="1484311" y="2666999"/>
          <a:ext cx="3333496" cy="31242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TextBox 16">
            <a:extLst>
              <a:ext uri="{FF2B5EF4-FFF2-40B4-BE49-F238E27FC236}">
                <a16:creationId xmlns:a16="http://schemas.microsoft.com/office/drawing/2014/main" id="{84B1ED02-A71E-4E1B-8C01-57E8B1E96429}"/>
              </a:ext>
            </a:extLst>
          </p:cNvPr>
          <p:cNvSpPr txBox="1"/>
          <p:nvPr/>
        </p:nvSpPr>
        <p:spPr>
          <a:xfrm>
            <a:off x="5262033" y="5037814"/>
            <a:ext cx="5355660" cy="261610"/>
          </a:xfrm>
          <a:prstGeom prst="rect">
            <a:avLst/>
          </a:prstGeom>
          <a:noFill/>
        </p:spPr>
        <p:txBody>
          <a:bodyPr wrap="square" rtlCol="0">
            <a:spAutoFit/>
          </a:bodyPr>
          <a:lstStyle/>
          <a:p>
            <a:r>
              <a:rPr lang="en-GB" sz="1100" dirty="0"/>
              <a:t>Fig 1: The Guardian Article about video game loot boxes being classes as gambling</a:t>
            </a:r>
          </a:p>
        </p:txBody>
      </p:sp>
    </p:spTree>
    <p:extLst>
      <p:ext uri="{BB962C8B-B14F-4D97-AF65-F5344CB8AC3E}">
        <p14:creationId xmlns:p14="http://schemas.microsoft.com/office/powerpoint/2010/main" val="310433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0ADCF77-FEBD-4CA0-8CF3-4525F8469C5C}"/>
              </a:ext>
            </a:extLst>
          </p:cNvPr>
          <p:cNvSpPr>
            <a:spLocks noGrp="1"/>
          </p:cNvSpPr>
          <p:nvPr>
            <p:ph type="title"/>
          </p:nvPr>
        </p:nvSpPr>
        <p:spPr>
          <a:xfrm>
            <a:off x="535021" y="685800"/>
            <a:ext cx="2639962" cy="5105400"/>
          </a:xfrm>
        </p:spPr>
        <p:txBody>
          <a:bodyPr>
            <a:normAutofit/>
          </a:bodyPr>
          <a:lstStyle/>
          <a:p>
            <a:r>
              <a:rPr lang="en-GB" dirty="0">
                <a:solidFill>
                  <a:srgbClr val="FFFFFF"/>
                </a:solidFill>
              </a:rPr>
              <a:t>Design Concept</a:t>
            </a: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21" name="Content Placeholder 2">
            <a:extLst>
              <a:ext uri="{FF2B5EF4-FFF2-40B4-BE49-F238E27FC236}">
                <a16:creationId xmlns:a16="http://schemas.microsoft.com/office/drawing/2014/main" id="{E115541A-96E8-4F03-8AF2-9C7F531ED705}"/>
              </a:ext>
            </a:extLst>
          </p:cNvPr>
          <p:cNvGraphicFramePr>
            <a:graphicFrameLocks noGrp="1"/>
          </p:cNvGraphicFramePr>
          <p:nvPr>
            <p:ph idx="1"/>
            <p:extLst>
              <p:ext uri="{D42A27DB-BD31-4B8C-83A1-F6EECF244321}">
                <p14:modId xmlns:p14="http://schemas.microsoft.com/office/powerpoint/2010/main" val="406872225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6663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F14C-816E-4FCC-88F2-4AA13A37390A}"/>
              </a:ext>
            </a:extLst>
          </p:cNvPr>
          <p:cNvSpPr>
            <a:spLocks noGrp="1"/>
          </p:cNvSpPr>
          <p:nvPr>
            <p:ph type="title"/>
          </p:nvPr>
        </p:nvSpPr>
        <p:spPr>
          <a:xfrm>
            <a:off x="1484311" y="1081548"/>
            <a:ext cx="3333495" cy="1504335"/>
          </a:xfrm>
        </p:spPr>
        <p:txBody>
          <a:bodyPr>
            <a:normAutofit/>
          </a:bodyPr>
          <a:lstStyle/>
          <a:p>
            <a:r>
              <a:rPr lang="en-GB" sz="2400" dirty="0"/>
              <a:t>Progress</a:t>
            </a:r>
          </a:p>
        </p:txBody>
      </p:sp>
      <p:sp>
        <p:nvSpPr>
          <p:cNvPr id="9" name="Content Placeholder 8">
            <a:extLst>
              <a:ext uri="{FF2B5EF4-FFF2-40B4-BE49-F238E27FC236}">
                <a16:creationId xmlns:a16="http://schemas.microsoft.com/office/drawing/2014/main" id="{F675BB93-FE2F-4822-831C-717EB8F628C9}"/>
              </a:ext>
            </a:extLst>
          </p:cNvPr>
          <p:cNvSpPr>
            <a:spLocks noGrp="1"/>
          </p:cNvSpPr>
          <p:nvPr>
            <p:ph idx="1"/>
          </p:nvPr>
        </p:nvSpPr>
        <p:spPr>
          <a:xfrm>
            <a:off x="1484311" y="2666999"/>
            <a:ext cx="3333496" cy="3124201"/>
          </a:xfrm>
        </p:spPr>
        <p:txBody>
          <a:bodyPr anchor="t">
            <a:normAutofit/>
          </a:bodyPr>
          <a:lstStyle/>
          <a:p>
            <a:pPr marL="0" indent="0">
              <a:buNone/>
            </a:pPr>
            <a:r>
              <a:rPr lang="en-US" sz="1600" dirty="0"/>
              <a:t>A Prototype Application has been designed that allows the user to choose different tiers of loot boxes to open. Each tier costs a different amount of Coins to open but has increasing odds of getting better rewards. (Prototype Exe is including with project files).</a:t>
            </a:r>
          </a:p>
        </p:txBody>
      </p:sp>
      <p:pic>
        <p:nvPicPr>
          <p:cNvPr id="5" name="Content Placeholder 4" descr="A screenshot of a cell phone&#10;&#10;Description automatically generated">
            <a:hlinkClick r:id="rId3" action="ppaction://program"/>
            <a:extLst>
              <a:ext uri="{FF2B5EF4-FFF2-40B4-BE49-F238E27FC236}">
                <a16:creationId xmlns:a16="http://schemas.microsoft.com/office/drawing/2014/main" id="{C86FE14B-D384-4304-81E3-47AB65B6FE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2033" y="1457045"/>
            <a:ext cx="6240990" cy="351055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1" name="TextBox 20">
            <a:extLst>
              <a:ext uri="{FF2B5EF4-FFF2-40B4-BE49-F238E27FC236}">
                <a16:creationId xmlns:a16="http://schemas.microsoft.com/office/drawing/2014/main" id="{FF8C1E1C-4C1F-40AE-9C5D-8ABA5B1D9A45}"/>
              </a:ext>
            </a:extLst>
          </p:cNvPr>
          <p:cNvSpPr txBox="1"/>
          <p:nvPr/>
        </p:nvSpPr>
        <p:spPr>
          <a:xfrm>
            <a:off x="5262033" y="5002286"/>
            <a:ext cx="4705165" cy="261610"/>
          </a:xfrm>
          <a:prstGeom prst="rect">
            <a:avLst/>
          </a:prstGeom>
          <a:noFill/>
        </p:spPr>
        <p:txBody>
          <a:bodyPr wrap="square" rtlCol="0">
            <a:spAutoFit/>
          </a:bodyPr>
          <a:lstStyle/>
          <a:p>
            <a:r>
              <a:rPr lang="en-GB" sz="1100" dirty="0"/>
              <a:t>Fig 2: Screenshot of Prototype Loot Box Simulation Application</a:t>
            </a:r>
          </a:p>
        </p:txBody>
      </p:sp>
    </p:spTree>
    <p:extLst>
      <p:ext uri="{BB962C8B-B14F-4D97-AF65-F5344CB8AC3E}">
        <p14:creationId xmlns:p14="http://schemas.microsoft.com/office/powerpoint/2010/main" val="2950988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object, table, clock, sitting&#10;&#10;Description automatically generated">
            <a:extLst>
              <a:ext uri="{FF2B5EF4-FFF2-40B4-BE49-F238E27FC236}">
                <a16:creationId xmlns:a16="http://schemas.microsoft.com/office/drawing/2014/main" id="{C69551BA-74F7-4771-8959-9BE3D0C8B687}"/>
              </a:ext>
            </a:extLst>
          </p:cNvPr>
          <p:cNvPicPr>
            <a:picLocks noChangeAspect="1"/>
          </p:cNvPicPr>
          <p:nvPr/>
        </p:nvPicPr>
        <p:blipFill rotWithShape="1">
          <a:blip r:embed="rId3"/>
          <a:srcRect l="8930" r="39493" b="-1"/>
          <a:stretch/>
        </p:blipFill>
        <p:spPr>
          <a:xfrm>
            <a:off x="6892924" y="10"/>
            <a:ext cx="5299077" cy="6857990"/>
          </a:xfrm>
          <a:custGeom>
            <a:avLst/>
            <a:gdLst>
              <a:gd name="connsiteX0" fmla="*/ 836871 w 5299077"/>
              <a:gd name="connsiteY0" fmla="*/ 0 h 6858000"/>
              <a:gd name="connsiteX1" fmla="*/ 5299077 w 5299077"/>
              <a:gd name="connsiteY1" fmla="*/ 0 h 6858000"/>
              <a:gd name="connsiteX2" fmla="*/ 5299077 w 5299077"/>
              <a:gd name="connsiteY2" fmla="*/ 6858000 h 6858000"/>
              <a:gd name="connsiteX3" fmla="*/ 1911312 w 5299077"/>
              <a:gd name="connsiteY3" fmla="*/ 6858000 h 6858000"/>
              <a:gd name="connsiteX4" fmla="*/ 0 w 5299077"/>
              <a:gd name="connsiteY4" fmla="*/ 5333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BE4F3C4-5B40-48AD-8E36-9CC4D4EF142C}"/>
              </a:ext>
            </a:extLst>
          </p:cNvPr>
          <p:cNvSpPr>
            <a:spLocks noGrp="1"/>
          </p:cNvSpPr>
          <p:nvPr>
            <p:ph type="title"/>
          </p:nvPr>
        </p:nvSpPr>
        <p:spPr>
          <a:xfrm>
            <a:off x="972080" y="685800"/>
            <a:ext cx="5260680" cy="1752599"/>
          </a:xfrm>
        </p:spPr>
        <p:txBody>
          <a:bodyPr>
            <a:normAutofit/>
          </a:bodyPr>
          <a:lstStyle/>
          <a:p>
            <a:pPr algn="l"/>
            <a:r>
              <a:rPr lang="en-GB" dirty="0"/>
              <a:t>Future plans</a:t>
            </a:r>
          </a:p>
        </p:txBody>
      </p:sp>
      <p:sp>
        <p:nvSpPr>
          <p:cNvPr id="3" name="Content Placeholder 2">
            <a:extLst>
              <a:ext uri="{FF2B5EF4-FFF2-40B4-BE49-F238E27FC236}">
                <a16:creationId xmlns:a16="http://schemas.microsoft.com/office/drawing/2014/main" id="{9507FA89-FED1-4042-9FBA-AB7975B46CC3}"/>
              </a:ext>
            </a:extLst>
          </p:cNvPr>
          <p:cNvSpPr>
            <a:spLocks noGrp="1"/>
          </p:cNvSpPr>
          <p:nvPr>
            <p:ph idx="1"/>
          </p:nvPr>
        </p:nvSpPr>
        <p:spPr>
          <a:xfrm>
            <a:off x="643468" y="2666999"/>
            <a:ext cx="5260680" cy="3124201"/>
          </a:xfrm>
        </p:spPr>
        <p:txBody>
          <a:bodyPr>
            <a:normAutofit/>
          </a:bodyPr>
          <a:lstStyle/>
          <a:p>
            <a:r>
              <a:rPr lang="en-GB" sz="2000" dirty="0"/>
              <a:t>Add finishing touches to simulation in preparation for testing.</a:t>
            </a:r>
          </a:p>
          <a:p>
            <a:r>
              <a:rPr lang="en-GB" sz="2000" dirty="0"/>
              <a:t>Finalise physical reward system.</a:t>
            </a:r>
          </a:p>
          <a:p>
            <a:r>
              <a:rPr lang="en-GB" sz="2000" dirty="0"/>
              <a:t>Begin Testing Loot Box Simulation in order to collect data.</a:t>
            </a:r>
          </a:p>
          <a:p>
            <a:r>
              <a:rPr lang="en-GB" sz="2000" dirty="0"/>
              <a:t>Evaluate the data and compare to research into gambling and gambling addiction.</a:t>
            </a:r>
          </a:p>
        </p:txBody>
      </p:sp>
    </p:spTree>
    <p:extLst>
      <p:ext uri="{BB962C8B-B14F-4D97-AF65-F5344CB8AC3E}">
        <p14:creationId xmlns:p14="http://schemas.microsoft.com/office/powerpoint/2010/main" val="370827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dirty="0"/>
          </a:p>
        </p:txBody>
      </p:sp>
      <p:sp>
        <p:nvSpPr>
          <p:cNvPr id="18" name="Freeform: Shape 17">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20" name="Freeform: Shape 19">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22" name="Freeform: Shape 21">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24" name="Freeform: Shape 23">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D7DDC66E-F6DE-4A61-8463-3EB59E742412}"/>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en-US" sz="7200" dirty="0"/>
              <a:t>Thank you</a:t>
            </a:r>
          </a:p>
        </p:txBody>
      </p:sp>
      <p:sp>
        <p:nvSpPr>
          <p:cNvPr id="3" name="Content Placeholder 2">
            <a:extLst>
              <a:ext uri="{FF2B5EF4-FFF2-40B4-BE49-F238E27FC236}">
                <a16:creationId xmlns:a16="http://schemas.microsoft.com/office/drawing/2014/main" id="{D9AA98DD-1FAB-47A4-8545-989F8C575D70}"/>
              </a:ext>
            </a:extLst>
          </p:cNvPr>
          <p:cNvSpPr>
            <a:spLocks noGrp="1"/>
          </p:cNvSpPr>
          <p:nvPr>
            <p:ph idx="1"/>
          </p:nvPr>
        </p:nvSpPr>
        <p:spPr>
          <a:xfrm>
            <a:off x="2719546" y="4552335"/>
            <a:ext cx="6752908" cy="1091381"/>
          </a:xfrm>
        </p:spPr>
        <p:txBody>
          <a:bodyPr vert="horz" lIns="91440" tIns="45720" rIns="91440" bIns="45720" rtlCol="0" anchor="t">
            <a:normAutofit/>
          </a:bodyPr>
          <a:lstStyle/>
          <a:p>
            <a:pPr marL="0" indent="0" algn="ctr">
              <a:buNone/>
            </a:pPr>
            <a:r>
              <a:rPr lang="en-US" dirty="0"/>
              <a:t>Any Questions?</a:t>
            </a:r>
          </a:p>
        </p:txBody>
      </p:sp>
    </p:spTree>
    <p:extLst>
      <p:ext uri="{BB962C8B-B14F-4D97-AF65-F5344CB8AC3E}">
        <p14:creationId xmlns:p14="http://schemas.microsoft.com/office/powerpoint/2010/main" val="1240003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3</TotalTime>
  <Words>454</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Loot Boxes and potential links to gambling addiction  Design Presentation </vt:lpstr>
      <vt:lpstr>Project Aim</vt:lpstr>
      <vt:lpstr>Main Objectives</vt:lpstr>
      <vt:lpstr>Rationale</vt:lpstr>
      <vt:lpstr>Design Concept</vt:lpstr>
      <vt:lpstr>Progress</vt:lpstr>
      <vt:lpstr>Future plans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Loot Boxes and potential links to gambling addiction  Design Presentation</dc:title>
  <dc:creator>Mick</dc:creator>
  <cp:lastModifiedBy>Mick</cp:lastModifiedBy>
  <cp:revision>4</cp:revision>
  <dcterms:created xsi:type="dcterms:W3CDTF">2020-02-11T18:26:27Z</dcterms:created>
  <dcterms:modified xsi:type="dcterms:W3CDTF">2020-02-11T18:31:57Z</dcterms:modified>
</cp:coreProperties>
</file>