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wmf" ContentType="image/x-w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Для перемещения страницы щёлкните мышью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7BA0DCE-1478-4623-AEEE-105E8C1B77ED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1F8B9E7-3B31-4092-9094-360BD1C5830E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212EB33-86CD-4470-B727-65208DE4B440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0B9E0BA-71D1-4490-B733-D6F714429B73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Во время фаз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Pre-Mission, Mission, Post-Mission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должны исполняться назначенные реализации целенаправленной деятельности варианты и сценарии использования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UC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UCS)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, а также относящиеся к ним операции по применению и задачи. Все они должны способствовать достижению показателей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целенаправленной деятельности на определенной фазе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95CAB49-CE7A-4278-96FF-CB07C5F7D4E1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Принцип двойной роли: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Каждая система, продукт или услуга выполняют две роли, связанные с контекстом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роль производящей системы/системы целевого назначения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Mission System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Producer)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 роль системы обеспечения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Enabling System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Supplier).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Системы, созданные человеком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Предприятия и инженерные системы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состоят из интегрированных цепочек поставок систем, в которых предприятие производит системы, продукты или услуги для поддержки другой системы, находящейся ниже по цепочке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Производящая система/Система целевого назначения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Mission System)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существует для достижения специфических показателей, определенных в контракте, в задаче или мотивацией персонала и производит системы, продукты, субпродукты, услуги как выходные результаты своей работы. Это ведет к следующему вопросу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Кто выигрывает от достижения этих показателей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?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 это приводит к следующей роли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Каждая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производящая система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(Producer Role)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служит в качестве системы обеспечения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(Supplier Role)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своих пользователей, исполняющих свои роли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своей производящей системе более высокого уровня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427D44-7D3E-4FAF-BC01-C6B78D7EA157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Принцип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Mission Statement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Выражение миссии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mission statement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должно задавать один и только один выходной результат, который необходимо достигнуть и который определятся одним или несколькими показателями выполнения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performance-based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objectives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385ACF-9032-41A3-ACE3-DB992A1FC277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Показатели или задачи целенаправленной деятельности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mission objectives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or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tasks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относятся напрямую к интересующей системе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SOI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 второстепенным образом 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Personnel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Element.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(Напомним, что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SOI,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как сущность исполнения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состоит из нескольких типов системных элементов (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System Elements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—Personnel,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Equipment, Mission Resources, Procedural Data, System Responses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Каждая производящая система/производственный цикл (миссия) должна быть 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ограничена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и 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определена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одним или несколькими показателями выполнения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performance-based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objectives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ED3333C-F9B3-4F59-9B88-AD86069CDF32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Каждая целенаправленная деятельность должна быть ограничена посредством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operating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constraints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которые лимитируют ее приемлемое использование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безопасность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диапазон применения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доступность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условия окружающей среды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049035-9322-49DE-A6B1-86D71B1221E8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Показатели качества системы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System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Quality Factors)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Система должна обладать возможностью исполнять специфичные действия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-UCs-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которые помогают операторам достигнуть показателей выполнения миссии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SOI’s mission objectives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Это включает ответственность, которая выражается в том, что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Personnel Element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проводит 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наблюдение, управление и контроль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MC2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над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Equipment Element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производства выходных откликов системы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System Responses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), при которых достигаются результаты целенаправленной деятельности.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Это ставит следующий вопрос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какие показатели должны быть приписаны к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quipment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Element 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для реакции на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MC2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 от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Personnel Element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AAC5C6E-F2A1-41B7-BEA0-95CB833A1CE5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6111" lnSpcReduction="2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Когда вы анализируете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operational effectiveness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появляются два ключевых вопроса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Concern #1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как хорошо система выполняет целевые показатели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operational effectiveness.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Concern #2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как хорошо система интегрирует и выполняет целенаправленную деятельность внутри структуры предприятия пользователя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User’s Enterprise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 в среде применения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Operating Environment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пригодность к эксплуатации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operational suitability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************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Таким образом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нам нужно установить метрики, которые позволят нам выполнить анализ, предсказать и измерить выходные результаты целенаправленной деятельности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Это можно сделать с двумя ключевыми метриками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 (1) MOE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(2) MOS. MOE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MOS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– это два базируемых на измерении выходных результатов показателя эффективности применения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MOE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MOS “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определяют наиболее критические требования к производительности для достижения показателей миссии на уровне системы в целом и будут отражать ключевые потребности применения в документе с требованиями по применению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operational requirements document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************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Успех миссии или системы требует установления одного или более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MOE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, которые задают показатели миссии количественным образом в терминах выходных результатов, основанных на качестве выполнения.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позволяют нам оценивать 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как хорошо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система достигает показателей ее миссии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MOE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являются объективными метриками, которые представляют наиболее критичные метрики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performance effectors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которые способствуют успеху миссии в целом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характеризует 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операционную эффективность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системы, продукта или услуги при достижении назначенного выходного результата.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BAE740-6093-4433-B77B-34938C52EDA1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19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222"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представляет уровень производительности интересующей системы, который необходим для достижения заданных результатов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достижения этого уровня производительности интегрированный набор системных элементов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SOI 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персонал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ресурсы миссии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оборудование и процедурные данные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должны работать вместе, как система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Системные элементы имеют свои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MOE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, которые как сопутствующие регуляторы производительности влияют на достижение уровня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MOE SOI.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***************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Представим разработчика, нанятого для создания системы, продукта или услуги, таких как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Equipment Element.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Он не контролирует стиль вождения пользователя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Personnel Element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интересующей системе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Таким образом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Equipment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Personnel Elements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являются сопутствующими регуляторами производительности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SOI’s Mission MOE,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предполагая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Mission Resources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Procedural Data Elements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поставляемыми вовремя и в приемлемом виде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Т.к. мы знаем, что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Personnel Element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взаимодействует с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Equipment Element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во время миссии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он имеет свой собственный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MOE.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Это приводит к следующей ключевой точке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узнаванию разницы между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SOI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Mission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MOE vs Equipment Element MOE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Personnel Element MOE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04BD668-0703-4A51-9CCF-6E78B0E8B2D4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20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0000"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Успех производственного цикла (миссии) или системы (интересующей системы) требует установление одного или нескольких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, которые подсчитывают, 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как хорошо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система должна выполнять свою миссию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**********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MOS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является метрикой, которая характеризует годность к применению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operational suitability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системы, продукта или услуги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DAU (2001)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“…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Годность к применению – это степень, с которой система может быть развернута в боевых (производственных) условиях, включая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availability, compatibility, transportability, interoperability, reliability, usage rates, maintainability, safety, human factors, documentation, training, manpower, supportability, logistics, and environmental impacts…”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DAU (2001)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также предполагает, что метрики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MOS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включают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 “…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измерения, которые отражают улучшения в технологичности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тестируемости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простоте и устойчивости конструкции системы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Например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учетные номера деталей предоставляют индикаторы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технологичности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удобства сопровождения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простоты конструкции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***********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примере с офисным принтером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организация понимает, что не только принтер должен быть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operationally effective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достижении заявленных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MOE,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он должен быть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operationally suitable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запланированного офисного пространства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Это включает в себя шум от работы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надежность с точки зрения заклинивания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экономию энергии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результате в качестве ключевых метрик, отражающих интересы офисных работников, были установлены следующие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MOS: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MOS #1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максимальный уровень шума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 XX db (decibels)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MOS #2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число копий без заклинивания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MOS #3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увеличение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уменьшение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цены для нагрева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вентиляции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Air Conditioning (HVAC)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BC3DD0-1606-4EAE-8E61-7ADB478884E1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21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26EEA31-D8EC-40BA-9D38-F3547D918CDF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21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Функция - безразмерная операция, действие или процесс, исполняемые системой для достижения определенной цели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Функции представляют действия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actions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),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такие как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such as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move a force through a distance,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анализировать и обработать информацию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преобразовать энергию или физические свойства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принять решения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провести взаимодействие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взаимосвязь с другими системами из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Operating Environment.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Функция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function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ограничена уровнем результативности, заданным в способности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capability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8874F0-DDE6-4BD7-8C90-696169199CCA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Левая часть – логическая схема предприятия.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Правая часть – физическая схема предприятия. Схема операционного окружения интересующей системы, представляющая то же самое предприятие.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Induced Systems Environment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– совокупность индуцированных (побочных) эффектов от взаимодействия систем.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Natural Systems Environment –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обычная физическая среда функционирования систем.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Mission System –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производящая система (система, выполняющая функции по превращению материалов в целевой продукт)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Интересующая система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Facilities –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здания, сооружения – часть системы обеспечения, производственный процесс осуществляется внутри них, при их использовании. Напр., склад. Процесс происходит внутри склада. Но сам склад не участвует в производственном процессе.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*********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Каждое предприятие и инженерная система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SOI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подразделения, отделы, подсистемы, модули, подмодули, составные части –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обеспечивают возможности для производства продуктов с добавочной ценностью, которые требуются для пользовательских систем интересов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SOI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6C3CACD-3350-467D-8C5C-754DD7537C70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04A6B45-70C6-408A-93AE-5D27E7AC3E39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5484FF2-4E56-46E6-9F51-8D9A54F90D99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Каждая система, продукт или услуга существует как система обеспечения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Enabling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System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 с целью удовлетворения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операционных потребностей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пользователей для выполнения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миссий или задач их системы предприятия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Enterprise System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Каким образом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заинтересованные стороны – пользователи и конечные пользователи – системы, продукта, услуги намереваются развернуть, использовать, сопровождать и поддерживать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миссии или задачи, составляет аналитический каркас определения системы 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System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Definition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Требования целенаправленной деятельности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иногда относятся к операционным требованиям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operational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requirements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общем случае, операционные требования выражают точку зрения пользователя на то, как он намеревается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Интегрировать предлагаемую систему, продукт или услугу как актив в свою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Enterprise System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выполнения целенаправленной деятельности;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Разворачивать, применять, сопровождать, поддерживать, уничтожать систему, продукт или услугу для заданных видов целенаправленной деятельности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mission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applications)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8D856F-3E2A-40B3-84E2-76BB24937B81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Целенаправленная деятельность начинается с начальной точки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point of origination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заканчивается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 в точке назначения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point of destination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Учитывая ограничения на всех стадиях, вопрос состоит в том, как нам перейти от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point of origination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Point A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point of destination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Point B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 уровня предприятия и инженерные системы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Enterprise and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Engineered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Systems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имеют, по крайней мере, три основных фазы применения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Подготовительная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Pre-Mission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Исполнение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Mission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Завершающая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Post-Mission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некоторые систем требуется назначить дополнительные промежуточные фазы, например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Storage.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2ECBBB-73B8-4690-A8FD-A2A26D8C7BA3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Успех производственного цикла (миссии) зависит от пяти ключевых элементов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- цель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;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- своевременные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поддерживаемые ресурсы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;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- разумно достижимые, привязанные к результатам показатели выполнения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performance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objectives);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- график достижения цели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MET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;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- готовность к исполнению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67B2815-3DAA-46D7-909D-1289763914F0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78499D-2B71-4C9F-BB5D-96AE97C71A3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79640" y="980640"/>
            <a:ext cx="878472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79640" y="3613680"/>
            <a:ext cx="878472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00CFA7-86C8-49E2-AB38-735FB82BAEE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79640" y="980640"/>
            <a:ext cx="428688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81080" y="980640"/>
            <a:ext cx="428688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79640" y="3613680"/>
            <a:ext cx="428688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81080" y="3613680"/>
            <a:ext cx="428688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C5403F-220A-4258-ACB7-DADB33311E7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79640" y="980640"/>
            <a:ext cx="282852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50000" y="980640"/>
            <a:ext cx="282852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120360" y="980640"/>
            <a:ext cx="282852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79640" y="3613680"/>
            <a:ext cx="282852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50000" y="3613680"/>
            <a:ext cx="282852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120360" y="3613680"/>
            <a:ext cx="282852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322493-E5A6-45E4-94C9-52B7EA8002A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79640" y="980640"/>
            <a:ext cx="8784720" cy="504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F35925-7F55-4C28-BE0D-B71B51246C3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79640" y="980640"/>
            <a:ext cx="8784720" cy="504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418635-CBE0-4DB1-8ECD-74AB4BA1DC3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79640" y="980640"/>
            <a:ext cx="4286880" cy="504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81080" y="980640"/>
            <a:ext cx="4286880" cy="504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0B0967-4CD2-4807-8BA6-983694636B7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AA0A02-8AD0-4391-9B7F-552ED2B5D56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79640" y="116640"/>
            <a:ext cx="8784720" cy="367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841B89-51E4-4FBF-82C2-06A0200E187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79640" y="980640"/>
            <a:ext cx="428688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81080" y="980640"/>
            <a:ext cx="4286880" cy="504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79640" y="3613680"/>
            <a:ext cx="428688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7C87F4-2427-4FAF-AA43-3F2495DCE6F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79640" y="980640"/>
            <a:ext cx="4286880" cy="504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81080" y="980640"/>
            <a:ext cx="428688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81080" y="3613680"/>
            <a:ext cx="428688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2164D2-C7F5-423D-A851-551E72D7113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79640" y="980640"/>
            <a:ext cx="428688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81080" y="980640"/>
            <a:ext cx="428688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79640" y="3613680"/>
            <a:ext cx="8784720" cy="24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1979F0-3A19-4CB8-B5A2-22A31ED0D02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Образец заголовка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79640" y="980640"/>
            <a:ext cx="8784720" cy="504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70c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2" marL="1257480" indent="-343080" defTabSz="914400">
              <a:lnSpc>
                <a:spcPct val="100000"/>
              </a:lnSpc>
              <a:spcBef>
                <a:spcPts val="479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70c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70c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70c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6833160" y="63997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600" spc="-1" strike="noStrike">
                <a:solidFill>
                  <a:schemeClr val="dk2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DC92842-4A83-44E9-A817-6CB0082DEF02}" type="slidenum">
              <a:rPr b="0" lang="ru-RU" sz="1600" spc="-1" strike="noStrike">
                <a:solidFill>
                  <a:schemeClr val="dk2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TextBox 6"/>
          <p:cNvSpPr/>
          <p:nvPr/>
        </p:nvSpPr>
        <p:spPr>
          <a:xfrm>
            <a:off x="3666240" y="6419880"/>
            <a:ext cx="23101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12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Кафедра системной инженерии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Рисунок 8" descr=""/>
          <p:cNvPicPr/>
          <p:nvPr/>
        </p:nvPicPr>
        <p:blipFill>
          <a:blip r:embed="rId2"/>
          <a:stretch/>
        </p:blipFill>
        <p:spPr>
          <a:xfrm>
            <a:off x="2949480" y="6340680"/>
            <a:ext cx="658080" cy="4237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81800" y="249300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Алгоритм интеллектуальной поддержки для оценки параметра степени тяжести дорожного происшествия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Фазы интересующей системы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79640" y="980640"/>
            <a:ext cx="8784720" cy="504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0616" lnSpcReduction="10000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Подготовительная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70c0"/>
                </a:solidFill>
                <a:latin typeface="Calibri"/>
              </a:rPr>
              <a:t>Загрузить данные из БД ВААС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70c0"/>
                </a:solidFill>
                <a:latin typeface="Calibri"/>
              </a:rPr>
              <a:t>Загрузить параметры дорожной ситуации.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Исполнительная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70c0"/>
                </a:solidFill>
                <a:latin typeface="Calibri"/>
              </a:rPr>
              <a:t>Запустить работу алгоритма,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70c0"/>
                </a:solidFill>
                <a:latin typeface="Calibri"/>
              </a:rPr>
              <a:t>Найти соответствие по заданным параметрам дорожной ситуации и в БД ВААС,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70c0"/>
                </a:solidFill>
                <a:latin typeface="Calibri"/>
              </a:rPr>
              <a:t>Зафиксировать параметр степени тяжести ДТП,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70c0"/>
                </a:solidFill>
                <a:latin typeface="Calibri"/>
              </a:rPr>
              <a:t>Записать сценарии, подходящие под заданные параметры.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7030a0"/>
                </a:solidFill>
                <a:latin typeface="Calibri"/>
              </a:rPr>
              <a:t>Завершающая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70c0"/>
                </a:solidFill>
                <a:latin typeface="Calibri"/>
              </a:rPr>
              <a:t>Выдать результаты анализа.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B16AA0-A74C-40DC-9BD0-52E56E69DA6D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Действия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79640" y="1052640"/>
            <a:ext cx="8784720" cy="496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740" lnSpcReduction="10000"/>
          </a:bodyPr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Алгоритм как система обеспечения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70c0"/>
                </a:solidFill>
                <a:latin typeface="Calibri"/>
              </a:rPr>
              <a:t>Загрузить данные из БД ВААС - Человек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70c0"/>
                </a:solidFill>
                <a:latin typeface="Calibri"/>
              </a:rPr>
              <a:t>Загрузить параметры дорожной ситуации. - Человек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Запустить работу алгоритма, - Человек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Найти соответствие по заданным параметрам дорожной ситуации и в БД ВААС, - Алгоритм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Зафиксировать параметр степени тяжести ДТП, - Алгоритм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Записать сценарии, подходящие под заданные параметры. - Алгоритм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Выдать результаты анализа. - Алгоритм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D85243-1072-48DB-BC96-EFCBF28DB02F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115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Анализ сценариев использования (</a:t>
            </a:r>
            <a:r>
              <a:rPr b="0" lang="en-US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Mission</a:t>
            </a: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 </a:t>
            </a:r>
            <a:r>
              <a:rPr b="0" lang="en-US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UC</a:t>
            </a: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 </a:t>
            </a:r>
            <a:r>
              <a:rPr b="0" lang="en-US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Analysis</a:t>
            </a: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)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79640" y="1556640"/>
            <a:ext cx="8784720" cy="446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b0f0"/>
                </a:solidFill>
                <a:latin typeface="Calibri"/>
              </a:rPr>
              <a:t>&lt;</a:t>
            </a:r>
            <a:r>
              <a:rPr b="0" i="1" lang="ru-RU" sz="3200" spc="-1" strike="noStrike">
                <a:solidFill>
                  <a:srgbClr val="00b0f0"/>
                </a:solidFill>
                <a:latin typeface="Calibri"/>
              </a:rPr>
              <a:t>Здесь должны быть сценарии на фазах производственного цикла интересующей системы</a:t>
            </a:r>
            <a:r>
              <a:rPr b="0" i="1" lang="en-US" sz="3200" spc="-1" strike="noStrike">
                <a:solidFill>
                  <a:srgbClr val="00b0f0"/>
                </a:solidFill>
                <a:latin typeface="Calibri"/>
              </a:rPr>
              <a:t>&gt;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E829A0-B1C5-4F1F-A9C2-AA7B3BC7BE5D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8928720" cy="93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Циклы управления с участием интересующей системы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245240" y="800280"/>
            <a:ext cx="6706080" cy="5295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C1B234-2A50-4ADF-BC6A-9E625FC9C717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Рисунок 1" descr=""/>
          <p:cNvPicPr/>
          <p:nvPr/>
        </p:nvPicPr>
        <p:blipFill>
          <a:blip r:embed="rId1"/>
          <a:stretch/>
        </p:blipFill>
        <p:spPr>
          <a:xfrm>
            <a:off x="305640" y="1060920"/>
            <a:ext cx="8802360" cy="481608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8928720" cy="71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34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Интересующая система и результаты ее работы</a:t>
            </a:r>
            <a:endParaRPr b="0" lang="ru-RU" sz="3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25812EB-6DA6-4B5C-BF09-735957C697E2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115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Формулировка производственного цикла (</a:t>
            </a:r>
            <a:r>
              <a:rPr b="0" lang="en-US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Mission Statement</a:t>
            </a: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)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79640" y="1412640"/>
            <a:ext cx="8784720" cy="460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Анализ степени тяжести ДТП для различных сценариев в процессе разработки ВАТС</a:t>
            </a: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.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017EAA-589F-43EB-97E1-80FEF8982D66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100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Показатели выполнения производственного цикла (миссии)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79640" y="1359000"/>
            <a:ext cx="8784720" cy="504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Анализ степени тяжести ДТП для различных сценариев в процессе разработки ВАТС</a:t>
            </a: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: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70c0"/>
                </a:solidFill>
                <a:latin typeface="Calibri"/>
              </a:rPr>
              <a:t>Количество учитываемых параметров оценки дорожной ситуации не менее 10;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70c0"/>
                </a:solidFill>
                <a:latin typeface="Calibri"/>
              </a:rPr>
              <a:t>Занимаемое время анализа для вводных данных по ДТП не более 30 сек.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D0A67DE-D6B4-4032-B8E0-F43A5FFFE9C4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100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Операционные ограничения производственного цикла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86120" y="1359000"/>
            <a:ext cx="8784720" cy="504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Использование байесовских сетей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Ограниченные вычислительные мощности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Недостаточная БД по сценариям ДТП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0053C5-99B6-4107-93D3-6B69B41E6BC8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Показатели качества системы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79640" y="1052640"/>
            <a:ext cx="8784720" cy="571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2ABD27-0585-480B-A8F8-81A7E38D1CD4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100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Показатели эффективности интересующей системы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79640" y="1412640"/>
            <a:ext cx="8784720" cy="460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068BC0-7436-4BDE-BB3D-65D6FC230528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Простейшая диаграмма системы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00120" y="2340000"/>
            <a:ext cx="7859880" cy="2160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672A77-DD14-4034-A526-48D04650423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100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Показатели эффективности интересующей системы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79640" y="1484640"/>
            <a:ext cx="8784720" cy="453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D086E2-DA7A-443D-92CA-59FDAC757843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Показатели пригодности (</a:t>
            </a:r>
            <a:r>
              <a:rPr b="0" lang="en-US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MOS</a:t>
            </a: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)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79640" y="980640"/>
            <a:ext cx="8784720" cy="504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0" defTabSz="914400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ru-RU" sz="3000" spc="-1" strike="noStrike">
                <a:solidFill>
                  <a:srgbClr val="0070c0"/>
                </a:solidFill>
                <a:latin typeface="Calibri"/>
              </a:rPr>
              <a:t> </a:t>
            </a:r>
            <a:endParaRPr b="0" lang="ru-RU" sz="3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</a:pPr>
            <a:endParaRPr b="0" lang="ru-RU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93EDFB6-8313-4D07-B61C-D06EACEE2DB6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115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Требования и ограничения по отношению к системе в целом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60000" y="1439640"/>
            <a:ext cx="8784720" cy="504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9995" lnSpcReduction="20000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1. Инструмент должен предсказывать параметр степени тяжести дорожного  происшествия при заданных параметрах описания дорожной ситуации;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2. Инструмент должен предоставлять возможность учета не менее 10 параметров описания дорожной ситуации;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3. Описание дорожной ситуации должно соответствовать нормам, регламентированным стандартом ISO 26262;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4. Инструмент должен основываться на базе данных, содержащей не менее 10000 зафиксированных случаев дорожно-транспортных происшествий;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5. Инструмент должен содержать интерфейс выбора параметров описания дорожной ситуации;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6. Инструмент должен отображать информацию о прогнозируемом параметре степени тяжести;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7. Инструмент должен содержать функционал сохранения результатов анализа дорожной ситуации;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8. Инструмент должен иметь возможность уточнять предсказания по мере увеличения числа записей в базе данных ДТП;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9. Инструмент должен предоставлять возможность изменять набор рассматриваемых параметров;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10. Инструмент должен предусматривать возможность расширения своего функционала;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11. Инструмент должен предоставлять результаты анализа за время не более одной минуты.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B14BD0-61EF-415D-A792-19B35E9E551D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Функции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79640" y="980640"/>
            <a:ext cx="8784720" cy="504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b0f0"/>
                </a:solidFill>
                <a:latin typeface="Calibri"/>
              </a:rPr>
              <a:t>&lt;</a:t>
            </a:r>
            <a:r>
              <a:rPr b="0" i="1" lang="ru-RU" sz="3200" spc="-1" strike="noStrike">
                <a:solidFill>
                  <a:srgbClr val="00b0f0"/>
                </a:solidFill>
                <a:latin typeface="Calibri"/>
              </a:rPr>
              <a:t>Здесь должны быть функции интересующей системы и отдельно – алгоритма как продукта</a:t>
            </a:r>
            <a:r>
              <a:rPr b="0" i="1" lang="en-US" sz="3200" spc="-1" strike="noStrike">
                <a:solidFill>
                  <a:srgbClr val="00b0f0"/>
                </a:solidFill>
                <a:latin typeface="Calibri"/>
              </a:rPr>
              <a:t>&gt;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069345-AA74-4385-A648-92796B3DCAF2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79640" y="44640"/>
            <a:ext cx="8784720" cy="6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Архитектурное представление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255040" y="1080000"/>
            <a:ext cx="4686480" cy="4714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6DE397B-DB78-46A3-8AAD-0F600214C8B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Проблема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79640" y="980640"/>
            <a:ext cx="8784720" cy="504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2060"/>
                </a:solidFill>
                <a:latin typeface="Calibri"/>
              </a:rPr>
              <a:t>Проблема неэффективного анализа сценариев ДТП с точки зрения контроля времени и точности прогнозов в условиях деятельности предприятия при разработке ВАТС</a:t>
            </a:r>
            <a:r>
              <a:rPr b="0" lang="ru-RU" sz="32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	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7030a0"/>
                </a:solidFill>
                <a:latin typeface="Calibri"/>
              </a:rPr>
              <a:t>Желание повысить качество анализа сценариев без вреда для времени анализа сценариев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376092"/>
              </a:buClr>
              <a:buFont typeface="Arial"/>
              <a:buChar char="–"/>
            </a:pPr>
            <a:r>
              <a:rPr b="0" lang="ru-RU" sz="28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Имеющиеся методы контроля над временем, согласно опыту, не дают необходимых показателей качества и скорости при анализе сценариев ДТП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7D8C23E-2BCE-4B2A-939F-4F25A2F5E176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122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Цели деятельности в надсистеме </a:t>
            </a:r>
            <a:br>
              <a:rPr sz="3600"/>
            </a:br>
            <a:r>
              <a:rPr b="0" lang="ru-RU" sz="36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(предприятии, выполняющим анализ HARA при разработке ВАТС)</a:t>
            </a:r>
            <a:endParaRPr b="0" lang="ru-RU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79640" y="1628640"/>
            <a:ext cx="8784720" cy="432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2060"/>
                </a:solidFill>
                <a:latin typeface="Calibri"/>
              </a:rPr>
              <a:t>Разработать ВАТС в необходимые сроки с учётом анализа тяжести сценариев ДТП;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2060"/>
                </a:solidFill>
                <a:latin typeface="Calibri"/>
              </a:rPr>
              <a:t>Провести анализ HARA с необходимым для разработки ВАТС качеством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04E2A5-628E-4B5A-B347-9C4AD425947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93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Операционные способности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79640" y="1196640"/>
            <a:ext cx="8784720" cy="468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Анализ степени тяжести различных сценариев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Подбор и выдача сценариев под вводные параметры относительно ДТП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DF82C3-89F0-4E82-B35C-3589494E98F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107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Операционные требования и ограничения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57680" y="1412640"/>
            <a:ext cx="8784720" cy="511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7938" lnSpcReduction="10000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70c0"/>
                </a:solidFill>
                <a:latin typeface="Times New Roman"/>
              </a:rPr>
              <a:t>Анализ сценариев должен включать не менее 10-ти параметров описания дорожной ситуации</a:t>
            </a:r>
            <a:endParaRPr b="0" lang="ru-RU" sz="2000" spc="-1" strike="noStrike">
              <a:solidFill>
                <a:schemeClr val="dk1"/>
              </a:solidFill>
              <a:latin typeface="Times New Roman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70c0"/>
                </a:solidFill>
                <a:latin typeface="Times New Roman"/>
              </a:rPr>
              <a:t>Анализ сценариев должен предсказывать параметр степени тяжести дорожного  происшествия при заданных параметрах описания дорожной ситуации;</a:t>
            </a:r>
            <a:endParaRPr b="0" lang="ru-RU" sz="2000" spc="-1" strike="noStrike">
              <a:solidFill>
                <a:schemeClr val="dk1"/>
              </a:solidFill>
              <a:latin typeface="Times New Roman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70c0"/>
                </a:solidFill>
                <a:latin typeface="Times New Roman"/>
              </a:rPr>
              <a:t>Описание дорожной ситуации должно соответствовать нормам, регламентированным стандартом ISO 26262;</a:t>
            </a:r>
            <a:endParaRPr b="0" lang="ru-RU" sz="2000" spc="-1" strike="noStrike">
              <a:solidFill>
                <a:schemeClr val="dk1"/>
              </a:solidFill>
              <a:latin typeface="Times New Roman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70c0"/>
                </a:solidFill>
                <a:latin typeface="Times New Roman"/>
              </a:rPr>
              <a:t>Анализ сценариев должен основываться на базе данных, содержащей не менее 10000 зафиксированных случаев дорожно-транспортных происшествий;</a:t>
            </a:r>
            <a:endParaRPr b="0" lang="ru-RU" sz="2000" spc="-1" strike="noStrike">
              <a:solidFill>
                <a:schemeClr val="dk1"/>
              </a:solidFill>
              <a:latin typeface="Times New Roman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ru-RU" sz="2000" spc="-1" strike="noStrike">
                <a:solidFill>
                  <a:srgbClr val="0070c0"/>
                </a:solidFill>
                <a:latin typeface="Times New Roman"/>
              </a:rPr>
              <a:t>Анализ сценариев должен иметь возможность уточнять предсказания по мере увеличения числа записей в базе данных ДТП;</a:t>
            </a:r>
            <a:endParaRPr b="0" lang="ru-RU" sz="2000" spc="-1" strike="noStrike">
              <a:solidFill>
                <a:schemeClr val="dk1"/>
              </a:solidFill>
              <a:latin typeface="Times New Roman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70c0"/>
                </a:solidFill>
                <a:latin typeface="Times New Roman"/>
              </a:rPr>
              <a:t>Анализ сценариев должен иметь возможность проводиться при изменении рассматриваемых параметров;</a:t>
            </a:r>
            <a:endParaRPr b="0" lang="ru-RU" sz="2000" spc="-1" strike="noStrike">
              <a:solidFill>
                <a:schemeClr val="dk1"/>
              </a:solidFill>
              <a:latin typeface="Times New Roman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70c0"/>
                </a:solidFill>
                <a:latin typeface="Times New Roman"/>
              </a:rPr>
              <a:t>Анализ сценариев должен занимать не более одной минуты.</a:t>
            </a:r>
            <a:endParaRPr b="0" lang="ru-RU" sz="2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A45B18F-75DF-459D-A73B-20627CCC9AF0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7640" y="44640"/>
            <a:ext cx="8928720" cy="6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Производственный цикл интересующей системы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2031120" y="745920"/>
            <a:ext cx="5134320" cy="4896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948FC6-D9A6-4530-8204-4A7252986F8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93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Цели производственного цикла интересующей системы</a:t>
            </a:r>
            <a:endParaRPr b="0" lang="ru-RU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79640" y="1412640"/>
            <a:ext cx="8784720" cy="475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Обеспечить подбор подходящих сценариев на основе вводных данных со среднестатистической степенью тяжести 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37609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70c0"/>
                </a:solidFill>
                <a:latin typeface="Calibri"/>
              </a:rPr>
              <a:t>Обеспечить анализ сценариев по параметрам описания дорожной ситуации 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9CBB0A5-440B-464C-AA73-3E86CAC8FE86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День открытых дверей_2013 г.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32355</TotalTime>
  <Application>LibreOffice/7.6.2.1$Windows_x86 LibreOffice_project/56f7684011345957bbf33a7ee678afaf4d2ba333</Application>
  <AppVersion>15.0000</AppVersion>
  <Words>2323</Words>
  <Paragraphs>207</Paragraphs>
  <Company>Krokoz™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2020-07-04T21:05:30Z</dcterms:created>
  <dc:creator>Алёна Кубарская</dc:creator>
  <dc:description/>
  <dc:language>ru-RU</dc:language>
  <cp:lastModifiedBy/>
  <dcterms:modified xsi:type="dcterms:W3CDTF">2023-12-19T15:50:13Z</dcterms:modified>
  <cp:revision>324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Экран (4:3)</vt:lpwstr>
  </property>
  <property fmtid="{D5CDD505-2E9C-101B-9397-08002B2CF9AE}" pid="4" name="Slides">
    <vt:i4>23</vt:i4>
  </property>
</Properties>
</file>