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35" r:id="rId5"/>
    <p:sldId id="336" r:id="rId6"/>
    <p:sldId id="348" r:id="rId7"/>
    <p:sldId id="349" r:id="rId8"/>
    <p:sldId id="350" r:id="rId9"/>
    <p:sldId id="351" r:id="rId10"/>
    <p:sldId id="353" r:id="rId11"/>
    <p:sldId id="363" r:id="rId12"/>
    <p:sldId id="356" r:id="rId13"/>
    <p:sldId id="358" r:id="rId14"/>
    <p:sldId id="359" r:id="rId15"/>
    <p:sldId id="357" r:id="rId16"/>
    <p:sldId id="360" r:id="rId17"/>
    <p:sldId id="364" r:id="rId18"/>
    <p:sldId id="366" r:id="rId19"/>
    <p:sldId id="365" r:id="rId20"/>
    <p:sldId id="3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394" autoAdjust="0"/>
  </p:normalViewPr>
  <p:slideViewPr>
    <p:cSldViewPr snapToGrid="0">
      <p:cViewPr varScale="1">
        <p:scale>
          <a:sx n="82" d="100"/>
          <a:sy n="82" d="100"/>
        </p:scale>
        <p:origin x="490" y="7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9/17/2024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9/17/2024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4204498" cy="2871651"/>
          </a:xfrm>
        </p:spPr>
        <p:txBody>
          <a:bodyPr/>
          <a:lstStyle/>
          <a:p>
            <a:r>
              <a:rPr lang="en-US" dirty="0"/>
              <a:t>Priority Scheduling Algorithm</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940B7E21-DED3-1554-63E4-2CF6DAF4867D}"/>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5" name="מציין מיקום טקסט 4">
            <a:extLst>
              <a:ext uri="{FF2B5EF4-FFF2-40B4-BE49-F238E27FC236}">
                <a16:creationId xmlns:a16="http://schemas.microsoft.com/office/drawing/2014/main" id="{4AB00F3E-C664-876E-5981-55122E746FAA}"/>
              </a:ext>
            </a:extLst>
          </p:cNvPr>
          <p:cNvSpPr>
            <a:spLocks noGrp="1"/>
          </p:cNvSpPr>
          <p:nvPr>
            <p:ph type="body" sz="quarter" idx="13"/>
          </p:nvPr>
        </p:nvSpPr>
        <p:spPr>
          <a:xfrm>
            <a:off x="83127" y="39463"/>
            <a:ext cx="8578735" cy="3427972"/>
          </a:xfrm>
        </p:spPr>
        <p:txBody>
          <a:bodyPr>
            <a:normAutofit fontScale="25000" lnSpcReduction="20000"/>
          </a:bodyPr>
          <a:lstStyle/>
          <a:p>
            <a:r>
              <a:rPr lang="en-US" sz="6400" b="1" dirty="0">
                <a:latin typeface="Arial" panose="020B0604020202020204" pitchFamily="34" charset="0"/>
                <a:cs typeface="Arial" panose="020B0604020202020204" pitchFamily="34" charset="0"/>
              </a:rPr>
              <a:t>Integration Tests</a:t>
            </a:r>
          </a:p>
          <a:p>
            <a:pPr lvl="1"/>
            <a:r>
              <a:rPr lang="en-US" sz="6400" b="1" dirty="0">
                <a:latin typeface="Arial" panose="020B0604020202020204" pitchFamily="34" charset="0"/>
                <a:cs typeface="Arial" panose="020B0604020202020204" pitchFamily="34" charset="0"/>
              </a:rPr>
              <a:t>Mixed Priority Task Processing</a:t>
            </a:r>
          </a:p>
          <a:p>
            <a:pPr lvl="2"/>
            <a:r>
              <a:rPr lang="en-US" sz="6400" b="1" dirty="0">
                <a:latin typeface="Arial" panose="020B0604020202020204" pitchFamily="34" charset="0"/>
                <a:cs typeface="Arial" panose="020B0604020202020204" pitchFamily="34" charset="0"/>
              </a:rPr>
              <a:t>What to Test:</a:t>
            </a:r>
            <a:r>
              <a:rPr lang="en-US" sz="6400" dirty="0">
                <a:latin typeface="Arial" panose="020B0604020202020204" pitchFamily="34" charset="0"/>
                <a:cs typeface="Arial" panose="020B0604020202020204" pitchFamily="34" charset="0"/>
              </a:rPr>
              <a:t> Processing tasks from queues with different priorities.</a:t>
            </a:r>
          </a:p>
          <a:p>
            <a:pPr lvl="2"/>
            <a:r>
              <a:rPr lang="en-US" sz="6400" b="1" dirty="0">
                <a:latin typeface="Arial" panose="020B0604020202020204" pitchFamily="34" charset="0"/>
                <a:cs typeface="Arial" panose="020B0604020202020204" pitchFamily="34" charset="0"/>
              </a:rPr>
              <a:t>How to Test:</a:t>
            </a:r>
            <a:r>
              <a:rPr lang="en-US" sz="6400" dirty="0">
                <a:latin typeface="Arial" panose="020B0604020202020204" pitchFamily="34" charset="0"/>
                <a:cs typeface="Arial" panose="020B0604020202020204" pitchFamily="34" charset="0"/>
              </a:rPr>
              <a:t> Set up queues with different priorities (High, Medium, Low) and tasks in each queue, run the algorithm, and ensure all tasks in all queues are processed. Verify that all queues are empty at the end of processing.</a:t>
            </a:r>
          </a:p>
          <a:p>
            <a:pPr lvl="1"/>
            <a:r>
              <a:rPr lang="en-US" sz="6400" b="1" dirty="0">
                <a:latin typeface="Arial" panose="020B0604020202020204" pitchFamily="34" charset="0"/>
                <a:cs typeface="Arial" panose="020B0604020202020204" pitchFamily="34" charset="0"/>
              </a:rPr>
              <a:t>Single Task in Multiple Queues</a:t>
            </a:r>
          </a:p>
          <a:p>
            <a:pPr lvl="2"/>
            <a:r>
              <a:rPr lang="en-US" sz="6400" b="1" dirty="0">
                <a:latin typeface="Arial" panose="020B0604020202020204" pitchFamily="34" charset="0"/>
                <a:cs typeface="Arial" panose="020B0604020202020204" pitchFamily="34" charset="0"/>
              </a:rPr>
              <a:t>What to Test:</a:t>
            </a:r>
            <a:r>
              <a:rPr lang="en-US" sz="6400" dirty="0">
                <a:latin typeface="Arial" panose="020B0604020202020204" pitchFamily="34" charset="0"/>
                <a:cs typeface="Arial" panose="020B0604020202020204" pitchFamily="34" charset="0"/>
              </a:rPr>
              <a:t> Processing single tasks distributed across multiple queues with different priorities.</a:t>
            </a:r>
          </a:p>
          <a:p>
            <a:pPr lvl="2"/>
            <a:r>
              <a:rPr lang="en-US" sz="6400" b="1" dirty="0">
                <a:latin typeface="Arial" panose="020B0604020202020204" pitchFamily="34" charset="0"/>
                <a:cs typeface="Arial" panose="020B0604020202020204" pitchFamily="34" charset="0"/>
              </a:rPr>
              <a:t>How to Test:</a:t>
            </a:r>
            <a:r>
              <a:rPr lang="en-US" sz="6400" dirty="0">
                <a:latin typeface="Arial" panose="020B0604020202020204" pitchFamily="34" charset="0"/>
                <a:cs typeface="Arial" panose="020B0604020202020204" pitchFamily="34" charset="0"/>
              </a:rPr>
              <a:t> Set up multiple queues, each containing a single task with a specific priority, run the algorithm, and ensure each task is processed according to its queue's priority. Verify that all queues are empty at the end of processing.</a:t>
            </a:r>
          </a:p>
          <a:p>
            <a:endParaRPr lang="he-IL" dirty="0"/>
          </a:p>
        </p:txBody>
      </p:sp>
      <p:sp>
        <p:nvSpPr>
          <p:cNvPr id="9" name="תיבת טקסט 8">
            <a:extLst>
              <a:ext uri="{FF2B5EF4-FFF2-40B4-BE49-F238E27FC236}">
                <a16:creationId xmlns:a16="http://schemas.microsoft.com/office/drawing/2014/main" id="{00D451F6-2658-8F98-B06A-B15F2F04030E}"/>
              </a:ext>
            </a:extLst>
          </p:cNvPr>
          <p:cNvSpPr txBox="1"/>
          <p:nvPr/>
        </p:nvSpPr>
        <p:spPr>
          <a:xfrm>
            <a:off x="160019" y="4464426"/>
            <a:ext cx="8501843" cy="2262671"/>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Handling Empty Queues</a:t>
            </a:r>
          </a:p>
          <a:p>
            <a:pPr marL="1200150" lvl="2"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What to Test:</a:t>
            </a:r>
            <a:r>
              <a:rPr lang="en-US" sz="1600" dirty="0">
                <a:latin typeface="Arial" panose="020B0604020202020204" pitchFamily="34" charset="0"/>
                <a:cs typeface="Arial" panose="020B0604020202020204" pitchFamily="34" charset="0"/>
              </a:rPr>
              <a:t> The algorithm correctly handles empty queues.</a:t>
            </a:r>
          </a:p>
          <a:p>
            <a:pPr marL="1200150" lvl="2"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How to Test:</a:t>
            </a:r>
            <a:r>
              <a:rPr lang="en-US" sz="1600" dirty="0">
                <a:latin typeface="Arial" panose="020B0604020202020204" pitchFamily="34" charset="0"/>
                <a:cs typeface="Arial" panose="020B0604020202020204" pitchFamily="34" charset="0"/>
              </a:rPr>
              <a:t> Set up queues with some containing tasks and some empty, run the algorithm, and ensure it correctly transitions between queues, including empty ones. Verify that all non-empty queues are empty at the end of processing.</a:t>
            </a:r>
          </a:p>
        </p:txBody>
      </p:sp>
    </p:spTree>
    <p:extLst>
      <p:ext uri="{BB962C8B-B14F-4D97-AF65-F5344CB8AC3E}">
        <p14:creationId xmlns:p14="http://schemas.microsoft.com/office/powerpoint/2010/main" val="77963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DAFD5CF6-8DFB-4054-DDB6-FBE2A9CFF952}"/>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6" name="מציין מיקום טקסט 5">
            <a:extLst>
              <a:ext uri="{FF2B5EF4-FFF2-40B4-BE49-F238E27FC236}">
                <a16:creationId xmlns:a16="http://schemas.microsoft.com/office/drawing/2014/main" id="{70F64EEB-D98B-7C56-7AF9-38E8CB72C68D}"/>
              </a:ext>
            </a:extLst>
          </p:cNvPr>
          <p:cNvSpPr>
            <a:spLocks noGrp="1"/>
          </p:cNvSpPr>
          <p:nvPr>
            <p:ph type="body" sz="quarter" idx="13"/>
          </p:nvPr>
        </p:nvSpPr>
        <p:spPr>
          <a:xfrm>
            <a:off x="66502" y="124692"/>
            <a:ext cx="8200506" cy="6591992"/>
          </a:xfrm>
        </p:spPr>
        <p:txBody>
          <a:bodyPr>
            <a:noAutofit/>
          </a:bodyPr>
          <a:lstStyle/>
          <a:p>
            <a:pPr lvl="1"/>
            <a:r>
              <a:rPr lang="en-US" sz="1600" b="1" dirty="0">
                <a:latin typeface="Arial" panose="020B0604020202020204" pitchFamily="34" charset="0"/>
                <a:cs typeface="Arial" panose="020B0604020202020204" pitchFamily="34" charset="0"/>
              </a:rPr>
              <a:t>Starvation Check</a:t>
            </a:r>
          </a:p>
          <a:p>
            <a:pPr lvl="2"/>
            <a:r>
              <a:rPr lang="en-US" sz="1600" b="1" dirty="0">
                <a:latin typeface="Arial" panose="020B0604020202020204" pitchFamily="34" charset="0"/>
                <a:cs typeface="Arial" panose="020B0604020202020204" pitchFamily="34" charset="0"/>
              </a:rPr>
              <a:t>What to Test:</a:t>
            </a:r>
            <a:r>
              <a:rPr lang="en-US" sz="1600" dirty="0">
                <a:latin typeface="Arial" panose="020B0604020202020204" pitchFamily="34" charset="0"/>
                <a:cs typeface="Arial" panose="020B0604020202020204" pitchFamily="34" charset="0"/>
              </a:rPr>
              <a:t> Ensuring that low-priority tasks are not starved by high-priority tasks.</a:t>
            </a:r>
          </a:p>
          <a:p>
            <a:pPr lvl="2"/>
            <a:r>
              <a:rPr lang="en-US" sz="1600" b="1" dirty="0">
                <a:latin typeface="Arial" panose="020B0604020202020204" pitchFamily="34" charset="0"/>
                <a:cs typeface="Arial" panose="020B0604020202020204" pitchFamily="34" charset="0"/>
              </a:rPr>
              <a:t>How to Test:</a:t>
            </a:r>
            <a:r>
              <a:rPr lang="en-US" sz="1600" dirty="0">
                <a:latin typeface="Arial" panose="020B0604020202020204" pitchFamily="34" charset="0"/>
                <a:cs typeface="Arial" panose="020B0604020202020204" pitchFamily="34" charset="0"/>
              </a:rPr>
              <a:t> Set up queues with a large number of high-priority tasks and a few low-priority tasks, run the algorithm, and ensure that low-priority tasks are processed. Verify that the low-priority queue is empty at the end of processing.</a:t>
            </a:r>
          </a:p>
          <a:p>
            <a:pPr lvl="1"/>
            <a:r>
              <a:rPr lang="en-US" sz="1600" b="1" dirty="0">
                <a:latin typeface="Arial" panose="020B0604020202020204" pitchFamily="34" charset="0"/>
                <a:cs typeface="Arial" panose="020B0604020202020204" pitchFamily="34" charset="0"/>
              </a:rPr>
              <a:t>Handling Many Queues</a:t>
            </a:r>
          </a:p>
          <a:p>
            <a:pPr lvl="2"/>
            <a:r>
              <a:rPr lang="en-US" sz="1600" b="1" dirty="0">
                <a:latin typeface="Arial" panose="020B0604020202020204" pitchFamily="34" charset="0"/>
                <a:cs typeface="Arial" panose="020B0604020202020204" pitchFamily="34" charset="0"/>
              </a:rPr>
              <a:t>What to Test:</a:t>
            </a:r>
            <a:r>
              <a:rPr lang="en-US" sz="1600" dirty="0">
                <a:latin typeface="Arial" panose="020B0604020202020204" pitchFamily="34" charset="0"/>
                <a:cs typeface="Arial" panose="020B0604020202020204" pitchFamily="34" charset="0"/>
              </a:rPr>
              <a:t> Processing tasks from a large number of queues.</a:t>
            </a:r>
          </a:p>
          <a:p>
            <a:pPr lvl="2"/>
            <a:r>
              <a:rPr lang="en-US" sz="1600" b="1" dirty="0">
                <a:latin typeface="Arial" panose="020B0604020202020204" pitchFamily="34" charset="0"/>
                <a:cs typeface="Arial" panose="020B0604020202020204" pitchFamily="34" charset="0"/>
              </a:rPr>
              <a:t>How to Test:</a:t>
            </a:r>
            <a:r>
              <a:rPr lang="en-US" sz="1600" dirty="0">
                <a:latin typeface="Arial" panose="020B0604020202020204" pitchFamily="34" charset="0"/>
                <a:cs typeface="Arial" panose="020B0604020202020204" pitchFamily="34" charset="0"/>
              </a:rPr>
              <a:t> Set up a large number of queues with varying numbers of tasks, run the algorithm, and ensure all tasks from all queues are processed. Verify that all queues are empty at the end of processing.</a:t>
            </a:r>
          </a:p>
          <a:p>
            <a:pPr lvl="1"/>
            <a:r>
              <a:rPr lang="en-US" sz="1600" b="1" dirty="0">
                <a:latin typeface="Arial" panose="020B0604020202020204" pitchFamily="34" charset="0"/>
                <a:cs typeface="Arial" panose="020B0604020202020204" pitchFamily="34" charset="0"/>
              </a:rPr>
              <a:t>Large Number of Tasks</a:t>
            </a:r>
          </a:p>
          <a:p>
            <a:pPr marL="0" indent="0">
              <a:buNone/>
            </a:pPr>
            <a:endParaRPr lang="he-IL" sz="1600" dirty="0">
              <a:latin typeface="Arial" panose="020B0604020202020204" pitchFamily="34" charset="0"/>
              <a:cs typeface="Arial" panose="020B0604020202020204" pitchFamily="34" charset="0"/>
            </a:endParaRPr>
          </a:p>
        </p:txBody>
      </p:sp>
      <p:sp>
        <p:nvSpPr>
          <p:cNvPr id="8" name="תיבת טקסט 7">
            <a:extLst>
              <a:ext uri="{FF2B5EF4-FFF2-40B4-BE49-F238E27FC236}">
                <a16:creationId xmlns:a16="http://schemas.microsoft.com/office/drawing/2014/main" id="{B3B93FBB-5A23-A8B6-E63C-F1F6FE6D1781}"/>
              </a:ext>
            </a:extLst>
          </p:cNvPr>
          <p:cNvSpPr txBox="1"/>
          <p:nvPr/>
        </p:nvSpPr>
        <p:spPr>
          <a:xfrm>
            <a:off x="0" y="4517317"/>
            <a:ext cx="7358148" cy="2215991"/>
          </a:xfrm>
          <a:prstGeom prst="rect">
            <a:avLst/>
          </a:prstGeom>
          <a:noFill/>
        </p:spPr>
        <p:txBody>
          <a:bodyPr wrap="square">
            <a:spAutoFit/>
          </a:bodyPr>
          <a:lstStyle/>
          <a:p>
            <a:pPr marL="1200150" lvl="2"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What to Test:</a:t>
            </a:r>
            <a:r>
              <a:rPr lang="en-US" sz="1600" dirty="0">
                <a:latin typeface="Arial" panose="020B0604020202020204" pitchFamily="34" charset="0"/>
                <a:cs typeface="Arial" panose="020B0604020202020204" pitchFamily="34" charset="0"/>
              </a:rPr>
              <a:t> Processing a large number of tasks in a single queue.</a:t>
            </a:r>
          </a:p>
          <a:p>
            <a:pPr marL="1200150" lvl="2" indent="-285750">
              <a:lnSpc>
                <a:spcPct val="150000"/>
              </a:lnSpc>
              <a:buFont typeface="Arial" panose="020B0604020202020204" pitchFamily="34" charset="0"/>
              <a:buChar char="•"/>
            </a:pPr>
            <a:r>
              <a:rPr lang="en-US" sz="1600" b="1" dirty="0">
                <a:latin typeface="Arial" panose="020B0604020202020204" pitchFamily="34" charset="0"/>
                <a:cs typeface="Arial" panose="020B0604020202020204" pitchFamily="34" charset="0"/>
              </a:rPr>
              <a:t>How to Test:</a:t>
            </a:r>
            <a:r>
              <a:rPr lang="en-US" sz="1600" dirty="0">
                <a:latin typeface="Arial" panose="020B0604020202020204" pitchFamily="34" charset="0"/>
                <a:cs typeface="Arial" panose="020B0604020202020204" pitchFamily="34" charset="0"/>
              </a:rPr>
              <a:t> Set up a queue with a large number of tasks, run the algorithm, and ensure all tasks in the queue are processed. Verify that the queue is empty at the end of processing.</a:t>
            </a:r>
          </a:p>
          <a:p>
            <a:pPr lvl="2"/>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605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6204A4B8-28EB-AAFB-98BB-F6691740F662}"/>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5" name="מציין מיקום טקסט 4">
            <a:extLst>
              <a:ext uri="{FF2B5EF4-FFF2-40B4-BE49-F238E27FC236}">
                <a16:creationId xmlns:a16="http://schemas.microsoft.com/office/drawing/2014/main" id="{2533D4D2-E99F-0CEC-24CE-C6377A8CB60B}"/>
              </a:ext>
            </a:extLst>
          </p:cNvPr>
          <p:cNvSpPr>
            <a:spLocks noGrp="1"/>
          </p:cNvSpPr>
          <p:nvPr>
            <p:ph type="body" sz="quarter" idx="13"/>
          </p:nvPr>
        </p:nvSpPr>
        <p:spPr>
          <a:xfrm>
            <a:off x="0" y="-1"/>
            <a:ext cx="8324089" cy="6733309"/>
          </a:xfrm>
        </p:spPr>
        <p:txBody>
          <a:bodyPr/>
          <a:lstStyle/>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2"/>
            <a:endParaRPr lang="en-US" sz="1600" dirty="0">
              <a:latin typeface="Arial" panose="020B0604020202020204" pitchFamily="34" charset="0"/>
              <a:cs typeface="Arial" panose="020B0604020202020204" pitchFamily="34" charset="0"/>
            </a:endParaRPr>
          </a:p>
          <a:p>
            <a:pPr lvl="3"/>
            <a:endParaRPr lang="en-US" sz="1600" dirty="0">
              <a:latin typeface="Arial" panose="020B0604020202020204" pitchFamily="34" charset="0"/>
              <a:cs typeface="Arial" panose="020B0604020202020204" pitchFamily="34" charset="0"/>
            </a:endParaRPr>
          </a:p>
          <a:p>
            <a:endParaRPr lang="he-IL" dirty="0"/>
          </a:p>
        </p:txBody>
      </p:sp>
      <p:sp>
        <p:nvSpPr>
          <p:cNvPr id="12" name="Rectangle 7">
            <a:extLst>
              <a:ext uri="{FF2B5EF4-FFF2-40B4-BE49-F238E27FC236}">
                <a16:creationId xmlns:a16="http://schemas.microsoft.com/office/drawing/2014/main" id="{F3C8C9BC-AA61-EEC0-1B00-FC6DC43F9D14}"/>
              </a:ext>
            </a:extLst>
          </p:cNvPr>
          <p:cNvSpPr>
            <a:spLocks noChangeArrowheads="1"/>
          </p:cNvSpPr>
          <p:nvPr/>
        </p:nvSpPr>
        <p:spPr bwMode="auto">
          <a:xfrm>
            <a:off x="249383" y="233784"/>
            <a:ext cx="9742516"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Zero</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Weight</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Queues</a:t>
            </a:r>
            <a:endPar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What</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Test</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Handling</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queues</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with</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zero</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weight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How</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Test</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up</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multiple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queues</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one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with</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zero</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weight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run</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algorithm</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ensure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that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zero-weight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queue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is</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not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processed</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Verify</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that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non-zero</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weight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queue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is</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empty</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the</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end</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of</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processing</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he-IL" altLang="he-IL" sz="1600" b="0" i="0" u="none" strike="noStrike" cap="none" normalizeH="0" baseline="0" dirty="0">
              <a:ln>
                <a:noFill/>
              </a:ln>
              <a:solidFill>
                <a:schemeClr val="tx1"/>
              </a:solidFill>
              <a:effectLst/>
              <a:latin typeface="Arial" panose="020B0604020202020204" pitchFamily="34" charset="0"/>
            </a:endParaRPr>
          </a:p>
        </p:txBody>
      </p:sp>
      <p:sp>
        <p:nvSpPr>
          <p:cNvPr id="13" name="מציין מיקום טקסט 7">
            <a:extLst>
              <a:ext uri="{FF2B5EF4-FFF2-40B4-BE49-F238E27FC236}">
                <a16:creationId xmlns:a16="http://schemas.microsoft.com/office/drawing/2014/main" id="{3C93698B-7059-17B7-CB67-2A0F11E950F7}"/>
              </a:ext>
            </a:extLst>
          </p:cNvPr>
          <p:cNvSpPr txBox="1">
            <a:spLocks/>
          </p:cNvSpPr>
          <p:nvPr/>
        </p:nvSpPr>
        <p:spPr>
          <a:xfrm>
            <a:off x="166256" y="2189563"/>
            <a:ext cx="8324089" cy="3493008"/>
          </a:xfrm>
          <a:prstGeom prst="rect">
            <a:avLst/>
          </a:prstGeom>
        </p:spPr>
        <p:txBody>
          <a:bodyPr vert="horz" lIns="91440" tIns="45720" rIns="91440" bIns="45720" rtlCol="0">
            <a:normAutofit/>
          </a:bodyPr>
          <a:lstStyle>
            <a:lvl1pPr marL="228600" indent="-228600" algn="l" defTabSz="914400" rtl="0" eaLnBrk="1" latinLnBrk="0" hangingPunct="1">
              <a:lnSpc>
                <a:spcPts val="24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800100" indent="-342900"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3pPr>
            <a:lvl4pPr marL="1714500" indent="-342900"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4pPr>
            <a:lvl5pPr marL="2171700" indent="-342900" algn="l" defTabSz="914400" rtl="0" eaLnBrk="1" latinLnBrk="0" hangingPunct="1">
              <a:lnSpc>
                <a:spcPts val="24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eaLnBrk="0" fontAlgn="base" hangingPunct="0">
              <a:lnSpc>
                <a:spcPct val="150000"/>
              </a:lnSpc>
              <a:spcBef>
                <a:spcPct val="0"/>
              </a:spcBef>
              <a:spcAft>
                <a:spcPct val="0"/>
              </a:spcAft>
            </a:pPr>
            <a:r>
              <a:rPr lang="he-IL" altLang="he-IL" sz="1600" b="1" dirty="0" err="1">
                <a:latin typeface="Arial" panose="020B0604020202020204" pitchFamily="34" charset="0"/>
                <a:cs typeface="Arial" panose="020B0604020202020204" pitchFamily="34" charset="0"/>
              </a:rPr>
              <a:t>Task</a:t>
            </a:r>
            <a:r>
              <a:rPr lang="he-IL" altLang="he-IL" sz="1600" b="1" dirty="0">
                <a:latin typeface="Arial" panose="020B0604020202020204" pitchFamily="34" charset="0"/>
                <a:cs typeface="Arial" panose="020B0604020202020204" pitchFamily="34" charset="0"/>
              </a:rPr>
              <a:t> </a:t>
            </a:r>
            <a:r>
              <a:rPr lang="he-IL" altLang="he-IL" sz="1600" b="1" dirty="0" err="1">
                <a:latin typeface="Arial" panose="020B0604020202020204" pitchFamily="34" charset="0"/>
                <a:cs typeface="Arial" panose="020B0604020202020204" pitchFamily="34" charset="0"/>
              </a:rPr>
              <a:t>Waiting</a:t>
            </a:r>
            <a:r>
              <a:rPr lang="he-IL" altLang="he-IL" sz="1600" b="1" dirty="0">
                <a:latin typeface="Arial" panose="020B0604020202020204" pitchFamily="34" charset="0"/>
                <a:cs typeface="Arial" panose="020B0604020202020204" pitchFamily="34" charset="0"/>
              </a:rPr>
              <a:t> </a:t>
            </a:r>
            <a:r>
              <a:rPr lang="he-IL" altLang="he-IL" sz="1600" b="1" dirty="0" err="1">
                <a:latin typeface="Arial" panose="020B0604020202020204" pitchFamily="34" charset="0"/>
                <a:cs typeface="Arial" panose="020B0604020202020204" pitchFamily="34" charset="0"/>
              </a:rPr>
              <a:t>Time</a:t>
            </a:r>
            <a:r>
              <a:rPr lang="he-IL" altLang="he-IL" sz="1600" b="1" dirty="0">
                <a:latin typeface="Arial" panose="020B0604020202020204" pitchFamily="34" charset="0"/>
                <a:cs typeface="Arial" panose="020B0604020202020204" pitchFamily="34" charset="0"/>
              </a:rPr>
              <a:t> </a:t>
            </a:r>
            <a:r>
              <a:rPr lang="he-IL" altLang="he-IL" sz="1600" b="1" dirty="0" err="1">
                <a:latin typeface="Arial" panose="020B0604020202020204" pitchFamily="34" charset="0"/>
                <a:cs typeface="Arial" panose="020B0604020202020204" pitchFamily="34" charset="0"/>
              </a:rPr>
              <a:t>Check</a:t>
            </a:r>
            <a:endParaRPr lang="he-IL" altLang="he-IL" sz="1600" b="1" dirty="0">
              <a:latin typeface="Arial" panose="020B0604020202020204" pitchFamily="34" charset="0"/>
              <a:cs typeface="Arial" panose="020B0604020202020204" pitchFamily="34" charset="0"/>
            </a:endParaRPr>
          </a:p>
          <a:p>
            <a:pPr marL="742950" lvl="1" indent="-285750" eaLnBrk="0" fontAlgn="base" hangingPunct="0">
              <a:lnSpc>
                <a:spcPct val="150000"/>
              </a:lnSpc>
              <a:spcBef>
                <a:spcPct val="0"/>
              </a:spcBef>
              <a:spcAft>
                <a:spcPct val="0"/>
              </a:spcAft>
            </a:pPr>
            <a:r>
              <a:rPr lang="he-IL" altLang="he-IL" sz="1600" b="1" dirty="0" err="1">
                <a:latin typeface="Arial" panose="020B0604020202020204" pitchFamily="34" charset="0"/>
                <a:cs typeface="Arial" panose="020B0604020202020204" pitchFamily="34" charset="0"/>
              </a:rPr>
              <a:t>What</a:t>
            </a:r>
            <a:r>
              <a:rPr lang="he-IL" altLang="he-IL" sz="1600" b="1" dirty="0">
                <a:latin typeface="Arial" panose="020B0604020202020204" pitchFamily="34" charset="0"/>
                <a:cs typeface="Arial" panose="020B0604020202020204" pitchFamily="34" charset="0"/>
              </a:rPr>
              <a:t> </a:t>
            </a:r>
            <a:r>
              <a:rPr lang="he-IL" altLang="he-IL" sz="1600" b="1" dirty="0" err="1">
                <a:latin typeface="Arial" panose="020B0604020202020204" pitchFamily="34" charset="0"/>
                <a:cs typeface="Arial" panose="020B0604020202020204" pitchFamily="34" charset="0"/>
              </a:rPr>
              <a:t>to</a:t>
            </a:r>
            <a:r>
              <a:rPr lang="he-IL" altLang="he-IL" sz="1600" b="1" dirty="0">
                <a:latin typeface="Arial" panose="020B0604020202020204" pitchFamily="34" charset="0"/>
                <a:cs typeface="Arial" panose="020B0604020202020204" pitchFamily="34" charset="0"/>
              </a:rPr>
              <a:t> </a:t>
            </a:r>
            <a:r>
              <a:rPr lang="he-IL" altLang="he-IL" sz="1600" b="1" dirty="0" err="1">
                <a:latin typeface="Arial" panose="020B0604020202020204" pitchFamily="34" charset="0"/>
                <a:cs typeface="Arial" panose="020B0604020202020204" pitchFamily="34" charset="0"/>
              </a:rPr>
              <a:t>Test</a:t>
            </a:r>
            <a:r>
              <a:rPr lang="he-IL" altLang="he-IL" sz="1600" b="1" dirty="0">
                <a:latin typeface="Arial" panose="020B0604020202020204" pitchFamily="34" charset="0"/>
                <a:cs typeface="Arial" panose="020B0604020202020204" pitchFamily="34" charset="0"/>
              </a:rPr>
              <a:t>:</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Checking</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the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waiting</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time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for</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tasks</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to</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ensure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they</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are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processed</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in</a:t>
            </a:r>
            <a:r>
              <a:rPr lang="he-IL" altLang="he-IL" sz="1600" dirty="0">
                <a:latin typeface="Arial" panose="020B0604020202020204" pitchFamily="34" charset="0"/>
                <a:cs typeface="Arial" panose="020B0604020202020204" pitchFamily="34" charset="0"/>
              </a:rPr>
              <a:t> a </a:t>
            </a:r>
            <a:r>
              <a:rPr lang="he-IL" altLang="he-IL" sz="1600" dirty="0" err="1">
                <a:latin typeface="Arial" panose="020B0604020202020204" pitchFamily="34" charset="0"/>
                <a:cs typeface="Arial" panose="020B0604020202020204" pitchFamily="34" charset="0"/>
              </a:rPr>
              <a:t>timely</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manner</a:t>
            </a:r>
            <a:r>
              <a:rPr lang="he-IL" altLang="he-IL" sz="1600" dirty="0">
                <a:latin typeface="Arial" panose="020B0604020202020204" pitchFamily="34" charset="0"/>
                <a:cs typeface="Arial" panose="020B0604020202020204" pitchFamily="34" charset="0"/>
              </a:rPr>
              <a:t>.</a:t>
            </a:r>
          </a:p>
          <a:p>
            <a:pPr marL="742950" lvl="1" indent="-285750" eaLnBrk="0" fontAlgn="base" hangingPunct="0">
              <a:lnSpc>
                <a:spcPct val="150000"/>
              </a:lnSpc>
              <a:spcBef>
                <a:spcPct val="0"/>
              </a:spcBef>
              <a:spcAft>
                <a:spcPct val="0"/>
              </a:spcAft>
            </a:pPr>
            <a:r>
              <a:rPr lang="he-IL" altLang="he-IL" sz="1600" b="1" dirty="0" err="1">
                <a:latin typeface="Arial" panose="020B0604020202020204" pitchFamily="34" charset="0"/>
                <a:cs typeface="Arial" panose="020B0604020202020204" pitchFamily="34" charset="0"/>
              </a:rPr>
              <a:t>How</a:t>
            </a:r>
            <a:r>
              <a:rPr lang="he-IL" altLang="he-IL" sz="1600" b="1" dirty="0">
                <a:latin typeface="Arial" panose="020B0604020202020204" pitchFamily="34" charset="0"/>
                <a:cs typeface="Arial" panose="020B0604020202020204" pitchFamily="34" charset="0"/>
              </a:rPr>
              <a:t> </a:t>
            </a:r>
            <a:r>
              <a:rPr lang="he-IL" altLang="he-IL" sz="1600" b="1" dirty="0" err="1">
                <a:latin typeface="Arial" panose="020B0604020202020204" pitchFamily="34" charset="0"/>
                <a:cs typeface="Arial" panose="020B0604020202020204" pitchFamily="34" charset="0"/>
              </a:rPr>
              <a:t>to</a:t>
            </a:r>
            <a:r>
              <a:rPr lang="he-IL" altLang="he-IL" sz="1600" b="1" dirty="0">
                <a:latin typeface="Arial" panose="020B0604020202020204" pitchFamily="34" charset="0"/>
                <a:cs typeface="Arial" panose="020B0604020202020204" pitchFamily="34" charset="0"/>
              </a:rPr>
              <a:t> </a:t>
            </a:r>
            <a:r>
              <a:rPr lang="he-IL" altLang="he-IL" sz="1600" b="1" dirty="0" err="1">
                <a:latin typeface="Arial" panose="020B0604020202020204" pitchFamily="34" charset="0"/>
                <a:cs typeface="Arial" panose="020B0604020202020204" pitchFamily="34" charset="0"/>
              </a:rPr>
              <a:t>Test</a:t>
            </a:r>
            <a:r>
              <a:rPr lang="he-IL" altLang="he-IL" sz="1600" b="1" dirty="0">
                <a:latin typeface="Arial" panose="020B0604020202020204" pitchFamily="34" charset="0"/>
                <a:cs typeface="Arial" panose="020B0604020202020204" pitchFamily="34" charset="0"/>
              </a:rPr>
              <a:t>:</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Set</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up</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multiple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queues</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with</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different</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priorities</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and</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tasks</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record</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the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entry</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times</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for</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each</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task</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run</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the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algorithm</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and</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ensure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tasks</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are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processed</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within</a:t>
            </a:r>
            <a:r>
              <a:rPr lang="he-IL" altLang="he-IL" sz="1600" dirty="0">
                <a:latin typeface="Arial" panose="020B0604020202020204" pitchFamily="34" charset="0"/>
                <a:cs typeface="Arial" panose="020B0604020202020204" pitchFamily="34" charset="0"/>
              </a:rPr>
              <a:t> a </a:t>
            </a:r>
            <a:r>
              <a:rPr lang="he-IL" altLang="he-IL" sz="1600" dirty="0" err="1">
                <a:latin typeface="Arial" panose="020B0604020202020204" pitchFamily="34" charset="0"/>
                <a:cs typeface="Arial" panose="020B0604020202020204" pitchFamily="34" charset="0"/>
              </a:rPr>
              <a:t>specific</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time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limit</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Verify</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that</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the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waiting</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time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for</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each</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task</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does</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not</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exceed</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the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maximum</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time</a:t>
            </a:r>
            <a:r>
              <a:rPr lang="he-IL" altLang="he-IL" sz="1600" dirty="0">
                <a:latin typeface="Arial" panose="020B0604020202020204" pitchFamily="34" charset="0"/>
                <a:cs typeface="Arial" panose="020B0604020202020204" pitchFamily="34" charset="0"/>
              </a:rPr>
              <a:t> </a:t>
            </a:r>
            <a:r>
              <a:rPr lang="he-IL" altLang="he-IL" sz="1600" dirty="0" err="1">
                <a:latin typeface="Arial" panose="020B0604020202020204" pitchFamily="34" charset="0"/>
                <a:cs typeface="Arial" panose="020B0604020202020204" pitchFamily="34" charset="0"/>
              </a:rPr>
              <a:t>allowed</a:t>
            </a:r>
            <a:r>
              <a:rPr lang="he-IL" altLang="he-IL" sz="1600" dirty="0">
                <a:latin typeface="Arial" panose="020B0604020202020204" pitchFamily="34" charset="0"/>
                <a:cs typeface="Arial" panose="020B0604020202020204" pitchFamily="34" charset="0"/>
              </a:rPr>
              <a:t>.</a:t>
            </a:r>
          </a:p>
          <a:p>
            <a:endParaRPr lang="he-IL" dirty="0"/>
          </a:p>
        </p:txBody>
      </p:sp>
    </p:spTree>
    <p:extLst>
      <p:ext uri="{BB962C8B-B14F-4D97-AF65-F5344CB8AC3E}">
        <p14:creationId xmlns:p14="http://schemas.microsoft.com/office/powerpoint/2010/main" val="4294768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D3554980-483D-F2D6-023D-985A6761136D}"/>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10" name="מציין מיקום טקסט 9">
            <a:extLst>
              <a:ext uri="{FF2B5EF4-FFF2-40B4-BE49-F238E27FC236}">
                <a16:creationId xmlns:a16="http://schemas.microsoft.com/office/drawing/2014/main" id="{0D84B545-519C-A480-B79F-F6F7C51E9C1C}"/>
              </a:ext>
            </a:extLst>
          </p:cNvPr>
          <p:cNvSpPr>
            <a:spLocks noGrp="1"/>
          </p:cNvSpPr>
          <p:nvPr>
            <p:ph type="body" sz="quarter" idx="13"/>
          </p:nvPr>
        </p:nvSpPr>
        <p:spPr>
          <a:xfrm>
            <a:off x="765878" y="725979"/>
            <a:ext cx="8324089" cy="3493008"/>
          </a:xfrm>
        </p:spPr>
        <p:txBody>
          <a:bodyPr>
            <a:normAutofit/>
          </a:bodyPr>
          <a:lstStyle/>
          <a:p>
            <a:pPr marL="0" indent="0">
              <a:buNone/>
            </a:pPr>
            <a:r>
              <a:rPr lang="en-US" sz="2400" b="1" dirty="0">
                <a:latin typeface="Arial" panose="020B0604020202020204" pitchFamily="34" charset="0"/>
                <a:cs typeface="Arial" panose="020B0604020202020204" pitchFamily="34" charset="0"/>
              </a:rPr>
              <a:t>Unit Tests for Handler Function</a:t>
            </a:r>
          </a:p>
          <a:p>
            <a:pPr marL="0" indent="0">
              <a:buNone/>
            </a:pPr>
            <a:r>
              <a:rPr lang="en-US" b="1" dirty="0">
                <a:latin typeface="Arial" panose="020B0604020202020204" pitchFamily="34" charset="0"/>
                <a:cs typeface="Arial" panose="020B0604020202020204" pitchFamily="34" charset="0"/>
              </a:rPr>
              <a:t>Overview and Objectives</a:t>
            </a:r>
          </a:p>
          <a:p>
            <a:pPr marL="0" indent="0">
              <a:buNone/>
            </a:pPr>
            <a:r>
              <a:rPr lang="en-US" sz="1600" b="1" dirty="0">
                <a:latin typeface="Arial" panose="020B0604020202020204" pitchFamily="34" charset="0"/>
                <a:cs typeface="Arial" panose="020B0604020202020204" pitchFamily="34" charset="0"/>
              </a:rPr>
              <a:t>This presentation provides an overview of the unit tests designed for the Handler function in the Queue system. The tests aim to ensure that the correct handling functions are called for various message types. The objective is to verify that the Handler function processes different message types correctly by invoking the appropriate functions.</a:t>
            </a:r>
            <a:endParaRPr lang="he-IL"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19E295-9CA4-4743-CA36-121D46FF3DF6}"/>
              </a:ext>
            </a:extLst>
          </p:cNvPr>
          <p:cNvSpPr>
            <a:spLocks noGrp="1"/>
          </p:cNvSpPr>
          <p:nvPr>
            <p:ph type="title"/>
          </p:nvPr>
        </p:nvSpPr>
        <p:spPr/>
        <p:txBody>
          <a:bodyPr/>
          <a:lstStyle/>
          <a:p>
            <a:r>
              <a:rPr lang="en-US" dirty="0"/>
              <a:t>Test Cases Overview</a:t>
            </a:r>
            <a:endParaRPr lang="he-IL" dirty="0"/>
          </a:p>
        </p:txBody>
      </p:sp>
      <p:sp>
        <p:nvSpPr>
          <p:cNvPr id="3" name="מציין מיקום טקסט 2">
            <a:extLst>
              <a:ext uri="{FF2B5EF4-FFF2-40B4-BE49-F238E27FC236}">
                <a16:creationId xmlns:a16="http://schemas.microsoft.com/office/drawing/2014/main" id="{D1BD9075-581A-6521-8EBA-5EF64E2D20D8}"/>
              </a:ext>
            </a:extLst>
          </p:cNvPr>
          <p:cNvSpPr>
            <a:spLocks noGrp="1"/>
          </p:cNvSpPr>
          <p:nvPr>
            <p:ph type="body" sz="quarter" idx="13"/>
          </p:nvPr>
        </p:nvSpPr>
        <p:spPr>
          <a:xfrm>
            <a:off x="1047403" y="1642121"/>
            <a:ext cx="8807335" cy="4361411"/>
          </a:xfrm>
        </p:spPr>
        <p:txBody>
          <a:bodyPr>
            <a:normAutofit/>
          </a:bodyPr>
          <a:lstStyle/>
          <a:p>
            <a:pPr marL="0" indent="0">
              <a:buNone/>
            </a:pPr>
            <a:r>
              <a:rPr lang="en-US" dirty="0">
                <a:latin typeface="Arial" panose="020B0604020202020204" pitchFamily="34" charset="0"/>
                <a:cs typeface="Arial" panose="020B0604020202020204" pitchFamily="34" charset="0"/>
              </a:rPr>
              <a:t>The following tests were designed to verify that the Handler function correctly processes different types of messages by invoking the appropriate handling functions:</a:t>
            </a:r>
          </a:p>
          <a:p>
            <a:pPr lvl="1"/>
            <a:r>
              <a:rPr lang="en-US" dirty="0">
                <a:latin typeface="Arial" panose="020B0604020202020204" pitchFamily="34" charset="0"/>
                <a:cs typeface="Arial" panose="020B0604020202020204" pitchFamily="34" charset="0"/>
              </a:rPr>
              <a:t> M_GOT_REQ</a:t>
            </a:r>
          </a:p>
          <a:p>
            <a:pPr lvl="1"/>
            <a:r>
              <a:rPr lang="en-US" dirty="0">
                <a:latin typeface="Arial" panose="020B0604020202020204" pitchFamily="34" charset="0"/>
                <a:cs typeface="Arial" panose="020B0604020202020204" pitchFamily="34" charset="0"/>
              </a:rPr>
              <a:t>MTS_ASK_FOR_IMAGES</a:t>
            </a:r>
          </a:p>
          <a:p>
            <a:pPr lvl="1"/>
            <a:r>
              <a:rPr lang="en-US" dirty="0">
                <a:latin typeface="Arial" panose="020B0604020202020204" pitchFamily="34" charset="0"/>
                <a:cs typeface="Arial" panose="020B0604020202020204" pitchFamily="34" charset="0"/>
              </a:rPr>
              <a:t>STM_SEND_IMAGES_PROP</a:t>
            </a:r>
          </a:p>
          <a:p>
            <a:pPr lvl="1"/>
            <a:r>
              <a:rPr lang="en-US" dirty="0">
                <a:latin typeface="Arial" panose="020B0604020202020204" pitchFamily="34" charset="0"/>
                <a:cs typeface="Arial" panose="020B0604020202020204" pitchFamily="34" charset="0"/>
              </a:rPr>
              <a:t>MTS_GIVE_THE_CHOSEN_IMAGE</a:t>
            </a:r>
          </a:p>
          <a:p>
            <a:pPr lvl="1"/>
            <a:r>
              <a:rPr lang="en-US" dirty="0">
                <a:latin typeface="Arial" panose="020B0604020202020204" pitchFamily="34" charset="0"/>
                <a:cs typeface="Arial" panose="020B0604020202020204" pitchFamily="34" charset="0"/>
              </a:rPr>
              <a:t>STM_RESPONSE_TO_THE_CHOSEN_IMAGE</a:t>
            </a:r>
          </a:p>
          <a:p>
            <a:pPr lvl="1"/>
            <a:r>
              <a:rPr lang="en-US" dirty="0">
                <a:latin typeface="Arial" panose="020B0604020202020204" pitchFamily="34" charset="0"/>
                <a:cs typeface="Arial" panose="020B0604020202020204" pitchFamily="34" charset="0"/>
              </a:rPr>
              <a:t>MTS_SEND_EVENTS</a:t>
            </a:r>
          </a:p>
          <a:p>
            <a:pPr lvl="1"/>
            <a:r>
              <a:rPr lang="en-US" dirty="0">
                <a:latin typeface="Arial" panose="020B0604020202020204" pitchFamily="34" charset="0"/>
                <a:cs typeface="Arial" panose="020B0604020202020204" pitchFamily="34" charset="0"/>
              </a:rPr>
              <a:t>MTS_GET_SORTED_EVENTS_LIST_FROM_SLAVES</a:t>
            </a:r>
            <a:endParaRPr lang="he-IL" dirty="0">
              <a:latin typeface="Arial" panose="020B0604020202020204" pitchFamily="34" charset="0"/>
              <a:cs typeface="Arial" panose="020B0604020202020204" pitchFamily="34" charset="0"/>
            </a:endParaRPr>
          </a:p>
        </p:txBody>
      </p:sp>
      <p:sp>
        <p:nvSpPr>
          <p:cNvPr id="4" name="מציין מיקום של מספר שקופית 3">
            <a:extLst>
              <a:ext uri="{FF2B5EF4-FFF2-40B4-BE49-F238E27FC236}">
                <a16:creationId xmlns:a16="http://schemas.microsoft.com/office/drawing/2014/main" id="{E5AD72B0-FB9A-1BAD-0CAC-204FB7660901}"/>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74589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4552F1-254D-AC29-7705-41E9C33B83D7}"/>
              </a:ext>
            </a:extLst>
          </p:cNvPr>
          <p:cNvSpPr>
            <a:spLocks noGrp="1"/>
          </p:cNvSpPr>
          <p:nvPr>
            <p:ph type="title"/>
          </p:nvPr>
        </p:nvSpPr>
        <p:spPr>
          <a:xfrm>
            <a:off x="893064" y="-77111"/>
            <a:ext cx="8297380" cy="1326514"/>
          </a:xfrm>
        </p:spPr>
        <p:txBody>
          <a:bodyPr>
            <a:normAutofit/>
          </a:bodyPr>
          <a:lstStyle/>
          <a:p>
            <a:r>
              <a:rPr lang="en-US" sz="2000" dirty="0"/>
              <a:t>Global Variables and Mock Functions</a:t>
            </a:r>
            <a:br>
              <a:rPr lang="en-US" sz="2000" dirty="0"/>
            </a:br>
            <a:endParaRPr lang="he-IL" sz="2000" dirty="0"/>
          </a:p>
        </p:txBody>
      </p:sp>
      <p:sp>
        <p:nvSpPr>
          <p:cNvPr id="3" name="מציין מיקום טקסט 2">
            <a:extLst>
              <a:ext uri="{FF2B5EF4-FFF2-40B4-BE49-F238E27FC236}">
                <a16:creationId xmlns:a16="http://schemas.microsoft.com/office/drawing/2014/main" id="{33BB0959-3C31-A1EF-BEDE-C7DF3DB98DBA}"/>
              </a:ext>
            </a:extLst>
          </p:cNvPr>
          <p:cNvSpPr>
            <a:spLocks noGrp="1"/>
          </p:cNvSpPr>
          <p:nvPr>
            <p:ph type="body" sz="quarter" idx="13"/>
          </p:nvPr>
        </p:nvSpPr>
        <p:spPr>
          <a:xfrm>
            <a:off x="911352" y="1222606"/>
            <a:ext cx="8324089" cy="3493008"/>
          </a:xfrm>
        </p:spPr>
        <p:txBody>
          <a:bodyPr/>
          <a:lstStyle/>
          <a:p>
            <a:pPr marL="0" indent="0">
              <a:buNone/>
            </a:pPr>
            <a:r>
              <a:rPr lang="en-US" sz="1800" dirty="0">
                <a:latin typeface="Arial" panose="020B0604020202020204" pitchFamily="34" charset="0"/>
                <a:cs typeface="Arial" panose="020B0604020202020204" pitchFamily="34" charset="0"/>
              </a:rPr>
              <a:t>The tests include global variables to monitor function calls and mock functions designed to test the behavior of the Handler function for different message types. The global variables track whether a specific function was called during the test.</a:t>
            </a:r>
          </a:p>
          <a:p>
            <a:endParaRPr lang="he-IL" dirty="0"/>
          </a:p>
        </p:txBody>
      </p:sp>
      <p:sp>
        <p:nvSpPr>
          <p:cNvPr id="4" name="מציין מיקום של מספר שקופית 3">
            <a:extLst>
              <a:ext uri="{FF2B5EF4-FFF2-40B4-BE49-F238E27FC236}">
                <a16:creationId xmlns:a16="http://schemas.microsoft.com/office/drawing/2014/main" id="{237B562F-B2A0-1991-6C3A-46CAAE8D3E6C}"/>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68490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BEAB18-C353-0DF0-B0BD-6C77B168A0B6}"/>
              </a:ext>
            </a:extLst>
          </p:cNvPr>
          <p:cNvSpPr>
            <a:spLocks noGrp="1"/>
          </p:cNvSpPr>
          <p:nvPr>
            <p:ph type="title"/>
          </p:nvPr>
        </p:nvSpPr>
        <p:spPr>
          <a:xfrm>
            <a:off x="499870" y="246253"/>
            <a:ext cx="8297380" cy="1326514"/>
          </a:xfrm>
        </p:spPr>
        <p:txBody>
          <a:bodyPr/>
          <a:lstStyle/>
          <a:p>
            <a:r>
              <a:rPr lang="en-US" dirty="0"/>
              <a:t>Testing Approach</a:t>
            </a:r>
            <a:endParaRPr lang="he-IL" dirty="0"/>
          </a:p>
        </p:txBody>
      </p:sp>
      <p:sp>
        <p:nvSpPr>
          <p:cNvPr id="3" name="מציין מיקום טקסט 2">
            <a:extLst>
              <a:ext uri="{FF2B5EF4-FFF2-40B4-BE49-F238E27FC236}">
                <a16:creationId xmlns:a16="http://schemas.microsoft.com/office/drawing/2014/main" id="{AAAC1E16-7CB0-8C25-549C-104BAFC34B65}"/>
              </a:ext>
            </a:extLst>
          </p:cNvPr>
          <p:cNvSpPr>
            <a:spLocks noGrp="1"/>
          </p:cNvSpPr>
          <p:nvPr>
            <p:ph type="body" sz="quarter" idx="13"/>
          </p:nvPr>
        </p:nvSpPr>
        <p:spPr>
          <a:xfrm>
            <a:off x="499870" y="1615440"/>
            <a:ext cx="9741409" cy="3493008"/>
          </a:xfrm>
        </p:spPr>
        <p:txBody>
          <a:bodyPr/>
          <a:lstStyle/>
          <a:p>
            <a:pPr marL="0" indent="0">
              <a:buNone/>
            </a:pPr>
            <a:r>
              <a:rPr lang="en-US" dirty="0">
                <a:latin typeface="Arial" panose="020B0604020202020204" pitchFamily="34" charset="0"/>
                <a:cs typeface="Arial" panose="020B0604020202020204" pitchFamily="34" charset="0"/>
              </a:rPr>
              <a:t>For each message type, the following approach was taken:</a:t>
            </a:r>
          </a:p>
          <a:p>
            <a:pPr marL="1028700" lvl="1" indent="-457200">
              <a:lnSpc>
                <a:spcPct val="150000"/>
              </a:lnSpc>
              <a:buFont typeface="+mj-lt"/>
              <a:buAutoNum type="arabicPeriod"/>
            </a:pPr>
            <a:r>
              <a:rPr lang="en-US" dirty="0">
                <a:latin typeface="Arial" panose="020B0604020202020204" pitchFamily="34" charset="0"/>
                <a:cs typeface="Arial" panose="020B0604020202020204" pitchFamily="34" charset="0"/>
              </a:rPr>
              <a:t>Add the message to the queue.</a:t>
            </a:r>
          </a:p>
          <a:p>
            <a:pPr marL="1028700" lvl="1" indent="-457200">
              <a:lnSpc>
                <a:spcPct val="150000"/>
              </a:lnSpc>
              <a:buFont typeface="+mj-lt"/>
              <a:buAutoNum type="arabicPeriod"/>
            </a:pPr>
            <a:r>
              <a:rPr lang="en-US" dirty="0">
                <a:latin typeface="Arial" panose="020B0604020202020204" pitchFamily="34" charset="0"/>
                <a:cs typeface="Arial" panose="020B0604020202020204" pitchFamily="34" charset="0"/>
              </a:rPr>
              <a:t>Override the function pointer for the message type with a mock function.</a:t>
            </a:r>
          </a:p>
          <a:p>
            <a:pPr marL="1028700" lvl="1" indent="-457200">
              <a:lnSpc>
                <a:spcPct val="150000"/>
              </a:lnSpc>
              <a:buFont typeface="+mj-lt"/>
              <a:buAutoNum type="arabicPeriod"/>
            </a:pPr>
            <a:r>
              <a:rPr lang="en-US" dirty="0">
                <a:latin typeface="Arial" panose="020B0604020202020204" pitchFamily="34" charset="0"/>
                <a:cs typeface="Arial" panose="020B0604020202020204" pitchFamily="34" charset="0"/>
              </a:rPr>
              <a:t>Call the Handler function.</a:t>
            </a:r>
          </a:p>
          <a:p>
            <a:pPr marL="1028700" lvl="1" indent="-457200">
              <a:lnSpc>
                <a:spcPct val="150000"/>
              </a:lnSpc>
              <a:buFont typeface="+mj-lt"/>
              <a:buAutoNum type="arabicPeriod"/>
            </a:pPr>
            <a:r>
              <a:rPr lang="en-US" dirty="0">
                <a:latin typeface="Arial" panose="020B0604020202020204" pitchFamily="34" charset="0"/>
                <a:cs typeface="Arial" panose="020B0604020202020204" pitchFamily="34" charset="0"/>
              </a:rPr>
              <a:t>Verify that the mock function was called, indicating correct handling of the message.</a:t>
            </a:r>
            <a:endParaRPr lang="he-IL" dirty="0">
              <a:latin typeface="Arial" panose="020B0604020202020204" pitchFamily="34" charset="0"/>
              <a:cs typeface="Arial" panose="020B0604020202020204" pitchFamily="34" charset="0"/>
            </a:endParaRPr>
          </a:p>
        </p:txBody>
      </p:sp>
      <p:sp>
        <p:nvSpPr>
          <p:cNvPr id="4" name="מציין מיקום של מספר שקופית 3">
            <a:extLst>
              <a:ext uri="{FF2B5EF4-FFF2-40B4-BE49-F238E27FC236}">
                <a16:creationId xmlns:a16="http://schemas.microsoft.com/office/drawing/2014/main" id="{AD5EB40C-A5A9-4DD1-C1DB-BACCC106900F}"/>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72768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1002793" y="3789948"/>
            <a:ext cx="5794248" cy="2346960"/>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Agenda </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6355" y="1585298"/>
            <a:ext cx="8324089" cy="4166616"/>
          </a:xfrm>
        </p:spPr>
        <p:txBody>
          <a:bodyPr>
            <a:normAutofit/>
          </a:bodyPr>
          <a:lstStyle/>
          <a:p>
            <a:r>
              <a:rPr lang="en-US" dirty="0">
                <a:latin typeface="Arial" panose="020B0604020202020204" pitchFamily="34" charset="0"/>
                <a:cs typeface="Arial" panose="020B0604020202020204" pitchFamily="34" charset="0"/>
              </a:rPr>
              <a:t>Introduction</a:t>
            </a:r>
          </a:p>
          <a:p>
            <a:r>
              <a:rPr lang="en-US" dirty="0">
                <a:latin typeface="Arial" panose="020B0604020202020204" pitchFamily="34" charset="0"/>
                <a:cs typeface="Arial" panose="020B0604020202020204" pitchFamily="34" charset="0"/>
              </a:rPr>
              <a:t>Goal</a:t>
            </a:r>
          </a:p>
          <a:p>
            <a:r>
              <a:rPr lang="en-US" dirty="0">
                <a:latin typeface="Arial" panose="020B0604020202020204" pitchFamily="34" charset="0"/>
                <a:cs typeface="Arial" panose="020B0604020202020204" pitchFamily="34" charset="0"/>
              </a:rPr>
              <a:t>HL </a:t>
            </a:r>
          </a:p>
          <a:p>
            <a:r>
              <a:rPr lang="en-US" dirty="0">
                <a:latin typeface="Arial" panose="020B0604020202020204" pitchFamily="34" charset="0"/>
                <a:cs typeface="Arial" panose="020B0604020202020204" pitchFamily="34" charset="0"/>
              </a:rPr>
              <a:t>Diagram </a:t>
            </a:r>
          </a:p>
          <a:p>
            <a:r>
              <a:rPr lang="en-US" dirty="0">
                <a:latin typeface="Arial" panose="020B0604020202020204" pitchFamily="34" charset="0"/>
                <a:cs typeface="Arial" panose="020B0604020202020204" pitchFamily="34" charset="0"/>
              </a:rPr>
              <a:t>Data structure </a:t>
            </a:r>
          </a:p>
          <a:p>
            <a:r>
              <a:rPr lang="en-US" dirty="0">
                <a:latin typeface="Arial" panose="020B0604020202020204" pitchFamily="34" charset="0"/>
                <a:cs typeface="Arial" panose="020B0604020202020204" pitchFamily="34" charset="0"/>
              </a:rPr>
              <a:t>Tests</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Introduction  </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
        <p:nvSpPr>
          <p:cNvPr id="4" name="Rectangle 1">
            <a:extLst>
              <a:ext uri="{FF2B5EF4-FFF2-40B4-BE49-F238E27FC236}">
                <a16:creationId xmlns:a16="http://schemas.microsoft.com/office/drawing/2014/main" id="{7E1632CD-5930-C1D7-3CAA-68F610B319D6}"/>
              </a:ext>
            </a:extLst>
          </p:cNvPr>
          <p:cNvSpPr>
            <a:spLocks noGrp="1" noChangeArrowheads="1"/>
          </p:cNvSpPr>
          <p:nvPr>
            <p:ph type="body" sz="quarter" idx="13"/>
          </p:nvPr>
        </p:nvSpPr>
        <p:spPr bwMode="auto">
          <a:xfrm>
            <a:off x="1030777" y="1502480"/>
            <a:ext cx="115734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Background</a:t>
            </a:r>
            <a:endPar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Efficient</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management</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drone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operations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critical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for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optimal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performance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resource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utilization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Drones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perform</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various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each</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with</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its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own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priority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urgency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Why</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Need</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This</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Part</a:t>
            </a:r>
            <a:endPar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This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module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essential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handle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multiple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with</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varying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priorities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using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separate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queues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for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each</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type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assigning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weight</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based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priority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ensure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higher-priority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receive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more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attention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resources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crucial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for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scenarios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like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emergency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responses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real-time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surveillance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How</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It</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Relates</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the</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Overall</a:t>
            </a:r>
            <a:r>
              <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System</a:t>
            </a:r>
            <a:endPar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module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uses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weighted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Round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Robin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(RR)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scheduling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algorithm</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where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time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quantum</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based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priority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This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ensures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higher-priority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run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more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frequently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for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longer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periods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lang="he-IL" altLang="he-IL"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For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example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high-priority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mapping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for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specific</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area</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will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receive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more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CPU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time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supporting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efficient</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operator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requests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while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still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accommodating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other</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This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balanced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approach</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maintains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overall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operational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efficiency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responsiveness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460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18922"/>
            <a:ext cx="8297380" cy="1326514"/>
          </a:xfrm>
        </p:spPr>
        <p:txBody>
          <a:bodyPr/>
          <a:lstStyle/>
          <a:p>
            <a:r>
              <a:rPr lang="en-US" dirty="0"/>
              <a:t>Goal  </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
        <p:nvSpPr>
          <p:cNvPr id="5" name="Rectangle 2">
            <a:extLst>
              <a:ext uri="{FF2B5EF4-FFF2-40B4-BE49-F238E27FC236}">
                <a16:creationId xmlns:a16="http://schemas.microsoft.com/office/drawing/2014/main" id="{DA2BE2D2-1689-52D4-73A3-DFE6CF6B63C2}"/>
              </a:ext>
            </a:extLst>
          </p:cNvPr>
          <p:cNvSpPr>
            <a:spLocks noGrp="1" noChangeArrowheads="1"/>
          </p:cNvSpPr>
          <p:nvPr>
            <p:ph type="body" sz="quarter" idx="13"/>
          </p:nvPr>
        </p:nvSpPr>
        <p:spPr bwMode="auto">
          <a:xfrm>
            <a:off x="893064" y="1718017"/>
            <a:ext cx="107090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Efficiently</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manage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prioritize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drone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tasks</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using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weighted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Round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Robin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(RR)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scheduling</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algorithm</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to</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ensure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optimal</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performance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resource</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utilization</a:t>
            </a:r>
            <a:r>
              <a:rPr kumimoji="0" lang="he-IL" altLang="he-IL"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he-IL" altLang="he-IL"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EEF35A02-B65C-DD2C-FB52-B414F9C14CD1}"/>
              </a:ext>
            </a:extLst>
          </p:cNvPr>
          <p:cNvSpPr>
            <a:spLocks noChangeArrowheads="1"/>
          </p:cNvSpPr>
          <p:nvPr/>
        </p:nvSpPr>
        <p:spPr bwMode="auto">
          <a:xfrm>
            <a:off x="893064" y="2210460"/>
            <a:ext cx="1127438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Expected</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Outcomes</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AutoNum type="arabicPeriod"/>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Efficient</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Schedulin</a:t>
            </a:r>
            <a:r>
              <a:rPr kumimoji="0" lang="en-US"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Execute tasks based on priority, with higher-priority tasks receiving more processing time.</a:t>
            </a:r>
          </a:p>
          <a:p>
            <a:pPr lvl="1" eaLnBrk="0" fontAlgn="base" hangingPunct="0">
              <a:spcBef>
                <a:spcPct val="0"/>
              </a:spcBef>
              <a:spcAft>
                <a:spcPct val="0"/>
              </a:spcAft>
            </a:pPr>
            <a:endPar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AutoNum type="arabicPeriod" startAt="2"/>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Optimized</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Resource</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Utilization</a:t>
            </a:r>
            <a:r>
              <a:rPr lang="he-IL" altLang="he-IL"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Balance the load across task queues according to their assigned weights.</a:t>
            </a:r>
            <a:endParaRPr kumimoji="0" lang="en-US"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pPr>
            <a:endPar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AutoNum type="arabicPeriod" startAt="3"/>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Improved</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Response</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Times</a:t>
            </a:r>
            <a:r>
              <a:rPr lang="he-IL" altLang="he-IL"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Reduce response times for critical tasks by allocating more CPU time to high-priority tasks.</a:t>
            </a:r>
          </a:p>
          <a:p>
            <a:pPr lvl="1" eaLnBrk="0" fontAlgn="base" hangingPunct="0">
              <a:spcBef>
                <a:spcPct val="0"/>
              </a:spcBef>
              <a:spcAft>
                <a:spcPct val="0"/>
              </a:spcAft>
            </a:pPr>
            <a:endPar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AutoNum type="arabicPeriod" startAt="4"/>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Fairness</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Task</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Execution</a:t>
            </a:r>
            <a:r>
              <a:rPr lang="he-IL" altLang="he-IL"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Ensure all tasks get a fair turn to execute while prioritizing important ones.</a:t>
            </a:r>
            <a:endParaRPr lang="he-IL" sz="1600" dirty="0">
              <a:latin typeface="Arial" panose="020B0604020202020204" pitchFamily="34" charset="0"/>
              <a:cs typeface="Arial" panose="020B0604020202020204" pitchFamily="34" charset="0"/>
            </a:endParaRPr>
          </a:p>
          <a:p>
            <a:pPr lvl="1" eaLnBrk="0" fontAlgn="base" hangingPunct="0">
              <a:spcBef>
                <a:spcPct val="0"/>
              </a:spcBef>
              <a:spcAft>
                <a:spcPct val="0"/>
              </a:spcAft>
            </a:pPr>
            <a:endPar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AutoNum type="arabicPeriod" startAt="5"/>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Scalability</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and</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Flexibility</a:t>
            </a:r>
            <a:r>
              <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Adapt to varying task loads and priority levels, maintaining consistent performance.</a:t>
            </a:r>
          </a:p>
          <a:p>
            <a:pPr lvl="1" eaLnBrk="0" fontAlgn="base" hangingPunct="0">
              <a:spcBef>
                <a:spcPct val="0"/>
              </a:spcBef>
              <a:spcAft>
                <a:spcPct val="0"/>
              </a:spcAft>
            </a:pPr>
            <a:endPar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buFontTx/>
              <a:buAutoNum type="arabicPeriod" startAt="6"/>
            </a:pP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Enhanced</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Operational</a:t>
            </a:r>
            <a:r>
              <a:rPr kumimoji="0" lang="he-IL"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he-IL"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Efficiency</a:t>
            </a:r>
            <a:r>
              <a:rPr kumimoji="0" lang="en-US" altLang="he-IL"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Support the operator in efficiently executing missions,</a:t>
            </a:r>
          </a:p>
          <a:p>
            <a:pPr lvl="1" eaLnBrk="0" fontAlgn="base" hangingPunct="0">
              <a:spcBef>
                <a:spcPct val="0"/>
              </a:spcBef>
              <a:spcAft>
                <a:spcPct val="0"/>
              </a:spcAft>
            </a:pPr>
            <a:r>
              <a:rPr lang="en-US" sz="1600" dirty="0">
                <a:latin typeface="Arial" panose="020B0604020202020204" pitchFamily="34" charset="0"/>
                <a:cs typeface="Arial" panose="020B0604020202020204" pitchFamily="34" charset="0"/>
              </a:rPr>
              <a:t> such as quickly finding the best drones for aerial imaging.</a:t>
            </a:r>
            <a:endPar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41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2D2F-8E00-B290-1B0B-48D9B3CEA0A5}"/>
              </a:ext>
            </a:extLst>
          </p:cNvPr>
          <p:cNvSpPr>
            <a:spLocks noGrp="1"/>
          </p:cNvSpPr>
          <p:nvPr>
            <p:ph type="title"/>
          </p:nvPr>
        </p:nvSpPr>
        <p:spPr>
          <a:xfrm>
            <a:off x="964278" y="-18922"/>
            <a:ext cx="8226166" cy="850312"/>
          </a:xfrm>
        </p:spPr>
        <p:txBody>
          <a:bodyPr/>
          <a:lstStyle/>
          <a:p>
            <a:r>
              <a:rPr lang="en-US" dirty="0"/>
              <a:t>Diagram </a:t>
            </a:r>
          </a:p>
        </p:txBody>
      </p:sp>
      <p:sp>
        <p:nvSpPr>
          <p:cNvPr id="3" name="Text Placeholder 2">
            <a:extLst>
              <a:ext uri="{FF2B5EF4-FFF2-40B4-BE49-F238E27FC236}">
                <a16:creationId xmlns:a16="http://schemas.microsoft.com/office/drawing/2014/main" id="{446B0F03-F2F1-05F6-26F7-103BC8C76FD6}"/>
              </a:ext>
            </a:extLst>
          </p:cNvPr>
          <p:cNvSpPr>
            <a:spLocks noGrp="1"/>
          </p:cNvSpPr>
          <p:nvPr>
            <p:ph type="body" sz="quarter" idx="13"/>
          </p:nvPr>
        </p:nvSpPr>
        <p:spPr>
          <a:xfrm>
            <a:off x="1097279" y="718411"/>
            <a:ext cx="7996844" cy="850312"/>
          </a:xfrm>
        </p:spPr>
        <p:txBody>
          <a:bodyPr>
            <a:normAutofit/>
          </a:bodyPr>
          <a:lstStyle/>
          <a:p>
            <a:pPr marL="0" indent="0">
              <a:buNone/>
            </a:pPr>
            <a:r>
              <a:rPr lang="en-US" sz="1800" dirty="0"/>
              <a:t>This diagram represents the flow and prioritization of tasks in the drone management system.</a:t>
            </a:r>
          </a:p>
        </p:txBody>
      </p:sp>
      <p:sp>
        <p:nvSpPr>
          <p:cNvPr id="4" name="Slide Number Placeholder 3">
            <a:extLst>
              <a:ext uri="{FF2B5EF4-FFF2-40B4-BE49-F238E27FC236}">
                <a16:creationId xmlns:a16="http://schemas.microsoft.com/office/drawing/2014/main" id="{0672D1F9-C36A-2DA4-ADC3-298B43B745A3}"/>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42" name="תיבת טקסט 41">
            <a:extLst>
              <a:ext uri="{FF2B5EF4-FFF2-40B4-BE49-F238E27FC236}">
                <a16:creationId xmlns:a16="http://schemas.microsoft.com/office/drawing/2014/main" id="{C7C498F2-F225-0897-6E42-9A96C8838437}"/>
              </a:ext>
            </a:extLst>
          </p:cNvPr>
          <p:cNvSpPr txBox="1"/>
          <p:nvPr/>
        </p:nvSpPr>
        <p:spPr>
          <a:xfrm>
            <a:off x="5115497" y="6489789"/>
            <a:ext cx="587299" cy="307777"/>
          </a:xfrm>
          <a:prstGeom prst="rect">
            <a:avLst/>
          </a:prstGeom>
          <a:noFill/>
        </p:spPr>
        <p:txBody>
          <a:bodyPr wrap="square" rtlCol="1">
            <a:spAutoFit/>
          </a:bodyPr>
          <a:lstStyle/>
          <a:p>
            <a:r>
              <a:rPr lang="en-US" sz="1400" dirty="0">
                <a:latin typeface="Arial" panose="020B0604020202020204" pitchFamily="34" charset="0"/>
                <a:cs typeface="Arial" panose="020B0604020202020204" pitchFamily="34" charset="0"/>
              </a:rPr>
              <a:t>Yes</a:t>
            </a:r>
            <a:endParaRPr lang="he-IL" sz="1400" dirty="0">
              <a:latin typeface="Arial" panose="020B0604020202020204" pitchFamily="34" charset="0"/>
              <a:cs typeface="Arial" panose="020B0604020202020204" pitchFamily="34" charset="0"/>
            </a:endParaRPr>
          </a:p>
        </p:txBody>
      </p:sp>
      <p:pic>
        <p:nvPicPr>
          <p:cNvPr id="68" name="תמונה 67">
            <a:extLst>
              <a:ext uri="{FF2B5EF4-FFF2-40B4-BE49-F238E27FC236}">
                <a16:creationId xmlns:a16="http://schemas.microsoft.com/office/drawing/2014/main" id="{D6420A84-46F0-02A9-CF1C-9477102B6527}"/>
              </a:ext>
            </a:extLst>
          </p:cNvPr>
          <p:cNvPicPr>
            <a:picLocks noChangeAspect="1"/>
          </p:cNvPicPr>
          <p:nvPr/>
        </p:nvPicPr>
        <p:blipFill>
          <a:blip r:embed="rId2"/>
          <a:stretch>
            <a:fillRect/>
          </a:stretch>
        </p:blipFill>
        <p:spPr>
          <a:xfrm>
            <a:off x="1097279" y="1693110"/>
            <a:ext cx="8296275" cy="4429125"/>
          </a:xfrm>
          <a:prstGeom prst="rect">
            <a:avLst/>
          </a:prstGeom>
        </p:spPr>
      </p:pic>
    </p:spTree>
    <p:extLst>
      <p:ext uri="{BB962C8B-B14F-4D97-AF65-F5344CB8AC3E}">
        <p14:creationId xmlns:p14="http://schemas.microsoft.com/office/powerpoint/2010/main" val="77906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8E7-45B5-2C49-A41B-8812424FFE97}"/>
              </a:ext>
            </a:extLst>
          </p:cNvPr>
          <p:cNvSpPr>
            <a:spLocks noGrp="1"/>
          </p:cNvSpPr>
          <p:nvPr>
            <p:ph type="title"/>
          </p:nvPr>
        </p:nvSpPr>
        <p:spPr/>
        <p:txBody>
          <a:bodyPr/>
          <a:lstStyle/>
          <a:p>
            <a:r>
              <a:rPr lang="en-US" dirty="0"/>
              <a:t>Data structure </a:t>
            </a:r>
          </a:p>
        </p:txBody>
      </p:sp>
      <p:sp>
        <p:nvSpPr>
          <p:cNvPr id="3" name="Text Placeholder 2">
            <a:extLst>
              <a:ext uri="{FF2B5EF4-FFF2-40B4-BE49-F238E27FC236}">
                <a16:creationId xmlns:a16="http://schemas.microsoft.com/office/drawing/2014/main" id="{6EE31D47-5CAA-E347-E924-7BF7326C1459}"/>
              </a:ext>
            </a:extLst>
          </p:cNvPr>
          <p:cNvSpPr>
            <a:spLocks noGrp="1"/>
          </p:cNvSpPr>
          <p:nvPr>
            <p:ph type="body" sz="quarter" idx="13"/>
          </p:nvPr>
        </p:nvSpPr>
        <p:spPr>
          <a:xfrm>
            <a:off x="912076" y="1399033"/>
            <a:ext cx="8278368" cy="4596654"/>
          </a:xfrm>
        </p:spPr>
        <p:txBody>
          <a:bodyPr>
            <a:normAutofit/>
          </a:bodyPr>
          <a:lstStyle/>
          <a:p>
            <a:pPr marL="0" indent="0">
              <a:buNone/>
            </a:pPr>
            <a:r>
              <a:rPr lang="en-US" sz="2400" dirty="0"/>
              <a:t>Message: </a:t>
            </a:r>
            <a:r>
              <a:rPr lang="en-US" sz="2000" dirty="0"/>
              <a:t>responsible for representing messages within the system and includes essential parameters that facilitate communication and data transfer.</a:t>
            </a:r>
            <a:endParaRPr lang="en-US" sz="2400" dirty="0"/>
          </a:p>
          <a:p>
            <a:pPr marL="0" indent="0">
              <a:buNone/>
            </a:pPr>
            <a:r>
              <a:rPr lang="en-US" sz="2400" dirty="0"/>
              <a:t>Queue: </a:t>
            </a:r>
            <a:r>
              <a:rPr lang="en-US" dirty="0"/>
              <a:t>Separate priority queues for tasks of different priorities with weights according to priority.</a:t>
            </a:r>
          </a:p>
          <a:p>
            <a:pPr marL="0" indent="0">
              <a:buNone/>
            </a:pPr>
            <a:r>
              <a:rPr lang="en-US" sz="2400" dirty="0"/>
              <a:t>Message Params: </a:t>
            </a:r>
            <a:r>
              <a:rPr lang="en-US" dirty="0"/>
              <a:t>Parameters related to the handling function of a particular message are stored in a structure in the form of UNION.</a:t>
            </a:r>
          </a:p>
          <a:p>
            <a:pPr marL="0" indent="0">
              <a:buNone/>
            </a:pPr>
            <a:r>
              <a:rPr lang="en-US" sz="2400" dirty="0"/>
              <a:t>Message Type: </a:t>
            </a:r>
            <a:r>
              <a:rPr lang="en-US" dirty="0"/>
              <a:t>The type of message being sent</a:t>
            </a:r>
            <a:r>
              <a:rPr lang="he-IL" dirty="0"/>
              <a:t>.</a:t>
            </a:r>
            <a:endParaRPr lang="en-US" dirty="0"/>
          </a:p>
          <a:p>
            <a:pPr marL="0" indent="0">
              <a:buNone/>
            </a:pPr>
            <a:r>
              <a:rPr lang="en-US" sz="2400" dirty="0"/>
              <a:t>Priority: </a:t>
            </a:r>
            <a:r>
              <a:rPr lang="en-US" dirty="0"/>
              <a:t>Setting a priority for each message</a:t>
            </a:r>
            <a:r>
              <a:rPr lang="he-IL" dirty="0"/>
              <a:t>.</a:t>
            </a:r>
            <a:endParaRPr lang="en-US" dirty="0"/>
          </a:p>
          <a:p>
            <a:pPr marL="0" indent="0">
              <a:buNone/>
            </a:pPr>
            <a:endParaRPr lang="en-US" sz="2400" dirty="0"/>
          </a:p>
        </p:txBody>
      </p:sp>
      <p:sp>
        <p:nvSpPr>
          <p:cNvPr id="4" name="Slide Number Placeholder 3">
            <a:extLst>
              <a:ext uri="{FF2B5EF4-FFF2-40B4-BE49-F238E27FC236}">
                <a16:creationId xmlns:a16="http://schemas.microsoft.com/office/drawing/2014/main" id="{453E9510-A843-CCDF-9C5B-1D2C5BA35AB3}"/>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61720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810A-EB02-44AD-4BB5-90DEF258761D}"/>
              </a:ext>
            </a:extLst>
          </p:cNvPr>
          <p:cNvSpPr>
            <a:spLocks noGrp="1"/>
          </p:cNvSpPr>
          <p:nvPr>
            <p:ph type="title"/>
          </p:nvPr>
        </p:nvSpPr>
        <p:spPr>
          <a:xfrm>
            <a:off x="676933" y="138186"/>
            <a:ext cx="8297380" cy="609323"/>
          </a:xfrm>
        </p:spPr>
        <p:txBody>
          <a:bodyPr/>
          <a:lstStyle/>
          <a:p>
            <a:r>
              <a:rPr lang="en-US" dirty="0"/>
              <a:t>Testing </a:t>
            </a:r>
          </a:p>
        </p:txBody>
      </p:sp>
      <p:sp>
        <p:nvSpPr>
          <p:cNvPr id="3" name="Text Placeholder 2">
            <a:extLst>
              <a:ext uri="{FF2B5EF4-FFF2-40B4-BE49-F238E27FC236}">
                <a16:creationId xmlns:a16="http://schemas.microsoft.com/office/drawing/2014/main" id="{0A2C01D5-CEB5-EE38-14DC-422E27CF44DA}"/>
              </a:ext>
            </a:extLst>
          </p:cNvPr>
          <p:cNvSpPr>
            <a:spLocks noGrp="1"/>
          </p:cNvSpPr>
          <p:nvPr>
            <p:ph type="body" sz="quarter" idx="13"/>
          </p:nvPr>
        </p:nvSpPr>
        <p:spPr>
          <a:xfrm>
            <a:off x="819912" y="747509"/>
            <a:ext cx="8324089" cy="3493008"/>
          </a:xfrm>
        </p:spPr>
        <p:txBody>
          <a:bodyPr>
            <a:normAutofit fontScale="25000" lnSpcReduction="20000"/>
          </a:bodyPr>
          <a:lstStyle/>
          <a:p>
            <a:pPr marL="0" indent="0">
              <a:buNone/>
            </a:pPr>
            <a:r>
              <a:rPr lang="en-US" sz="7200" b="1" dirty="0">
                <a:latin typeface="Arial" panose="020B0604020202020204" pitchFamily="34" charset="0"/>
                <a:cs typeface="Arial" panose="020B0604020202020204" pitchFamily="34" charset="0"/>
              </a:rPr>
              <a:t>Testing Strategies</a:t>
            </a:r>
          </a:p>
          <a:p>
            <a:pPr lvl="1"/>
            <a:r>
              <a:rPr lang="en-US" sz="6400" b="1" dirty="0">
                <a:latin typeface="Arial" panose="020B0604020202020204" pitchFamily="34" charset="0"/>
                <a:cs typeface="Arial" panose="020B0604020202020204" pitchFamily="34" charset="0"/>
              </a:rPr>
              <a:t>Unit Tests:</a:t>
            </a:r>
          </a:p>
          <a:p>
            <a:pPr lvl="2"/>
            <a:r>
              <a:rPr lang="en-US" sz="6400" b="1" dirty="0">
                <a:latin typeface="Arial" panose="020B0604020202020204" pitchFamily="34" charset="0"/>
                <a:cs typeface="Arial" panose="020B0604020202020204" pitchFamily="34" charset="0"/>
              </a:rPr>
              <a:t>What to Test:</a:t>
            </a:r>
            <a:r>
              <a:rPr lang="en-US" sz="6400" dirty="0">
                <a:latin typeface="Arial" panose="020B0604020202020204" pitchFamily="34" charset="0"/>
                <a:cs typeface="Arial" panose="020B0604020202020204" pitchFamily="34" charset="0"/>
              </a:rPr>
              <a:t> Each function within the scheduling algorithm to ensure it behaves as expected for different input scenarios and edge cases.</a:t>
            </a:r>
          </a:p>
          <a:p>
            <a:pPr lvl="2"/>
            <a:r>
              <a:rPr lang="en-US" sz="6400" b="1" dirty="0">
                <a:latin typeface="Arial" panose="020B0604020202020204" pitchFamily="34" charset="0"/>
                <a:cs typeface="Arial" panose="020B0604020202020204" pitchFamily="34" charset="0"/>
              </a:rPr>
              <a:t>How to Test:</a:t>
            </a:r>
            <a:r>
              <a:rPr lang="en-US" sz="6400" dirty="0">
                <a:latin typeface="Arial" panose="020B0604020202020204" pitchFamily="34" charset="0"/>
                <a:cs typeface="Arial" panose="020B0604020202020204" pitchFamily="34" charset="0"/>
              </a:rPr>
              <a:t> Run unit tests on each function with various inputs and verify the correct output.</a:t>
            </a:r>
          </a:p>
          <a:p>
            <a:pPr marL="0" indent="0">
              <a:buNone/>
            </a:pPr>
            <a:endParaRPr lang="en-US" sz="6400" dirty="0">
              <a:latin typeface="Arial" panose="020B0604020202020204" pitchFamily="34" charset="0"/>
              <a:cs typeface="Arial" panose="020B0604020202020204" pitchFamily="34" charset="0"/>
            </a:endParaRPr>
          </a:p>
          <a:p>
            <a:pPr lvl="1"/>
            <a:r>
              <a:rPr lang="en-US" sz="6400" b="1" dirty="0">
                <a:latin typeface="Arial" panose="020B0604020202020204" pitchFamily="34" charset="0"/>
                <a:cs typeface="Arial" panose="020B0604020202020204" pitchFamily="34" charset="0"/>
              </a:rPr>
              <a:t>Integration Tests:</a:t>
            </a:r>
          </a:p>
          <a:p>
            <a:pPr lvl="2"/>
            <a:r>
              <a:rPr lang="en-US" sz="6400" b="1" dirty="0">
                <a:latin typeface="Arial" panose="020B0604020202020204" pitchFamily="34" charset="0"/>
                <a:cs typeface="Arial" panose="020B0604020202020204" pitchFamily="34" charset="0"/>
              </a:rPr>
              <a:t>What to Test:</a:t>
            </a:r>
            <a:r>
              <a:rPr lang="en-US" sz="6400" dirty="0">
                <a:latin typeface="Arial" panose="020B0604020202020204" pitchFamily="34" charset="0"/>
                <a:cs typeface="Arial" panose="020B0604020202020204" pitchFamily="34" charset="0"/>
              </a:rPr>
              <a:t> Verify that the scheduling module interacts correctly with the Communication API, Timer API, and Status Monitoring API.</a:t>
            </a:r>
          </a:p>
          <a:p>
            <a:pPr lvl="2"/>
            <a:r>
              <a:rPr lang="en-US" sz="6400" b="1" dirty="0">
                <a:latin typeface="Arial" panose="020B0604020202020204" pitchFamily="34" charset="0"/>
                <a:cs typeface="Arial" panose="020B0604020202020204" pitchFamily="34" charset="0"/>
              </a:rPr>
              <a:t>How to Test:</a:t>
            </a:r>
            <a:r>
              <a:rPr lang="en-US" sz="6400" dirty="0">
                <a:latin typeface="Arial" panose="020B0604020202020204" pitchFamily="34" charset="0"/>
                <a:cs typeface="Arial" panose="020B0604020202020204" pitchFamily="34" charset="0"/>
              </a:rPr>
              <a:t> Run integration tests between the scheduling module and other interfaces, ensuring that communication works as expected.</a:t>
            </a:r>
          </a:p>
          <a:p>
            <a:pPr marL="0" indent="0">
              <a:buNone/>
            </a:pPr>
            <a:endParaRPr lang="en-US" sz="6000" dirty="0"/>
          </a:p>
        </p:txBody>
      </p:sp>
      <p:sp>
        <p:nvSpPr>
          <p:cNvPr id="4" name="Slide Number Placeholder 3">
            <a:extLst>
              <a:ext uri="{FF2B5EF4-FFF2-40B4-BE49-F238E27FC236}">
                <a16:creationId xmlns:a16="http://schemas.microsoft.com/office/drawing/2014/main" id="{0C7A3FCC-039D-E8D6-6753-C8DC66FC4FD2}"/>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15059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2F6EF003-68BE-CED4-7B9C-5975C51AB850}"/>
              </a:ext>
            </a:extLst>
          </p:cNvPr>
          <p:cNvSpPr>
            <a:spLocks noGrp="1"/>
          </p:cNvSpPr>
          <p:nvPr>
            <p:ph type="body" sz="quarter" idx="13"/>
          </p:nvPr>
        </p:nvSpPr>
        <p:spPr>
          <a:xfrm>
            <a:off x="159049" y="246253"/>
            <a:ext cx="8324089" cy="3493008"/>
          </a:xfrm>
        </p:spPr>
        <p:txBody>
          <a:bodyPr>
            <a:noAutofit/>
          </a:bodyPr>
          <a:lstStyle/>
          <a:p>
            <a:r>
              <a:rPr lang="en-US" sz="1600" b="1" dirty="0">
                <a:latin typeface="Arial" panose="020B0604020202020204" pitchFamily="34" charset="0"/>
                <a:cs typeface="Arial" panose="020B0604020202020204" pitchFamily="34" charset="0"/>
              </a:rPr>
              <a:t>Performance Tests:</a:t>
            </a:r>
          </a:p>
          <a:p>
            <a:pPr lvl="1"/>
            <a:r>
              <a:rPr lang="en-US" sz="1600" b="1" dirty="0">
                <a:latin typeface="Arial" panose="020B0604020202020204" pitchFamily="34" charset="0"/>
                <a:cs typeface="Arial" panose="020B0604020202020204" pitchFamily="34" charset="0"/>
              </a:rPr>
              <a:t>What to Test:</a:t>
            </a:r>
            <a:r>
              <a:rPr lang="en-US" sz="1600" dirty="0">
                <a:latin typeface="Arial" panose="020B0604020202020204" pitchFamily="34" charset="0"/>
                <a:cs typeface="Arial" panose="020B0604020202020204" pitchFamily="34" charset="0"/>
              </a:rPr>
              <a:t> Measure the efficiency and response times of the scheduling algorithm under varying task loads and priorities.</a:t>
            </a:r>
          </a:p>
          <a:p>
            <a:pPr lvl="1"/>
            <a:r>
              <a:rPr lang="en-US" sz="1600" b="1" dirty="0">
                <a:latin typeface="Arial" panose="020B0604020202020204" pitchFamily="34" charset="0"/>
                <a:cs typeface="Arial" panose="020B0604020202020204" pitchFamily="34" charset="0"/>
              </a:rPr>
              <a:t>How to Test:</a:t>
            </a:r>
            <a:r>
              <a:rPr lang="en-US" sz="1600" dirty="0">
                <a:latin typeface="Arial" panose="020B0604020202020204" pitchFamily="34" charset="0"/>
                <a:cs typeface="Arial" panose="020B0604020202020204" pitchFamily="34" charset="0"/>
              </a:rPr>
              <a:t> Conduct performance tests and measure response times and efficiency under different load conditions.</a:t>
            </a:r>
          </a:p>
          <a:p>
            <a:pPr marL="0"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Stress Tests:</a:t>
            </a:r>
          </a:p>
          <a:p>
            <a:pPr lvl="1"/>
            <a:r>
              <a:rPr lang="en-US" sz="1600" b="1" dirty="0">
                <a:latin typeface="Arial" panose="020B0604020202020204" pitchFamily="34" charset="0"/>
                <a:cs typeface="Arial" panose="020B0604020202020204" pitchFamily="34" charset="0"/>
              </a:rPr>
              <a:t>What to Test:</a:t>
            </a:r>
            <a:r>
              <a:rPr lang="en-US" sz="1600" dirty="0">
                <a:latin typeface="Arial" panose="020B0604020202020204" pitchFamily="34" charset="0"/>
                <a:cs typeface="Arial" panose="020B0604020202020204" pitchFamily="34" charset="0"/>
              </a:rPr>
              <a:t> Evaluate how the system performs under heavy task loads, ensuring it maintains stability and meets performance expectations.</a:t>
            </a:r>
          </a:p>
          <a:p>
            <a:pPr lvl="1"/>
            <a:r>
              <a:rPr lang="en-US" sz="1600" b="1" dirty="0">
                <a:latin typeface="Arial" panose="020B0604020202020204" pitchFamily="34" charset="0"/>
                <a:cs typeface="Arial" panose="020B0604020202020204" pitchFamily="34" charset="0"/>
              </a:rPr>
              <a:t>How to Test:</a:t>
            </a:r>
            <a:r>
              <a:rPr lang="en-US" sz="1600" dirty="0">
                <a:latin typeface="Arial" panose="020B0604020202020204" pitchFamily="34" charset="0"/>
                <a:cs typeface="Arial" panose="020B0604020202020204" pitchFamily="34" charset="0"/>
              </a:rPr>
              <a:t> Run stress tests on the system and verify stability and performance under heavy loads.</a:t>
            </a:r>
            <a:endParaRPr lang="he-IL" sz="1600" dirty="0">
              <a:latin typeface="Arial" panose="020B0604020202020204" pitchFamily="34" charset="0"/>
              <a:cs typeface="Arial" panose="020B0604020202020204" pitchFamily="34" charset="0"/>
            </a:endParaRPr>
          </a:p>
        </p:txBody>
      </p:sp>
      <p:sp>
        <p:nvSpPr>
          <p:cNvPr id="4" name="מציין מיקום של מספר שקופית 3">
            <a:extLst>
              <a:ext uri="{FF2B5EF4-FFF2-40B4-BE49-F238E27FC236}">
                <a16:creationId xmlns:a16="http://schemas.microsoft.com/office/drawing/2014/main" id="{C36012C8-E940-DCC0-552B-B7E32985D579}"/>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2204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a:extLst>
              <a:ext uri="{FF2B5EF4-FFF2-40B4-BE49-F238E27FC236}">
                <a16:creationId xmlns:a16="http://schemas.microsoft.com/office/drawing/2014/main" id="{14BD7A96-161B-7A16-4B8E-40AEB782A4FC}"/>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6" name="מציין מיקום טקסט 5">
            <a:extLst>
              <a:ext uri="{FF2B5EF4-FFF2-40B4-BE49-F238E27FC236}">
                <a16:creationId xmlns:a16="http://schemas.microsoft.com/office/drawing/2014/main" id="{88494679-3BDF-544F-9D11-EEF24BCEABA7}"/>
              </a:ext>
            </a:extLst>
          </p:cNvPr>
          <p:cNvSpPr>
            <a:spLocks noGrp="1"/>
          </p:cNvSpPr>
          <p:nvPr>
            <p:ph type="body" sz="quarter" idx="13"/>
          </p:nvPr>
        </p:nvSpPr>
        <p:spPr>
          <a:xfrm>
            <a:off x="490451" y="246253"/>
            <a:ext cx="8740833" cy="6694874"/>
          </a:xfrm>
        </p:spPr>
        <p:txBody>
          <a:bodyPr>
            <a:normAutofit/>
          </a:bodyPr>
          <a:lstStyle/>
          <a:p>
            <a:pPr marL="0" indent="0">
              <a:buNone/>
            </a:pPr>
            <a:r>
              <a:rPr lang="en-US" sz="2800" b="1" dirty="0">
                <a:latin typeface="Arial" panose="020B0604020202020204" pitchFamily="34" charset="0"/>
                <a:cs typeface="Arial" panose="020B0604020202020204" pitchFamily="34" charset="0"/>
              </a:rPr>
              <a:t>Use Cases</a:t>
            </a:r>
          </a:p>
          <a:p>
            <a:r>
              <a:rPr lang="en-US" sz="1600" b="1" dirty="0">
                <a:latin typeface="Arial" panose="020B0604020202020204" pitchFamily="34" charset="0"/>
                <a:cs typeface="Arial" panose="020B0604020202020204" pitchFamily="34" charset="0"/>
              </a:rPr>
              <a:t>Single Queue Processing</a:t>
            </a:r>
          </a:p>
          <a:p>
            <a:pPr lvl="1"/>
            <a:r>
              <a:rPr lang="en-US" sz="1600" b="1" dirty="0">
                <a:latin typeface="Arial" panose="020B0604020202020204" pitchFamily="34" charset="0"/>
                <a:cs typeface="Arial" panose="020B0604020202020204" pitchFamily="34" charset="0"/>
              </a:rPr>
              <a:t>What to Test:</a:t>
            </a:r>
            <a:r>
              <a:rPr lang="en-US" sz="1600" dirty="0">
                <a:latin typeface="Arial" panose="020B0604020202020204" pitchFamily="34" charset="0"/>
                <a:cs typeface="Arial" panose="020B0604020202020204" pitchFamily="34" charset="0"/>
              </a:rPr>
              <a:t> Processing all tasks in a single priority queue.</a:t>
            </a:r>
          </a:p>
          <a:p>
            <a:pPr lvl="1"/>
            <a:r>
              <a:rPr lang="en-US" sz="1600" b="1" dirty="0">
                <a:latin typeface="Arial" panose="020B0604020202020204" pitchFamily="34" charset="0"/>
                <a:cs typeface="Arial" panose="020B0604020202020204" pitchFamily="34" charset="0"/>
              </a:rPr>
              <a:t>How to Test:</a:t>
            </a:r>
            <a:r>
              <a:rPr lang="en-US" sz="1600" dirty="0">
                <a:latin typeface="Arial" panose="020B0604020202020204" pitchFamily="34" charset="0"/>
                <a:cs typeface="Arial" panose="020B0604020202020204" pitchFamily="34" charset="0"/>
              </a:rPr>
              <a:t> Set up a single queue with several tasks and a specific priority, run the algorithm, and ensure all tasks in the queue are processed. Verify that the queue is empty at the end of processing.</a:t>
            </a:r>
          </a:p>
          <a:p>
            <a:r>
              <a:rPr lang="en-US" sz="1600" b="1" dirty="0">
                <a:latin typeface="Arial" panose="020B0604020202020204" pitchFamily="34" charset="0"/>
                <a:cs typeface="Arial" panose="020B0604020202020204" pitchFamily="34" charset="0"/>
              </a:rPr>
              <a:t>Time Quantum Update</a:t>
            </a:r>
          </a:p>
          <a:p>
            <a:pPr lvl="1"/>
            <a:r>
              <a:rPr lang="en-US" sz="1600" b="1" dirty="0">
                <a:latin typeface="Arial" panose="020B0604020202020204" pitchFamily="34" charset="0"/>
                <a:cs typeface="Arial" panose="020B0604020202020204" pitchFamily="34" charset="0"/>
              </a:rPr>
              <a:t>What to Test:</a:t>
            </a:r>
            <a:r>
              <a:rPr lang="en-US" sz="1600" dirty="0">
                <a:latin typeface="Arial" panose="020B0604020202020204" pitchFamily="34" charset="0"/>
                <a:cs typeface="Arial" panose="020B0604020202020204" pitchFamily="34" charset="0"/>
              </a:rPr>
              <a:t> Updating the time quantum after each task.</a:t>
            </a:r>
          </a:p>
          <a:p>
            <a:pPr lvl="1"/>
            <a:r>
              <a:rPr lang="en-US" sz="1600" b="1" dirty="0">
                <a:latin typeface="Arial" panose="020B0604020202020204" pitchFamily="34" charset="0"/>
                <a:cs typeface="Arial" panose="020B0604020202020204" pitchFamily="34" charset="0"/>
              </a:rPr>
              <a:t>How to Test:</a:t>
            </a:r>
            <a:r>
              <a:rPr lang="en-US" sz="1600" dirty="0">
                <a:latin typeface="Arial" panose="020B0604020202020204" pitchFamily="34" charset="0"/>
                <a:cs typeface="Arial" panose="020B0604020202020204" pitchFamily="34" charset="0"/>
              </a:rPr>
              <a:t> Set up a queue with a single task and a specific priority, run the algorithm, and ensure the time quantum updates correctly after processing the task. Verify that the time quantum changes appropriately after each task execution.</a:t>
            </a:r>
          </a:p>
          <a:p>
            <a:endParaRPr lang="he-IL" sz="1800" dirty="0"/>
          </a:p>
        </p:txBody>
      </p:sp>
    </p:spTree>
    <p:extLst>
      <p:ext uri="{BB962C8B-B14F-4D97-AF65-F5344CB8AC3E}">
        <p14:creationId xmlns:p14="http://schemas.microsoft.com/office/powerpoint/2010/main" val="1975512279"/>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{3642C995-F2BE-481F-B5CF-6CE1853DD368}tf16411248_win32</Template>
  <TotalTime>13165</TotalTime>
  <Words>1501</Words>
  <Application>Microsoft Office PowerPoint</Application>
  <PresentationFormat>מסך רחב</PresentationFormat>
  <Paragraphs>137</Paragraphs>
  <Slides>17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17</vt:i4>
      </vt:variant>
    </vt:vector>
  </HeadingPairs>
  <TitlesOfParts>
    <vt:vector size="22" baseType="lpstr">
      <vt:lpstr>Arial</vt:lpstr>
      <vt:lpstr>Avenir Next LT Pro Light</vt:lpstr>
      <vt:lpstr>Calibri</vt:lpstr>
      <vt:lpstr>Posterama</vt:lpstr>
      <vt:lpstr>Custom</vt:lpstr>
      <vt:lpstr>Priority Scheduling Algorithm</vt:lpstr>
      <vt:lpstr>Agenda </vt:lpstr>
      <vt:lpstr>Introduction  </vt:lpstr>
      <vt:lpstr>Goal  </vt:lpstr>
      <vt:lpstr>Diagram </vt:lpstr>
      <vt:lpstr>Data structure </vt:lpstr>
      <vt:lpstr>Testing </vt:lpstr>
      <vt:lpstr>מצגת של PowerPoint‏</vt:lpstr>
      <vt:lpstr>מצגת של PowerPoint‏</vt:lpstr>
      <vt:lpstr>מצגת של PowerPoint‏</vt:lpstr>
      <vt:lpstr>מצגת של PowerPoint‏</vt:lpstr>
      <vt:lpstr>מצגת של PowerPoint‏</vt:lpstr>
      <vt:lpstr>מצגת של PowerPoint‏</vt:lpstr>
      <vt:lpstr>Test Cases Overview</vt:lpstr>
      <vt:lpstr>Global Variables and Mock Functions </vt:lpstr>
      <vt:lpstr>Testing Approach</vt:lpstr>
      <vt:lpstr>Thank you </vt:lpstr>
    </vt:vector>
  </TitlesOfParts>
  <Company>WDC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name</dc:title>
  <dc:creator>Nava Eisenstein</dc:creator>
  <cp:lastModifiedBy>אפרת חזקיהו</cp:lastModifiedBy>
  <cp:revision>12</cp:revision>
  <dcterms:created xsi:type="dcterms:W3CDTF">2024-07-03T14:44:13Z</dcterms:created>
  <dcterms:modified xsi:type="dcterms:W3CDTF">2024-09-17T20:05:04Z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