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35" r:id="rId5"/>
    <p:sldId id="336" r:id="rId6"/>
    <p:sldId id="348" r:id="rId7"/>
    <p:sldId id="349" r:id="rId8"/>
    <p:sldId id="350" r:id="rId9"/>
    <p:sldId id="356" r:id="rId10"/>
    <p:sldId id="357" r:id="rId11"/>
    <p:sldId id="360" r:id="rId12"/>
    <p:sldId id="361" r:id="rId13"/>
    <p:sldId id="362" r:id="rId14"/>
    <p:sldId id="351" r:id="rId15"/>
    <p:sldId id="352" r:id="rId16"/>
    <p:sldId id="354" r:id="rId17"/>
    <p:sldId id="353" r:id="rId18"/>
    <p:sldId id="358" r:id="rId19"/>
    <p:sldId id="359" r:id="rId20"/>
    <p:sldId id="355" r:id="rId21"/>
    <p:sldId id="34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94" autoAdjust="0"/>
  </p:normalViewPr>
  <p:slideViewPr>
    <p:cSldViewPr snapToGrid="0">
      <p:cViewPr>
        <p:scale>
          <a:sx n="100" d="100"/>
          <a:sy n="100" d="100"/>
        </p:scale>
        <p:origin x="-2093" y="-418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arayifrach177@gmail.com" TargetMode="External"/><Relationship Id="rId2" Type="http://schemas.openxmlformats.org/officeDocument/2006/relationships/hyperlink" Target="mailto:michal3213031@gmail.com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Slave-master-</a:t>
            </a:r>
            <a:r>
              <a:rPr lang="en-US" dirty="0" err="1"/>
              <a:t>managment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E6D8FDF-2C0C-2EBE-81C7-8A01B51BDB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Explanation to the diagram of selecting the optimal image: </a:t>
            </a:r>
          </a:p>
          <a:p>
            <a:pPr marL="0" indent="0" algn="ctr">
              <a:buNone/>
            </a:pPr>
            <a:r>
              <a:rPr lang="en-US" dirty="0"/>
              <a:t>Receives an unsorted array structure with all image data. Selects the widest image. Asks if it needs to update the minimum line. If updating is needed – updates the line. If updating is not needed – asks if it's the end of the line. If yes – updates the line to the end of the line and continues the process; if no – continues with the process (meaning the line equals the last TL). Saves the image data. Asks if it's the end of the map – if yes, returns an unsorted array of all optimal image data. If not – sends TL again to all drones, initializes a counter, and starts a timer.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00A1E81-1C33-219A-6C19-16A6492A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1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78E7-45B5-2C49-A41B-8812424F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31D47-5CAA-E347-E924-7BF7326C1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Which data structure you want to use? </a:t>
            </a:r>
          </a:p>
          <a:p>
            <a:pPr marL="0" indent="0">
              <a:buNone/>
            </a:pPr>
            <a:r>
              <a:rPr lang="en-US" dirty="0"/>
              <a:t>   Unsorted array that each member contains: TL, BR, slave number, ID of the request.</a:t>
            </a:r>
          </a:p>
          <a:p>
            <a:pPr marL="0" indent="0">
              <a:buNone/>
            </a:pPr>
            <a:r>
              <a:rPr lang="en-US" dirty="0"/>
              <a:t>We needed it for save the properties at each stage And for save the properties of best images.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E9510-A843-CCDF-9C5B-1D2C5BA3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0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F602-1B2D-9392-D261-8729DF3D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D611E-FA42-BB2F-CB3C-B39A00FE4B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488" y="2232297"/>
            <a:ext cx="8324089" cy="349300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Do you need any API from other group/team/web? </a:t>
            </a:r>
            <a:endParaRPr lang="en-US" dirty="0"/>
          </a:p>
          <a:p>
            <a:r>
              <a:rPr lang="en-US" dirty="0"/>
              <a:t>communication API - in order to send messages between the master and slaves.</a:t>
            </a:r>
          </a:p>
          <a:p>
            <a:r>
              <a:rPr lang="en-US" dirty="0"/>
              <a:t>Scheduling processes – in order to know which req/res to handle first.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6AD18-EBCA-AE86-49E1-BDDF2109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1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1C2C-F88C-9117-25C1-792BF965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46DA8-A764-C092-2BDB-2C63C33EBD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Do you need any libraries ?</a:t>
            </a:r>
          </a:p>
          <a:p>
            <a:r>
              <a:rPr lang="en-US" dirty="0"/>
              <a:t>Timer- for the error handling  - in order to check if all the slaves response in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C935A-55B6-BEFE-C490-1B3895EE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19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810A-EB02-44AD-4BB5-90DEF258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C01D5-CEB5-EE38-14DC-422E27CF44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633969" cy="41739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we can test this module?</a:t>
            </a:r>
          </a:p>
          <a:p>
            <a:pPr marL="0" indent="0">
              <a:buNone/>
            </a:pPr>
            <a:r>
              <a:rPr lang="en-US" dirty="0"/>
              <a:t>Those are the tests we have to do in order to check our code: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End-to-End Test</a:t>
            </a:r>
            <a:r>
              <a:rPr lang="he-IL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Sending a request to the master of a specific type (handling request type for map)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master receives the request and checks if it's a type 1 request. If yes, it sends it to the handling API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 Drone Response -    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Manually filling an array of images by simply inputting image attributes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Selecting the optimal image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Inserting it into the response array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Returning the array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A3FCC-039D-E8D6-6753-C8DC66FC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9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F130443-2A88-C942-200B-5D45D7755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589279"/>
            <a:ext cx="8166609" cy="6022467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Drone Handling Test</a:t>
            </a:r>
            <a:r>
              <a:rPr lang="he-IL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Sending a specific type request (handling request type from the master requesting a specific TL image)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drone receives the request (no need to check) and asks if it's a type 1 request. If yes, it sends it to the handling API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Perhaps? defining an array of images in advance and assigning an image or several images to each drone, allowing verification without access to storage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then, Expected to check if it has a specific image and if yes, return "yes" with image data. If- not, return "no"</a:t>
            </a: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Master's Check on the Slaves Response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Checking that the response received is of type yes/no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yes, checking that reasonable image attributes are received according to the requested parameters; if not, checking that it returned empty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74D662A-370C-C4E4-5BFD-38506509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92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1CDA91C-FDF7-59BB-8903-6119E272BA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0671" y="655320"/>
            <a:ext cx="9162289" cy="5547360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Master's Successful Insertion Check of All Unsorted Array Properties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Sending an array of responses from different drones (generated independently) and checking if the properties returned are within an unsorted array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 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Checking the Optimal Image</a:t>
            </a:r>
            <a:r>
              <a:rPr lang="he-IL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Checking if the selected image is the optimal image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Sending an array with image properties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Checking if the selected image among all images is the optimal one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-Checking if an array with optimal images was returned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mentioned above, I've already done this test in the first test - of end-to-end verification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3793E92-5859-5D27-D17D-2CBF82A6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43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215B77-2F87-B04B-5115-FEA5F016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Api’s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337A4B4-EA3E-807D-6F46-A4CF0973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3A4FA400-2138-CE06-5509-F32B63186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298821"/>
              </p:ext>
            </p:extLst>
          </p:nvPr>
        </p:nvGraphicFramePr>
        <p:xfrm>
          <a:off x="755383" y="1574795"/>
          <a:ext cx="8320141" cy="5068699"/>
        </p:xfrm>
        <a:graphic>
          <a:graphicData uri="http://schemas.openxmlformats.org/drawingml/2006/table">
            <a:tbl>
              <a:tblPr rtl="1" firstRow="1">
                <a:tableStyleId>{5940675A-B579-460E-94D1-54222C63F5DA}</a:tableStyleId>
              </a:tblPr>
              <a:tblGrid>
                <a:gridCol w="1189558">
                  <a:extLst>
                    <a:ext uri="{9D8B030D-6E8A-4147-A177-3AD203B41FA5}">
                      <a16:colId xmlns:a16="http://schemas.microsoft.com/office/drawing/2014/main" val="3409903731"/>
                    </a:ext>
                  </a:extLst>
                </a:gridCol>
                <a:gridCol w="1189558">
                  <a:extLst>
                    <a:ext uri="{9D8B030D-6E8A-4147-A177-3AD203B41FA5}">
                      <a16:colId xmlns:a16="http://schemas.microsoft.com/office/drawing/2014/main" val="363656101"/>
                    </a:ext>
                  </a:extLst>
                </a:gridCol>
                <a:gridCol w="1189558">
                  <a:extLst>
                    <a:ext uri="{9D8B030D-6E8A-4147-A177-3AD203B41FA5}">
                      <a16:colId xmlns:a16="http://schemas.microsoft.com/office/drawing/2014/main" val="3837155339"/>
                    </a:ext>
                  </a:extLst>
                </a:gridCol>
                <a:gridCol w="1189558">
                  <a:extLst>
                    <a:ext uri="{9D8B030D-6E8A-4147-A177-3AD203B41FA5}">
                      <a16:colId xmlns:a16="http://schemas.microsoft.com/office/drawing/2014/main" val="1570561815"/>
                    </a:ext>
                  </a:extLst>
                </a:gridCol>
                <a:gridCol w="1187303">
                  <a:extLst>
                    <a:ext uri="{9D8B030D-6E8A-4147-A177-3AD203B41FA5}">
                      <a16:colId xmlns:a16="http://schemas.microsoft.com/office/drawing/2014/main" val="1968615891"/>
                    </a:ext>
                  </a:extLst>
                </a:gridCol>
                <a:gridCol w="1187303">
                  <a:extLst>
                    <a:ext uri="{9D8B030D-6E8A-4147-A177-3AD203B41FA5}">
                      <a16:colId xmlns:a16="http://schemas.microsoft.com/office/drawing/2014/main" val="1234880757"/>
                    </a:ext>
                  </a:extLst>
                </a:gridCol>
                <a:gridCol w="1187303">
                  <a:extLst>
                    <a:ext uri="{9D8B030D-6E8A-4147-A177-3AD203B41FA5}">
                      <a16:colId xmlns:a16="http://schemas.microsoft.com/office/drawing/2014/main" val="557730261"/>
                    </a:ext>
                  </a:extLst>
                </a:gridCol>
              </a:tblGrid>
              <a:tr h="886534"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Save and send the array to image proc.</a:t>
                      </a:r>
                      <a:endParaRPr lang="he-IL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Choose the best image</a:t>
                      </a:r>
                      <a:endParaRPr lang="he-IL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Response from slave</a:t>
                      </a:r>
                      <a:endParaRPr lang="he-IL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Slave Get the request </a:t>
                      </a:r>
                      <a:endParaRPr lang="he-IL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Request to slaves</a:t>
                      </a:r>
                      <a:endParaRPr lang="he-IL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Request to operator to get a map</a:t>
                      </a:r>
                      <a:endParaRPr lang="he-IL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Name of </a:t>
                      </a:r>
                      <a:r>
                        <a:rPr lang="en-US" sz="1400" dirty="0" err="1">
                          <a:highlight>
                            <a:srgbClr val="FFFF00"/>
                          </a:highlight>
                        </a:rPr>
                        <a:t>Api</a:t>
                      </a:r>
                      <a:endParaRPr lang="he-IL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52012"/>
                  </a:ext>
                </a:extLst>
              </a:tr>
              <a:tr h="557659">
                <a:tc>
                  <a:txBody>
                    <a:bodyPr/>
                    <a:lstStyle/>
                    <a:p>
                      <a:pPr rtl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MTIP_SAVE_AND_SEND</a:t>
                      </a:r>
                      <a:endParaRPr lang="he-I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M_CHOOSE_THE_BEST</a:t>
                      </a:r>
                      <a:endParaRPr lang="he-IL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STM_SEND_IMAGE_PROP</a:t>
                      </a:r>
                      <a:endParaRPr lang="he-IL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S_WORK_ON_REQ</a:t>
                      </a:r>
                      <a:endParaRPr lang="he-I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MTS_ASK_FOR_IMAGES</a:t>
                      </a:r>
                      <a:endParaRPr lang="he-I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M_GOT_REQ</a:t>
                      </a:r>
                      <a:endParaRPr lang="he-IL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Message Type</a:t>
                      </a:r>
                      <a:endParaRPr lang="he-IL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91776"/>
                  </a:ext>
                </a:extLst>
              </a:tr>
              <a:tr h="1344100"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When the master has all the properties of all best images.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When the master has an array of all properties of the responses of the slaves.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when the slave finish to handle the request -it send response to the master.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When the schedular decide and when the master send message to him.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When the master get the request from the out. And also at each level in the part of getting the best image.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/>
                        <a:t>When someone send a request to get a map</a:t>
                      </a:r>
                      <a:endParaRPr lang="he-IL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Trigger-when will it happen?</a:t>
                      </a:r>
                      <a:endParaRPr lang="he-IL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673752"/>
                  </a:ext>
                </a:extLst>
              </a:tr>
              <a:tr h="1658677"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The master send the array of the properties of the best images to the part of </a:t>
                      </a:r>
                      <a:r>
                        <a:rPr lang="en-US" sz="1100" dirty="0">
                          <a:solidFill>
                            <a:srgbClr val="92D050"/>
                          </a:solidFill>
                        </a:rPr>
                        <a:t>image processing.</a:t>
                      </a:r>
                      <a:endParaRPr lang="he-IL" sz="11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The master has to run in a loop on the properties that given in the latest stage and to decide which is the best at each stage.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The master get the responses from all the slaves , enter them to non sorted  array.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The slave has to recognize the message and to handle it – to response if he has an adjust image and if he has to get the properties from </a:t>
                      </a:r>
                      <a:r>
                        <a:rPr lang="en-US" sz="1100" dirty="0">
                          <a:solidFill>
                            <a:srgbClr val="92D050"/>
                          </a:solidFill>
                        </a:rPr>
                        <a:t>storage</a:t>
                      </a:r>
                      <a:r>
                        <a:rPr lang="en-US" sz="1100" dirty="0"/>
                        <a:t> 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the master has to send a message to the slaves with a request with TL.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the master has to get the request and handle this.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Handling-how to act when it happen</a:t>
                      </a:r>
                      <a:endParaRPr lang="he-IL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60354"/>
                  </a:ext>
                </a:extLst>
              </a:tr>
              <a:tr h="34317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4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486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3643086"/>
            <a:ext cx="6040990" cy="3214914"/>
          </a:xfrm>
        </p:spPr>
        <p:txBody>
          <a:bodyPr/>
          <a:lstStyle/>
          <a:p>
            <a:r>
              <a:rPr lang="en-US" dirty="0"/>
              <a:t>Sara </a:t>
            </a:r>
            <a:r>
              <a:rPr lang="en-US" dirty="0" err="1"/>
              <a:t>yifrach</a:t>
            </a:r>
            <a:r>
              <a:rPr lang="en-US" dirty="0"/>
              <a:t> &amp; Michal Reiner</a:t>
            </a:r>
          </a:p>
          <a:p>
            <a:r>
              <a:rPr lang="en-US" dirty="0"/>
              <a:t>0583213031</a:t>
            </a:r>
          </a:p>
          <a:p>
            <a:r>
              <a:rPr lang="en-US" dirty="0">
                <a:hlinkClick r:id="rId2"/>
              </a:rPr>
              <a:t>michal3213031@gmail.com</a:t>
            </a:r>
            <a:endParaRPr lang="en-US" dirty="0"/>
          </a:p>
          <a:p>
            <a:r>
              <a:rPr lang="en-US" dirty="0"/>
              <a:t>0548425177</a:t>
            </a:r>
          </a:p>
          <a:p>
            <a:r>
              <a:rPr lang="en-US" dirty="0">
                <a:hlinkClick r:id="rId3"/>
              </a:rPr>
              <a:t>sarayifrach177@gmail.com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6355" y="1585298"/>
            <a:ext cx="8324089" cy="416661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Goal</a:t>
            </a:r>
          </a:p>
          <a:p>
            <a:r>
              <a:rPr lang="en-US" dirty="0"/>
              <a:t>HL </a:t>
            </a:r>
          </a:p>
          <a:p>
            <a:r>
              <a:rPr lang="en-US" dirty="0"/>
              <a:t>Diagram </a:t>
            </a:r>
          </a:p>
          <a:p>
            <a:r>
              <a:rPr lang="en-US" dirty="0"/>
              <a:t>Data structure 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Library </a:t>
            </a:r>
          </a:p>
          <a:p>
            <a:r>
              <a:rPr lang="en-US" dirty="0"/>
              <a:t>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Introduction 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399031"/>
            <a:ext cx="8324089" cy="5074339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Here you have to write the background, why we need this part? What does it related to? </a:t>
            </a:r>
          </a:p>
          <a:p>
            <a:pPr marL="0" indent="0">
              <a:buNone/>
            </a:pPr>
            <a:r>
              <a:rPr lang="en-US" dirty="0"/>
              <a:t>When you receive a request for a map, the manager has to communicate with the slaves and choose at each stage which is the right thing to do.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0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Goal 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Here write what we expected from this flow </a:t>
            </a:r>
          </a:p>
          <a:p>
            <a:pPr marL="0" indent="0">
              <a:buNone/>
            </a:pPr>
            <a:r>
              <a:rPr lang="en-US" dirty="0"/>
              <a:t>Communication with the slaves to receive the images to create the map clearly and efficiently.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1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2D2F-8E00-B290-1B0B-48D9B3CE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B0F03-F2F1-05F6-26F7-103BC8C76F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639506"/>
            <a:ext cx="8324089" cy="349300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Here put HL diagram of described HL in </a:t>
            </a:r>
            <a:r>
              <a:rPr lang="en-US" dirty="0" err="1">
                <a:highlight>
                  <a:srgbClr val="FFFF00"/>
                </a:highlight>
              </a:rPr>
              <a:t>prev</a:t>
            </a:r>
            <a:r>
              <a:rPr lang="en-US" dirty="0">
                <a:highlight>
                  <a:srgbClr val="FFFF00"/>
                </a:highlight>
              </a:rPr>
              <a:t> slide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we show it .</a:t>
            </a:r>
          </a:p>
        </p:txBody>
      </p:sp>
      <p:sp>
        <p:nvSpPr>
          <p:cNvPr id="66" name="Rectangle 61">
            <a:extLst>
              <a:ext uri="{FF2B5EF4-FFF2-40B4-BE49-F238E27FC236}">
                <a16:creationId xmlns:a16="http://schemas.microsoft.com/office/drawing/2014/main" id="{FBCD8D9F-16DA-179F-B778-CC5E7495C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67" name="Rectangle 63">
            <a:extLst>
              <a:ext uri="{FF2B5EF4-FFF2-40B4-BE49-F238E27FC236}">
                <a16:creationId xmlns:a16="http://schemas.microsoft.com/office/drawing/2014/main" id="{D9287557-5198-D31E-61C7-203E01270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75">
            <a:extLst>
              <a:ext uri="{FF2B5EF4-FFF2-40B4-BE49-F238E27FC236}">
                <a16:creationId xmlns:a16="http://schemas.microsoft.com/office/drawing/2014/main" id="{82AD0EBC-C31F-C393-A837-06EF7C848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604020202020204" pitchFamily="34" charset="0"/>
              <a:ea typeface="Aptos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604020202020204" pitchFamily="34" charset="0"/>
                <a:ea typeface="Aptos" panose="020B0604020202020204" pitchFamily="34" charset="0"/>
                <a:cs typeface="Arial" panose="020B0604020202020204" pitchFamily="34" charset="0"/>
              </a:rPr>
              <a:t>v</a:t>
            </a:r>
            <a:br>
              <a:rPr kumimoji="0" lang="en-US" altLang="he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604020202020204" pitchFamily="34" charset="0"/>
                <a:ea typeface="Aptos" panose="020B0604020202020204" pitchFamily="34" charset="0"/>
                <a:cs typeface="Arial" panose="020B0604020202020204" pitchFamily="34" charset="0"/>
              </a:rPr>
            </a:br>
            <a:endParaRPr kumimoji="0" lang="en-US" altLang="he-I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0FD3159-7100-5EB4-3974-F17DD5B08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861" y="2478853"/>
            <a:ext cx="4329628" cy="430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6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3DA25E2-AEC0-A332-F394-ECD4DA5C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C21872B-4EE4-8C3F-F338-222EC3F6B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39" y="246253"/>
            <a:ext cx="3515216" cy="5725324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49E6FC38-9308-43BB-33E0-EE82A9E86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261" y="719801"/>
            <a:ext cx="3496163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1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48A0FD4-A614-9FC9-5BEC-10143D92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14657D3-8879-A6FC-4544-BF7A8074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839" y="99548"/>
            <a:ext cx="4458322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3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14A7467-4EB7-E5C6-DA95-C4755407F8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117600"/>
            <a:ext cx="8522209" cy="485648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The explanation to the first diagram 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/>
              <a:t>Receives a request for map image.</a:t>
            </a:r>
          </a:p>
          <a:p>
            <a:r>
              <a:rPr lang="en-US" dirty="0"/>
              <a:t>Checks if it is busy.</a:t>
            </a:r>
          </a:p>
          <a:p>
            <a:r>
              <a:rPr lang="en-US" dirty="0"/>
              <a:t>If yes – prints an error.</a:t>
            </a:r>
          </a:p>
          <a:p>
            <a:r>
              <a:rPr lang="en-US" dirty="0"/>
              <a:t>If no – sends a request to all drones with TL (needs communication API here), initializes a counter, and starts a timer.</a:t>
            </a:r>
          </a:p>
          <a:p>
            <a:r>
              <a:rPr lang="en-US" dirty="0"/>
              <a:t>Can save the request and return to it when finished (e.g., in a queue).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E2D79DA-44E3-6D7A-DB90-D1954C79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7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9D1AB3E-EEC2-436C-C565-DC17F42265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355599"/>
            <a:ext cx="9060689" cy="625614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Explanation to the diagram of the timer:</a:t>
            </a:r>
          </a:p>
          <a:p>
            <a:r>
              <a:rPr lang="en-US" dirty="0"/>
              <a:t>Passing through a timer. When one second has passed - checks if the counter = 0. If yes – does nothing. If no – sends an error to those who haven't responded. If everyone has responded that they don't have it – sends a request for photographing. If not – selects the best image.</a:t>
            </a:r>
            <a:endParaRPr lang="he-IL" dirty="0"/>
          </a:p>
          <a:p>
            <a:endParaRPr lang="he-IL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Explanation to the diagram of the master getting responses from slaves:</a:t>
            </a:r>
          </a:p>
          <a:p>
            <a:r>
              <a:rPr lang="en-US" dirty="0"/>
              <a:t>The master receives a response from a drone: Checks if it matches the current </a:t>
            </a:r>
            <a:r>
              <a:rPr lang="en-US" dirty="0" err="1"/>
              <a:t>processId</a:t>
            </a:r>
            <a:r>
              <a:rPr lang="en-US" dirty="0"/>
              <a:t>. If it matches the current </a:t>
            </a:r>
            <a:r>
              <a:rPr lang="en-US" dirty="0" err="1"/>
              <a:t>processId</a:t>
            </a:r>
            <a:r>
              <a:rPr lang="en-US" dirty="0"/>
              <a:t> – decreases the counter, saves the image data, and checks if the counter = 0. If yes – checks if the array is empty, meaning everyone responded that they don't have it – then sends a request for photographing. If not – sends it to an API that returns the optimal image. If it doesn't match the current </a:t>
            </a:r>
            <a:r>
              <a:rPr lang="en-US" dirty="0" err="1"/>
              <a:t>processId</a:t>
            </a:r>
            <a:r>
              <a:rPr lang="en-US" dirty="0"/>
              <a:t> – returns to wait for another response (ignores it).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06FBCC0-83A1-6FB2-6DA7-D5D407EE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237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{3642C995-F2BE-481F-B5CF-6CE1853DD368}tf16411248_win32</Template>
  <TotalTime>944</TotalTime>
  <Words>1338</Words>
  <Application>Microsoft Office PowerPoint</Application>
  <PresentationFormat>מסך רחב</PresentationFormat>
  <Paragraphs>129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4" baseType="lpstr">
      <vt:lpstr>Aptos</vt:lpstr>
      <vt:lpstr>Arial</vt:lpstr>
      <vt:lpstr>Avenir Next LT Pro Light</vt:lpstr>
      <vt:lpstr>Calibri</vt:lpstr>
      <vt:lpstr>Posterama</vt:lpstr>
      <vt:lpstr>Custom</vt:lpstr>
      <vt:lpstr>Slave-master-managment</vt:lpstr>
      <vt:lpstr>Agenda </vt:lpstr>
      <vt:lpstr>Introduction  </vt:lpstr>
      <vt:lpstr>Goal  </vt:lpstr>
      <vt:lpstr>Diagram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Data structure </vt:lpstr>
      <vt:lpstr>Interface </vt:lpstr>
      <vt:lpstr>Library </vt:lpstr>
      <vt:lpstr>Testing </vt:lpstr>
      <vt:lpstr>מצגת של PowerPoint‏</vt:lpstr>
      <vt:lpstr>מצגת של PowerPoint‏</vt:lpstr>
      <vt:lpstr>My Api’s</vt:lpstr>
      <vt:lpstr>Thank you </vt:lpstr>
    </vt:vector>
  </TitlesOfParts>
  <Company>WDC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name</dc:title>
  <dc:creator>Nava Eisenstein</dc:creator>
  <cp:lastModifiedBy>שרה</cp:lastModifiedBy>
  <cp:revision>31</cp:revision>
  <dcterms:created xsi:type="dcterms:W3CDTF">2024-07-03T14:44:13Z</dcterms:created>
  <dcterms:modified xsi:type="dcterms:W3CDTF">2024-07-23T09:02:41Z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