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5" r:id="rId3"/>
    <p:sldId id="257" r:id="rId4"/>
    <p:sldId id="259" r:id="rId5"/>
    <p:sldId id="289" r:id="rId6"/>
    <p:sldId id="261" r:id="rId7"/>
    <p:sldId id="272" r:id="rId8"/>
    <p:sldId id="287" r:id="rId9"/>
    <p:sldId id="288" r:id="rId10"/>
    <p:sldId id="268" r:id="rId11"/>
    <p:sldId id="290" r:id="rId12"/>
    <p:sldId id="271" r:id="rId13"/>
    <p:sldId id="270" r:id="rId14"/>
    <p:sldId id="276" r:id="rId15"/>
    <p:sldId id="277" r:id="rId16"/>
    <p:sldId id="278" r:id="rId17"/>
    <p:sldId id="279" r:id="rId18"/>
    <p:sldId id="280" r:id="rId19"/>
    <p:sldId id="262" r:id="rId20"/>
    <p:sldId id="291" r:id="rId21"/>
    <p:sldId id="296" r:id="rId22"/>
    <p:sldId id="281" r:id="rId23"/>
    <p:sldId id="282" r:id="rId24"/>
    <p:sldId id="283" r:id="rId25"/>
    <p:sldId id="284" r:id="rId26"/>
    <p:sldId id="293" r:id="rId27"/>
    <p:sldId id="294" r:id="rId28"/>
    <p:sldId id="295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dex" id="{00F774DE-0772-4B83-920D-91F79295FF4A}">
          <p14:sldIdLst>
            <p14:sldId id="256"/>
            <p14:sldId id="275"/>
          </p14:sldIdLst>
        </p14:section>
        <p14:section name="Part I Microservice, Docker, Kubernetes" id="{DDC016B0-EDE7-45F4-AB82-9DF31ACBD954}">
          <p14:sldIdLst>
            <p14:sldId id="257"/>
            <p14:sldId id="259"/>
            <p14:sldId id="289"/>
            <p14:sldId id="261"/>
          </p14:sldIdLst>
        </p14:section>
        <p14:section name="Docker, Kubernetes, Istio" id="{C3E88346-1680-4DF6-8A42-45BB9980DBB8}">
          <p14:sldIdLst>
            <p14:sldId id="272"/>
            <p14:sldId id="287"/>
            <p14:sldId id="288"/>
            <p14:sldId id="268"/>
            <p14:sldId id="290"/>
            <p14:sldId id="271"/>
            <p14:sldId id="270"/>
          </p14:sldIdLst>
        </p14:section>
        <p14:section name="Procedure" id="{CDE67DB9-3C16-42F0-B547-0AB8F4E9B45E}">
          <p14:sldIdLst>
            <p14:sldId id="276"/>
            <p14:sldId id="277"/>
            <p14:sldId id="278"/>
            <p14:sldId id="279"/>
            <p14:sldId id="280"/>
          </p14:sldIdLst>
        </p14:section>
        <p14:section name="ISTIO" id="{D3746EB6-51D8-4F7C-8023-4580326EBC6C}">
          <p14:sldIdLst>
            <p14:sldId id="262"/>
            <p14:sldId id="291"/>
            <p14:sldId id="296"/>
            <p14:sldId id="281"/>
            <p14:sldId id="282"/>
            <p14:sldId id="283"/>
            <p14:sldId id="284"/>
            <p14:sldId id="293"/>
            <p14:sldId id="294"/>
            <p14:sldId id="295"/>
          </p14:sldIdLst>
        </p14:section>
        <p14:section name="Monitoring" id="{2AE28DA8-6A40-48B9-8F38-4C8D3CFB61D1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, Eugene" initials="WE" lastIdx="1" clrIdx="0">
    <p:extLst>
      <p:ext uri="{19B8F6BF-5375-455C-9EA6-DF929625EA0E}">
        <p15:presenceInfo xmlns:p15="http://schemas.microsoft.com/office/powerpoint/2012/main" userId="Wang, Euge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4010" autoAdjust="0"/>
  </p:normalViewPr>
  <p:slideViewPr>
    <p:cSldViewPr snapToGrid="0">
      <p:cViewPr>
        <p:scale>
          <a:sx n="66" d="100"/>
          <a:sy n="66" d="100"/>
        </p:scale>
        <p:origin x="60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6F50-4441-4A01-AC68-572CC7CB1156}" type="datetimeFigureOut">
              <a:rPr lang="en-CA" smtClean="0"/>
              <a:t>2018-10-10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CD789-DEF7-4936-89AE-8C65EF05F8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32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D789-DEF7-4936-89AE-8C65EF05F8E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738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CA" dirty="0" smtClean="0"/>
              <a:t>Traffic management</a:t>
            </a:r>
          </a:p>
          <a:p>
            <a:pPr lvl="1"/>
            <a:r>
              <a:rPr lang="en-CA" dirty="0" smtClean="0"/>
              <a:t>Control the API calls between the services</a:t>
            </a:r>
          </a:p>
          <a:p>
            <a:pPr lvl="1"/>
            <a:r>
              <a:rPr lang="en-CA" dirty="0" smtClean="0"/>
              <a:t>Simplifies configuration for circuit breaker, timeouts and retries, making more reliable calls</a:t>
            </a:r>
          </a:p>
          <a:p>
            <a:pPr lvl="0"/>
            <a:r>
              <a:rPr lang="en-CA" dirty="0" smtClean="0"/>
              <a:t>Security</a:t>
            </a:r>
          </a:p>
          <a:p>
            <a:pPr lvl="1"/>
            <a:r>
              <a:rPr lang="en-CA" dirty="0" err="1" smtClean="0"/>
              <a:t>Istio</a:t>
            </a:r>
            <a:r>
              <a:rPr lang="en-CA" dirty="0" smtClean="0"/>
              <a:t> manages authentication, authorization, and encryption of service communications</a:t>
            </a:r>
          </a:p>
          <a:p>
            <a:pPr lvl="1"/>
            <a:r>
              <a:rPr lang="en-CA" dirty="0" smtClean="0"/>
              <a:t>Service communications are secured by default</a:t>
            </a:r>
          </a:p>
          <a:p>
            <a:pPr lvl="0"/>
            <a:r>
              <a:rPr lang="en-CA" dirty="0" smtClean="0"/>
              <a:t>Observability</a:t>
            </a:r>
          </a:p>
          <a:p>
            <a:pPr lvl="1"/>
            <a:r>
              <a:rPr lang="en-CA" dirty="0" smtClean="0"/>
              <a:t>Robust tracing, monitoring, and logging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D789-DEF7-4936-89AE-8C65EF05F8E9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14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Option one will create pods</a:t>
            </a:r>
            <a:r>
              <a:rPr lang="en-CA" baseline="0" dirty="0" smtClean="0"/>
              <a:t> along with the deployment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D03A-09A8-41DA-BC0F-2D3CEE596F9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150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Option one will create pods</a:t>
            </a:r>
            <a:r>
              <a:rPr lang="en-CA" baseline="0" dirty="0" smtClean="0"/>
              <a:t> along with the deployment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D03A-09A8-41DA-BC0F-2D3CEE596F9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103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Option one will create pods</a:t>
            </a:r>
            <a:r>
              <a:rPr lang="en-CA" baseline="0" dirty="0" smtClean="0"/>
              <a:t> along with the deployment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D03A-09A8-41DA-BC0F-2D3CEE596F95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577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Option one will create pods</a:t>
            </a:r>
            <a:r>
              <a:rPr lang="en-CA" baseline="0" dirty="0" smtClean="0"/>
              <a:t> along with the deployment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D03A-09A8-41DA-BC0F-2D3CEE596F95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5680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Pilot: Service Discovery, includes routing, circuit breaker, </a:t>
            </a:r>
          </a:p>
          <a:p>
            <a:r>
              <a:rPr lang="en-CA" dirty="0" smtClean="0"/>
              <a:t>Citadel: authentication service, could upgrade unencrypted traffic and control service access</a:t>
            </a:r>
          </a:p>
          <a:p>
            <a:r>
              <a:rPr lang="en-CA" dirty="0" smtClean="0"/>
              <a:t>Galley: API configuration for </a:t>
            </a:r>
            <a:r>
              <a:rPr lang="en-CA" dirty="0" err="1" smtClean="0"/>
              <a:t>Istio</a:t>
            </a:r>
            <a:r>
              <a:rPr lang="en-CA" dirty="0" smtClean="0"/>
              <a:t>.</a:t>
            </a: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D789-DEF7-4936-89AE-8C65EF05F8E9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694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https://www.weave.works/blog/gitops-workflows-for-istio-canary-deployments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D789-DEF7-4936-89AE-8C65EF05F8E9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841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Option one will create pods</a:t>
            </a:r>
            <a:r>
              <a:rPr lang="en-CA" baseline="0" dirty="0" smtClean="0"/>
              <a:t> along with the deployment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D03A-09A8-41DA-BC0F-2D3CEE596F95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783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Option one will create pods</a:t>
            </a:r>
            <a:r>
              <a:rPr lang="en-CA" baseline="0" dirty="0" smtClean="0"/>
              <a:t> along with the deployment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D03A-09A8-41DA-BC0F-2D3CEE596F95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981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Option one will create pods</a:t>
            </a:r>
            <a:r>
              <a:rPr lang="en-CA" baseline="0" dirty="0" smtClean="0"/>
              <a:t> along with the deployment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D03A-09A8-41DA-BC0F-2D3CEE596F95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4933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baseline="0" dirty="0" smtClean="0"/>
              <a:t>Build the project, and create a </a:t>
            </a:r>
            <a:r>
              <a:rPr lang="en-CA" baseline="0" dirty="0" err="1" smtClean="0"/>
              <a:t>docker</a:t>
            </a:r>
            <a:r>
              <a:rPr lang="en-CA" baseline="0" dirty="0" smtClean="0"/>
              <a:t> image around the project</a:t>
            </a:r>
          </a:p>
          <a:p>
            <a:pPr marL="228600" indent="-228600">
              <a:buAutoNum type="arabi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D03A-09A8-41DA-BC0F-2D3CEE596F9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166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Option one will create pods</a:t>
            </a:r>
            <a:r>
              <a:rPr lang="en-CA" baseline="0" dirty="0" smtClean="0"/>
              <a:t> along with the deployment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D03A-09A8-41DA-BC0F-2D3CEE596F95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093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</a:t>
            </a:r>
            <a:r>
              <a:rPr lang="en-CA" baseline="0" dirty="0" smtClean="0"/>
              <a:t> a traditional sense, we have a singular application that process the business logic, read and write data, and display information all by itself. </a:t>
            </a:r>
          </a:p>
          <a:p>
            <a:r>
              <a:rPr lang="en-CA" baseline="0" dirty="0" smtClean="0"/>
              <a:t>Gradually, people feel that it has become more and more </a:t>
            </a:r>
            <a:r>
              <a:rPr lang="en-CA" baseline="0" dirty="0" err="1" smtClean="0"/>
              <a:t>inconvinent</a:t>
            </a:r>
            <a:r>
              <a:rPr lang="en-CA" baseline="0" dirty="0" smtClean="0"/>
              <a:t> to test and develop new functions as the app grows, scale and expand. So Microservice Architecture is invented to take care of such concern by </a:t>
            </a:r>
            <a:r>
              <a:rPr lang="en-CA" baseline="0" dirty="0" err="1" smtClean="0"/>
              <a:t>serperating</a:t>
            </a:r>
            <a:r>
              <a:rPr lang="en-CA" baseline="0" dirty="0" smtClean="0"/>
              <a:t> each logical group into a Microservice.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D789-DEF7-4936-89AE-8C65EF05F8E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61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 number of companies</a:t>
            </a:r>
            <a:r>
              <a:rPr lang="en-CA" baseline="0" dirty="0" smtClean="0"/>
              <a:t> have, in fact, adopted Microservice development approach. Netflix’ former Chief Engineer told us a story that </a:t>
            </a:r>
          </a:p>
          <a:p>
            <a:r>
              <a:rPr lang="en-CA" baseline="0" dirty="0" smtClean="0"/>
              <a:t>Back in the days when they were still doing the DVD renting business, during the </a:t>
            </a:r>
            <a:r>
              <a:rPr lang="en-CA" baseline="0" dirty="0" err="1" smtClean="0"/>
              <a:t>holidy</a:t>
            </a:r>
            <a:r>
              <a:rPr lang="en-CA" baseline="0" dirty="0" smtClean="0"/>
              <a:t> season, they would literally go look for gigantic machines to physically and vertically scale their program.</a:t>
            </a:r>
          </a:p>
          <a:p>
            <a:endParaRPr lang="en-CA" baseline="0" dirty="0" smtClean="0"/>
          </a:p>
          <a:p>
            <a:r>
              <a:rPr lang="en-CA" baseline="0" dirty="0" smtClean="0"/>
              <a:t>Then they switched to the Microservice approach, an that’s when they started building this galaxy of services of </a:t>
            </a:r>
            <a:r>
              <a:rPr lang="en-CA" baseline="0" dirty="0" err="1" smtClean="0"/>
              <a:t>muitlpe</a:t>
            </a:r>
            <a:r>
              <a:rPr lang="en-CA" baseline="0" dirty="0" smtClean="0"/>
              <a:t> gateways. </a:t>
            </a:r>
          </a:p>
          <a:p>
            <a:r>
              <a:rPr lang="en-CA" baseline="0" dirty="0" smtClean="0"/>
              <a:t>Twitter, if you look at the graph, has mostly 2 gateways, and Hail mostly 1 gate way doing one directional calls.</a:t>
            </a:r>
          </a:p>
          <a:p>
            <a:endParaRPr lang="en-CA" dirty="0" smtClean="0"/>
          </a:p>
          <a:p>
            <a:r>
              <a:rPr lang="en-CA" dirty="0" smtClean="0"/>
              <a:t>Source:</a:t>
            </a:r>
            <a:endParaRPr lang="en-CA" baseline="0" dirty="0" smtClean="0"/>
          </a:p>
          <a:p>
            <a:r>
              <a:rPr lang="en-CA" baseline="0" dirty="0" smtClean="0"/>
              <a:t>Netflix: 	https://www.slideshare.net/BruceWong3/the-case-for-chaos</a:t>
            </a:r>
          </a:p>
          <a:p>
            <a:r>
              <a:rPr lang="en-CA" baseline="0" dirty="0" smtClean="0"/>
              <a:t>Twitter: 	https://twitter.com/adrianco/status/441883572618948608</a:t>
            </a:r>
          </a:p>
          <a:p>
            <a:r>
              <a:rPr lang="en-CA" baseline="0" dirty="0" smtClean="0"/>
              <a:t>Hail-o:	https://https://sudo.hailoapp.com/services/2015/03/09/journey-into-a-Microservice-world-part-3/</a:t>
            </a:r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D789-DEF7-4936-89AE-8C65EF05F8E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948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Now</a:t>
            </a:r>
            <a:r>
              <a:rPr lang="en-CA" baseline="0" dirty="0" smtClean="0"/>
              <a:t>, I want to talk a little bit about Docker, a tool we used in developing </a:t>
            </a:r>
            <a:r>
              <a:rPr lang="en-CA" baseline="0" dirty="0" err="1" smtClean="0"/>
              <a:t>microservices</a:t>
            </a:r>
            <a:r>
              <a:rPr lang="en-CA" baseline="0" dirty="0" smtClean="0"/>
              <a:t> application. </a:t>
            </a:r>
          </a:p>
          <a:p>
            <a:r>
              <a:rPr lang="en-CA" baseline="0" dirty="0" smtClean="0"/>
              <a:t>When developing application, we always want it to be able to build once and run anywhere. Docker enable use to do just that. </a:t>
            </a:r>
          </a:p>
          <a:p>
            <a:r>
              <a:rPr lang="en-CA" baseline="0" dirty="0" smtClean="0"/>
              <a:t>Docker builds images of your application, and enable you to deploy them in containerized environment, where all the software dependencies associated with running a program is included.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D789-DEF7-4936-89AE-8C65EF05F8E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19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</a:t>
            </a:r>
            <a:r>
              <a:rPr lang="en-CA" baseline="0" dirty="0" smtClean="0"/>
              <a:t> common comparison is drawn between Docker and VM. Unlike VM, Docker moves the abstraction of resources from the hardware level to OS level. </a:t>
            </a:r>
            <a:r>
              <a:rPr lang="en-CA" baseline="0" dirty="0" err="1" smtClean="0"/>
              <a:t>Thhe</a:t>
            </a:r>
            <a:r>
              <a:rPr lang="en-CA" baseline="0" dirty="0" smtClean="0"/>
              <a:t> bottom-line is each container runs without the overhead cost of an virtualized OS.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D789-DEF7-4936-89AE-8C65EF05F8E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0742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daemon: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daemon is responsible for all container related actions and receives commands via the CLI or the REST API.</a:t>
            </a:r>
          </a:p>
          <a:p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Client: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Docker client is how users interact with Docker. The Docker client can reside on the same host as the daemon or a remote host.</a:t>
            </a:r>
          </a:p>
          <a:p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Objects: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Objects are used to assemble an application. Apart from networks, volumes, services, and other objects the two main requisite objects are:</a:t>
            </a:r>
          </a:p>
          <a:p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Images: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read-only template used to build containers. Images are used to store and ship applications.</a:t>
            </a:r>
          </a:p>
          <a:p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Containers: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encapsulated environments in which applications are run. A container is defined by the image and configuration options. At a lower level, you have </a:t>
            </a:r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containerd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a core container runtime that initiates, and supervises container performance.</a:t>
            </a:r>
          </a:p>
          <a:p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Registries: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Registries are locations from where we store and download (or “pull”) images.</a:t>
            </a: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D789-DEF7-4936-89AE-8C65EF05F8E9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419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Kubernetes,</a:t>
            </a:r>
            <a:r>
              <a:rPr lang="en-CA" baseline="0" dirty="0" smtClean="0"/>
              <a:t> on the other hand is a container orchestration platform. Such distinction should be noted apart from </a:t>
            </a:r>
            <a:r>
              <a:rPr lang="en-CA" baseline="0" dirty="0" err="1" smtClean="0"/>
              <a:t>docker</a:t>
            </a:r>
            <a:r>
              <a:rPr lang="en-CA" baseline="0" dirty="0" smtClean="0"/>
              <a:t>. The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D789-DEF7-4936-89AE-8C65EF05F8E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957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Kubernetes</a:t>
            </a:r>
            <a:r>
              <a:rPr lang="en-CA" baseline="0" dirty="0" smtClean="0"/>
              <a:t> has a master-workers flow. A single master node control the flow to worker nodes. </a:t>
            </a:r>
            <a:r>
              <a:rPr lang="en-CA" baseline="0" dirty="0" err="1" smtClean="0"/>
              <a:t>Kubectl</a:t>
            </a:r>
            <a:r>
              <a:rPr lang="en-CA" baseline="0" dirty="0" smtClean="0"/>
              <a:t> command is utilized to communicate with </a:t>
            </a:r>
            <a:r>
              <a:rPr lang="en-CA" baseline="0" dirty="0" err="1" smtClean="0"/>
              <a:t>kubernetes</a:t>
            </a:r>
            <a:endParaRPr lang="en-CA" dirty="0" smtClean="0"/>
          </a:p>
          <a:p>
            <a:r>
              <a:rPr lang="en-CA" dirty="0" smtClean="0"/>
              <a:t>Applications run</a:t>
            </a:r>
            <a:r>
              <a:rPr lang="en-CA" baseline="0" dirty="0" smtClean="0"/>
              <a:t> in pods. If one pods goes down, </a:t>
            </a:r>
            <a:r>
              <a:rPr lang="en-CA" baseline="0" dirty="0" err="1" smtClean="0"/>
              <a:t>kubernetes</a:t>
            </a:r>
            <a:r>
              <a:rPr lang="en-CA" baseline="0" dirty="0" smtClean="0"/>
              <a:t> would attempt to bring it back up by default. However, liveness probe, and readiness probe can be done to determine whether an application require restart and a container is ready to accept traffic respectively. </a:t>
            </a:r>
          </a:p>
          <a:p>
            <a:endParaRPr lang="en-CA" baseline="0" dirty="0" smtClean="0"/>
          </a:p>
          <a:p>
            <a:r>
              <a:rPr lang="en-CA" baseline="0" dirty="0" smtClean="0"/>
              <a:t>$</a:t>
            </a:r>
            <a:r>
              <a:rPr lang="en-CA" baseline="0" dirty="0" err="1" smtClean="0"/>
              <a:t>Kubectl</a:t>
            </a:r>
            <a:r>
              <a:rPr lang="en-CA" baseline="0" dirty="0" smtClean="0"/>
              <a:t> logs </a:t>
            </a:r>
            <a:r>
              <a:rPr lang="en-CA" baseline="0" dirty="0" err="1" smtClean="0"/>
              <a:t>podname</a:t>
            </a:r>
            <a:r>
              <a:rPr lang="en-CA" baseline="0" dirty="0" smtClean="0"/>
              <a:t> </a:t>
            </a:r>
          </a:p>
          <a:p>
            <a:r>
              <a:rPr lang="en-CA" dirty="0" smtClean="0"/>
              <a:t>$</a:t>
            </a:r>
            <a:r>
              <a:rPr lang="en-CA" dirty="0" err="1" smtClean="0"/>
              <a:t>kubectl</a:t>
            </a:r>
            <a:r>
              <a:rPr lang="en-CA" dirty="0" smtClean="0"/>
              <a:t> exec –it </a:t>
            </a:r>
            <a:r>
              <a:rPr lang="en-CA" dirty="0" err="1" smtClean="0"/>
              <a:t>podname</a:t>
            </a:r>
            <a:r>
              <a:rPr lang="en-CA" dirty="0" smtClean="0"/>
              <a:t> --/bin/</a:t>
            </a:r>
            <a:r>
              <a:rPr lang="en-CA" dirty="0" err="1" smtClean="0"/>
              <a:t>sh</a:t>
            </a:r>
            <a:endParaRPr lang="en-CA" dirty="0" smtClean="0"/>
          </a:p>
          <a:p>
            <a:r>
              <a:rPr lang="en-CA" dirty="0" smtClean="0"/>
              <a:t>$rollback</a:t>
            </a:r>
            <a:r>
              <a:rPr lang="en-CA" baseline="0" dirty="0" smtClean="0"/>
              <a:t> deployment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Note: repopulate</a:t>
            </a:r>
          </a:p>
          <a:p>
            <a:endParaRPr lang="en-CA" dirty="0" smtClean="0"/>
          </a:p>
          <a:p>
            <a:r>
              <a:rPr lang="en-CA" dirty="0" smtClean="0"/>
              <a:t>Reference: https://godaddy.github.io/2018/05/02/kubernetes-introduction-for-developers/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D789-DEF7-4936-89AE-8C65EF05F8E9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49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06E3-1935-4AE9-864F-A07622A49EB2}" type="datetimeFigureOut">
              <a:rPr lang="en-CA" smtClean="0"/>
              <a:t>2018-10-10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61FB-480D-451E-B673-F75247BEB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01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06E3-1935-4AE9-864F-A07622A49EB2}" type="datetimeFigureOut">
              <a:rPr lang="en-CA" smtClean="0"/>
              <a:t>2018-10-10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61FB-480D-451E-B673-F75247BEB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30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06E3-1935-4AE9-864F-A07622A49EB2}" type="datetimeFigureOut">
              <a:rPr lang="en-CA" smtClean="0"/>
              <a:t>2018-10-10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61FB-480D-451E-B673-F75247BEB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1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06E3-1935-4AE9-864F-A07622A49EB2}" type="datetimeFigureOut">
              <a:rPr lang="en-CA" smtClean="0"/>
              <a:t>2018-10-10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61FB-480D-451E-B673-F75247BEB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45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06E3-1935-4AE9-864F-A07622A49EB2}" type="datetimeFigureOut">
              <a:rPr lang="en-CA" smtClean="0"/>
              <a:t>2018-10-10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61FB-480D-451E-B673-F75247BEB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94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06E3-1935-4AE9-864F-A07622A49EB2}" type="datetimeFigureOut">
              <a:rPr lang="en-CA" smtClean="0"/>
              <a:t>2018-10-10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61FB-480D-451E-B673-F75247BEB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64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06E3-1935-4AE9-864F-A07622A49EB2}" type="datetimeFigureOut">
              <a:rPr lang="en-CA" smtClean="0"/>
              <a:t>2018-10-10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61FB-480D-451E-B673-F75247BEB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12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06E3-1935-4AE9-864F-A07622A49EB2}" type="datetimeFigureOut">
              <a:rPr lang="en-CA" smtClean="0"/>
              <a:t>2018-10-10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61FB-480D-451E-B673-F75247BEB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84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06E3-1935-4AE9-864F-A07622A49EB2}" type="datetimeFigureOut">
              <a:rPr lang="en-CA" smtClean="0"/>
              <a:t>2018-10-10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61FB-480D-451E-B673-F75247BEB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25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06E3-1935-4AE9-864F-A07622A49EB2}" type="datetimeFigureOut">
              <a:rPr lang="en-CA" smtClean="0"/>
              <a:t>2018-10-10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61FB-480D-451E-B673-F75247BEB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69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06E3-1935-4AE9-864F-A07622A49EB2}" type="datetimeFigureOut">
              <a:rPr lang="en-CA" smtClean="0"/>
              <a:t>2018-10-10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61FB-480D-451E-B673-F75247BEB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61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06E3-1935-4AE9-864F-A07622A49EB2}" type="datetimeFigureOut">
              <a:rPr lang="en-CA" smtClean="0"/>
              <a:t>2018-10-10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61FB-480D-451E-B673-F75247BEB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90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8472" y="1214438"/>
            <a:ext cx="4978400" cy="2387600"/>
          </a:xfrm>
        </p:spPr>
        <p:txBody>
          <a:bodyPr>
            <a:normAutofit/>
          </a:bodyPr>
          <a:lstStyle/>
          <a:p>
            <a:r>
              <a:rPr lang="en-CA" sz="13800" b="1" dirty="0" smtClean="0"/>
              <a:t>  </a:t>
            </a:r>
            <a:r>
              <a:rPr lang="en-CA" sz="13800" b="1" dirty="0" err="1" smtClean="0"/>
              <a:t>Istio</a:t>
            </a:r>
            <a:endParaRPr lang="en-CA" sz="13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7480" y="3620367"/>
            <a:ext cx="7075756" cy="477003"/>
          </a:xfrm>
        </p:spPr>
        <p:txBody>
          <a:bodyPr>
            <a:normAutofit/>
          </a:bodyPr>
          <a:lstStyle/>
          <a:p>
            <a:pPr algn="l"/>
            <a:r>
              <a:rPr lang="en-CA" sz="2800" dirty="0" smtClean="0"/>
              <a:t>Developing         </a:t>
            </a:r>
            <a:r>
              <a:rPr lang="en-CA" sz="2800" b="1" dirty="0" smtClean="0"/>
              <a:t>Microservice</a:t>
            </a:r>
            <a:r>
              <a:rPr lang="en-CA" sz="2800" dirty="0" smtClean="0"/>
              <a:t> on</a:t>
            </a:r>
            <a:endParaRPr lang="en-CA" sz="2800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256" y="1876358"/>
            <a:ext cx="1312963" cy="141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kubernet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923" y="3611132"/>
            <a:ext cx="2123663" cy="45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0108" y="3607700"/>
            <a:ext cx="473547" cy="46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0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122" name="Picture 2" descr="Image result for Kuberne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23" y="1027906"/>
            <a:ext cx="8701411" cy="450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3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28176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Kubernetes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50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4" y="365125"/>
            <a:ext cx="11006054" cy="58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Service Mesh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Service discovery, load balancing, failure recovery , metrics and monitoring</a:t>
            </a:r>
          </a:p>
          <a:p>
            <a:pPr lvl="0"/>
            <a:r>
              <a:rPr lang="en-CA" dirty="0" err="1" smtClean="0"/>
              <a:t>Istio</a:t>
            </a:r>
            <a:r>
              <a:rPr lang="en-CA" dirty="0" smtClean="0"/>
              <a:t> provides control over the service mesh</a:t>
            </a:r>
          </a:p>
          <a:p>
            <a:pPr lvl="0"/>
            <a:r>
              <a:rPr lang="en-CA" dirty="0" smtClean="0"/>
              <a:t>Deploy service with load balancing, service to service authentication, monitoring WITHOUT changing the service codes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82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I. Prepare Image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Image Creation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Build the java project into jar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Configure </a:t>
            </a:r>
            <a:r>
              <a:rPr lang="en-CA" dirty="0" err="1" smtClean="0"/>
              <a:t>DockerFile</a:t>
            </a:r>
            <a:r>
              <a:rPr lang="en-CA" dirty="0" smtClean="0"/>
              <a:t> to compose an image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Build a Docker image Around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rgbClr val="FF0000"/>
                </a:solidFill>
              </a:rPr>
              <a:t> $</a:t>
            </a:r>
            <a:r>
              <a:rPr lang="en-CA" dirty="0" err="1" smtClean="0">
                <a:solidFill>
                  <a:srgbClr val="FF0000"/>
                </a:solidFill>
              </a:rPr>
              <a:t>docker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>
                <a:solidFill>
                  <a:srgbClr val="FF0000"/>
                </a:solidFill>
              </a:rPr>
              <a:t>build –t &lt;</a:t>
            </a:r>
            <a:r>
              <a:rPr lang="en-CA" dirty="0" err="1">
                <a:solidFill>
                  <a:srgbClr val="FF0000"/>
                </a:solidFill>
              </a:rPr>
              <a:t>image_name:version</a:t>
            </a:r>
            <a:r>
              <a:rPr lang="en-CA" dirty="0">
                <a:solidFill>
                  <a:srgbClr val="FF0000"/>
                </a:solidFill>
              </a:rPr>
              <a:t>&gt; </a:t>
            </a:r>
          </a:p>
        </p:txBody>
      </p:sp>
      <p:pic>
        <p:nvPicPr>
          <p:cNvPr id="4" name="Picture 2" descr="Image result for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157" y="5129639"/>
            <a:ext cx="1401643" cy="104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0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I. Prepare Image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2a. Deploy Image to Kubernetes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Create deployment and pod: </a:t>
            </a:r>
          </a:p>
          <a:p>
            <a:pPr marL="0" indent="0">
              <a:buNone/>
            </a:pPr>
            <a:r>
              <a:rPr lang="en-CA" sz="2400" dirty="0" smtClean="0">
                <a:solidFill>
                  <a:srgbClr val="FF0000"/>
                </a:solidFill>
              </a:rPr>
              <a:t>$</a:t>
            </a:r>
            <a:r>
              <a:rPr lang="en-CA" sz="2400" dirty="0" err="1" smtClean="0">
                <a:solidFill>
                  <a:srgbClr val="FF0000"/>
                </a:solidFill>
              </a:rPr>
              <a:t>kubectl</a:t>
            </a:r>
            <a:r>
              <a:rPr lang="en-CA" sz="2400" dirty="0" smtClean="0">
                <a:solidFill>
                  <a:srgbClr val="FF0000"/>
                </a:solidFill>
              </a:rPr>
              <a:t> run &lt;</a:t>
            </a:r>
            <a:r>
              <a:rPr lang="en-CA" sz="2400" dirty="0" err="1" smtClean="0">
                <a:solidFill>
                  <a:srgbClr val="FF0000"/>
                </a:solidFill>
              </a:rPr>
              <a:t>deployment_name</a:t>
            </a:r>
            <a:r>
              <a:rPr lang="en-CA" sz="2400" dirty="0" smtClean="0">
                <a:solidFill>
                  <a:srgbClr val="FF0000"/>
                </a:solidFill>
              </a:rPr>
              <a:t>&gt; --image=&lt;</a:t>
            </a:r>
            <a:r>
              <a:rPr lang="en-CA" sz="2400" dirty="0" err="1" smtClean="0">
                <a:solidFill>
                  <a:srgbClr val="FF0000"/>
                </a:solidFill>
              </a:rPr>
              <a:t>iamge_name:version</a:t>
            </a:r>
            <a:r>
              <a:rPr lang="en-CA" sz="2400" dirty="0" smtClean="0">
                <a:solidFill>
                  <a:srgbClr val="FF0000"/>
                </a:solidFill>
              </a:rPr>
              <a:t>&gt; --port=&lt;port&gt;</a:t>
            </a:r>
          </a:p>
          <a:p>
            <a:pPr marL="0" indent="0">
              <a:buNone/>
            </a:pPr>
            <a:endParaRPr lang="en-CA" sz="2400" dirty="0" smtClean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Expose deployment as a service: </a:t>
            </a:r>
            <a:endParaRPr lang="en-CA" dirty="0"/>
          </a:p>
          <a:p>
            <a:pPr marL="0" indent="0">
              <a:buNone/>
            </a:pPr>
            <a:r>
              <a:rPr lang="en-CA" sz="2400" dirty="0" smtClean="0">
                <a:solidFill>
                  <a:srgbClr val="FF0000"/>
                </a:solidFill>
              </a:rPr>
              <a:t>$</a:t>
            </a:r>
            <a:r>
              <a:rPr lang="en-CA" sz="2400" dirty="0" err="1">
                <a:solidFill>
                  <a:srgbClr val="FF0000"/>
                </a:solidFill>
              </a:rPr>
              <a:t>kubectl</a:t>
            </a:r>
            <a:r>
              <a:rPr lang="en-CA" sz="2400" dirty="0">
                <a:solidFill>
                  <a:srgbClr val="FF0000"/>
                </a:solidFill>
              </a:rPr>
              <a:t> </a:t>
            </a:r>
            <a:r>
              <a:rPr lang="en-CA" sz="2400" dirty="0" smtClean="0">
                <a:solidFill>
                  <a:srgbClr val="FF0000"/>
                </a:solidFill>
              </a:rPr>
              <a:t>expose &lt;</a:t>
            </a:r>
            <a:r>
              <a:rPr lang="en-CA" sz="2400" dirty="0" err="1" smtClean="0">
                <a:solidFill>
                  <a:srgbClr val="FF0000"/>
                </a:solidFill>
              </a:rPr>
              <a:t>deployment_name</a:t>
            </a:r>
            <a:r>
              <a:rPr lang="en-CA" sz="2400" dirty="0" smtClean="0">
                <a:solidFill>
                  <a:srgbClr val="FF0000"/>
                </a:solidFill>
              </a:rPr>
              <a:t>&gt; --type=“type”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 smtClean="0"/>
              <a:t>Type: cluster </a:t>
            </a:r>
            <a:r>
              <a:rPr lang="en-CA" sz="2400" dirty="0" err="1" smtClean="0"/>
              <a:t>ip</a:t>
            </a:r>
            <a:r>
              <a:rPr lang="en-CA" sz="2400" dirty="0" smtClean="0"/>
              <a:t>, </a:t>
            </a:r>
            <a:r>
              <a:rPr lang="en-CA" sz="2400" dirty="0" err="1" smtClean="0"/>
              <a:t>Nodeport</a:t>
            </a:r>
            <a:r>
              <a:rPr lang="en-CA" sz="2400" dirty="0" smtClean="0"/>
              <a:t>, </a:t>
            </a:r>
            <a:r>
              <a:rPr lang="en-CA" sz="2400" dirty="0" err="1" smtClean="0"/>
              <a:t>LoadBalancer</a:t>
            </a:r>
            <a:endParaRPr lang="en-CA" sz="2400" dirty="0"/>
          </a:p>
        </p:txBody>
      </p:sp>
      <p:pic>
        <p:nvPicPr>
          <p:cNvPr id="4" name="Picture 2" descr="Image result for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157" y="5129639"/>
            <a:ext cx="1401643" cy="104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5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I. Prepare Image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2b. </a:t>
            </a:r>
            <a:r>
              <a:rPr lang="en-CA" dirty="0" err="1" smtClean="0"/>
              <a:t>Deployment.yaml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 project root directory create </a:t>
            </a:r>
            <a:r>
              <a:rPr lang="en-CA" dirty="0" err="1" smtClean="0"/>
              <a:t>deployment.yaml</a:t>
            </a:r>
            <a:r>
              <a:rPr lang="en-CA" dirty="0" smtClean="0"/>
              <a:t>’</a:t>
            </a:r>
          </a:p>
          <a:p>
            <a:r>
              <a:rPr lang="en-CA" dirty="0" smtClean="0"/>
              <a:t>Specify ‘kind’ (deployment, service, destination, gateway)</a:t>
            </a:r>
          </a:p>
          <a:p>
            <a:r>
              <a:rPr lang="en-CA" dirty="0" smtClean="0"/>
              <a:t>At service section specified exposed deployment</a:t>
            </a:r>
          </a:p>
          <a:p>
            <a:pPr marL="457200" lvl="1" indent="0">
              <a:buNone/>
            </a:pPr>
            <a:r>
              <a:rPr lang="en-CA" dirty="0" err="1" smtClean="0"/>
              <a:t>spec.selector.app</a:t>
            </a:r>
            <a:r>
              <a:rPr lang="en-CA" dirty="0" smtClean="0"/>
              <a:t>=&lt;deployment label&gt;</a:t>
            </a:r>
            <a:endParaRPr lang="en-CA" dirty="0"/>
          </a:p>
          <a:p>
            <a:endParaRPr lang="en-CA" sz="2400" dirty="0" smtClean="0"/>
          </a:p>
        </p:txBody>
      </p:sp>
      <p:pic>
        <p:nvPicPr>
          <p:cNvPr id="4" name="Picture 2" descr="Image result for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157" y="5129639"/>
            <a:ext cx="1401643" cy="104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11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II. Install </a:t>
            </a:r>
            <a:r>
              <a:rPr lang="en-CA" sz="3200" dirty="0" err="1" smtClean="0"/>
              <a:t>Istio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Install </a:t>
            </a:r>
            <a:r>
              <a:rPr lang="en-CA" dirty="0" err="1" smtClean="0"/>
              <a:t>Istio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523"/>
            <a:ext cx="10515600" cy="43364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 dirty="0" smtClean="0"/>
              <a:t>Run a local instance of </a:t>
            </a:r>
            <a:r>
              <a:rPr lang="en-CA" sz="2400" dirty="0" err="1" smtClean="0"/>
              <a:t>kubernetes</a:t>
            </a:r>
            <a:r>
              <a:rPr lang="en-CA" sz="2400" dirty="0" smtClean="0"/>
              <a:t>, (</a:t>
            </a:r>
            <a:r>
              <a:rPr lang="en-CA" sz="2400" dirty="0" err="1" smtClean="0"/>
              <a:t>eg</a:t>
            </a:r>
            <a:r>
              <a:rPr lang="en-CA" sz="2400" dirty="0" smtClean="0"/>
              <a:t>. </a:t>
            </a:r>
            <a:r>
              <a:rPr lang="en-CA" sz="2400" dirty="0" err="1" smtClean="0"/>
              <a:t>Minikube</a:t>
            </a:r>
            <a:r>
              <a:rPr lang="en-CA" sz="2400" dirty="0"/>
              <a:t>)</a:t>
            </a:r>
            <a:r>
              <a:rPr lang="en-CA" sz="2400" dirty="0" smtClean="0"/>
              <a:t> Then download </a:t>
            </a:r>
            <a:r>
              <a:rPr lang="en-CA" sz="2400" dirty="0" err="1" smtClean="0"/>
              <a:t>Istio</a:t>
            </a:r>
            <a:r>
              <a:rPr lang="en-CA" sz="2400" dirty="0"/>
              <a:t> </a:t>
            </a:r>
            <a:endParaRPr lang="en-CA" sz="2400" dirty="0" smtClean="0"/>
          </a:p>
          <a:p>
            <a:pPr marL="457200" indent="-457200">
              <a:buFont typeface="+mj-lt"/>
              <a:buAutoNum type="alphaLcParenR"/>
            </a:pPr>
            <a:endParaRPr lang="en-CA" sz="2400" dirty="0" smtClean="0"/>
          </a:p>
          <a:p>
            <a:pPr marL="457200" indent="-457200">
              <a:buFont typeface="+mj-lt"/>
              <a:buAutoNum type="alphaLcParenR"/>
            </a:pPr>
            <a:r>
              <a:rPr lang="en-CA" sz="2400" dirty="0" smtClean="0"/>
              <a:t>At </a:t>
            </a:r>
            <a:r>
              <a:rPr lang="en-CA" sz="2400" dirty="0" err="1" smtClean="0"/>
              <a:t>istio</a:t>
            </a:r>
            <a:r>
              <a:rPr lang="en-CA" sz="2400" dirty="0" smtClean="0"/>
              <a:t> root directory, set </a:t>
            </a:r>
            <a:r>
              <a:rPr lang="en-CA" sz="2400" dirty="0" err="1" smtClean="0"/>
              <a:t>istioctl</a:t>
            </a:r>
            <a:r>
              <a:rPr lang="en-CA" sz="2400" dirty="0" smtClean="0"/>
              <a:t> to path, and read </a:t>
            </a:r>
            <a:r>
              <a:rPr lang="en-CA" sz="2400" dirty="0" err="1" smtClean="0"/>
              <a:t>istio</a:t>
            </a:r>
            <a:r>
              <a:rPr lang="en-CA" sz="2400" dirty="0" smtClean="0"/>
              <a:t> CRD by </a:t>
            </a:r>
          </a:p>
          <a:p>
            <a:pPr marL="457200" lvl="1" indent="0">
              <a:buNone/>
            </a:pPr>
            <a:r>
              <a:rPr lang="en-CA" sz="2000" dirty="0" smtClean="0">
                <a:solidFill>
                  <a:srgbClr val="FF0000"/>
                </a:solidFill>
              </a:rPr>
              <a:t>$</a:t>
            </a:r>
            <a:r>
              <a:rPr lang="en-CA" sz="2000" dirty="0" err="1" smtClean="0">
                <a:solidFill>
                  <a:srgbClr val="FF0000"/>
                </a:solidFill>
              </a:rPr>
              <a:t>kubectl</a:t>
            </a:r>
            <a:r>
              <a:rPr lang="en-CA" sz="2000" dirty="0" smtClean="0">
                <a:solidFill>
                  <a:srgbClr val="FF0000"/>
                </a:solidFill>
              </a:rPr>
              <a:t> apply –f install/</a:t>
            </a:r>
            <a:r>
              <a:rPr lang="en-CA" sz="2000" dirty="0" err="1" smtClean="0">
                <a:solidFill>
                  <a:srgbClr val="FF0000"/>
                </a:solidFill>
              </a:rPr>
              <a:t>kubernetes</a:t>
            </a:r>
            <a:r>
              <a:rPr lang="en-CA" sz="2000" dirty="0" smtClean="0">
                <a:solidFill>
                  <a:srgbClr val="FF0000"/>
                </a:solidFill>
              </a:rPr>
              <a:t>/helm/</a:t>
            </a:r>
            <a:r>
              <a:rPr lang="en-CA" sz="2000" dirty="0" err="1" smtClean="0">
                <a:solidFill>
                  <a:srgbClr val="FF0000"/>
                </a:solidFill>
              </a:rPr>
              <a:t>istio</a:t>
            </a:r>
            <a:r>
              <a:rPr lang="en-CA" sz="2000" dirty="0" smtClean="0">
                <a:solidFill>
                  <a:srgbClr val="FF0000"/>
                </a:solidFill>
              </a:rPr>
              <a:t>/templates/</a:t>
            </a:r>
            <a:r>
              <a:rPr lang="en-CA" sz="2000" dirty="0" err="1" smtClean="0">
                <a:solidFill>
                  <a:srgbClr val="FF0000"/>
                </a:solidFill>
              </a:rPr>
              <a:t>crds.yml</a:t>
            </a:r>
            <a:endParaRPr lang="en-CA" sz="20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CA" sz="2000" dirty="0" smtClean="0"/>
          </a:p>
          <a:p>
            <a:pPr marL="457200" indent="-457200">
              <a:buFont typeface="+mj-lt"/>
              <a:buAutoNum type="alphaLcParenR"/>
            </a:pPr>
            <a:r>
              <a:rPr lang="en-CA" sz="2400" dirty="0" smtClean="0"/>
              <a:t>Install </a:t>
            </a:r>
            <a:r>
              <a:rPr lang="en-CA" sz="2400" dirty="0" err="1" smtClean="0"/>
              <a:t>Istio</a:t>
            </a:r>
            <a:r>
              <a:rPr lang="en-CA" sz="2400" dirty="0" smtClean="0"/>
              <a:t>: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rgbClr val="FF0000"/>
                </a:solidFill>
              </a:rPr>
              <a:t>$</a:t>
            </a:r>
            <a:r>
              <a:rPr lang="en-CA" sz="2000" dirty="0" err="1" smtClean="0">
                <a:solidFill>
                  <a:srgbClr val="FF0000"/>
                </a:solidFill>
              </a:rPr>
              <a:t>kubectl</a:t>
            </a:r>
            <a:r>
              <a:rPr lang="en-CA" sz="2000" dirty="0" smtClean="0">
                <a:solidFill>
                  <a:srgbClr val="FF0000"/>
                </a:solidFill>
              </a:rPr>
              <a:t> </a:t>
            </a:r>
            <a:r>
              <a:rPr lang="en-CA" sz="2000" dirty="0">
                <a:solidFill>
                  <a:srgbClr val="FF0000"/>
                </a:solidFill>
              </a:rPr>
              <a:t>apply –f install/</a:t>
            </a:r>
            <a:r>
              <a:rPr lang="en-CA" sz="2000" dirty="0" err="1">
                <a:solidFill>
                  <a:srgbClr val="FF0000"/>
                </a:solidFill>
              </a:rPr>
              <a:t>kubernetes</a:t>
            </a:r>
            <a:r>
              <a:rPr lang="en-CA" sz="2000" dirty="0">
                <a:solidFill>
                  <a:srgbClr val="FF0000"/>
                </a:solidFill>
              </a:rPr>
              <a:t>/</a:t>
            </a:r>
            <a:r>
              <a:rPr lang="en-CA" sz="2000" dirty="0" err="1">
                <a:solidFill>
                  <a:srgbClr val="FF0000"/>
                </a:solidFill>
              </a:rPr>
              <a:t>istio-demo.yml</a:t>
            </a:r>
            <a:endParaRPr lang="en-CA" sz="20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 descr="Image result for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157" y="5129639"/>
            <a:ext cx="1401643" cy="104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74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II. Install </a:t>
            </a:r>
            <a:r>
              <a:rPr lang="en-CA" sz="3200" dirty="0" err="1" smtClean="0"/>
              <a:t>Istio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2. Check installation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523"/>
            <a:ext cx="10515600" cy="4336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err="1" smtClean="0">
                <a:solidFill>
                  <a:srgbClr val="FF0000"/>
                </a:solidFill>
              </a:rPr>
              <a:t>Minikube</a:t>
            </a:r>
            <a:r>
              <a:rPr lang="en-CA" sz="2000" dirty="0" smtClean="0">
                <a:solidFill>
                  <a:srgbClr val="FF0000"/>
                </a:solidFill>
              </a:rPr>
              <a:t> dashboard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46" y="2139187"/>
            <a:ext cx="10126704" cy="471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34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Istio</a:t>
            </a:r>
            <a:r>
              <a:rPr lang="en-US" dirty="0"/>
              <a:t> </a:t>
            </a:r>
            <a:r>
              <a:rPr lang="en-US" dirty="0" smtClean="0"/>
              <a:t>API 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Envoy(Proxy)</a:t>
            </a:r>
          </a:p>
          <a:p>
            <a:r>
              <a:rPr lang="en-US" altLang="zh-CN" dirty="0" smtClean="0"/>
              <a:t>Pilot</a:t>
            </a:r>
          </a:p>
          <a:p>
            <a:r>
              <a:rPr lang="en-US" dirty="0" smtClean="0"/>
              <a:t>Citadel</a:t>
            </a:r>
          </a:p>
          <a:p>
            <a:r>
              <a:rPr lang="en-US" dirty="0" smtClean="0"/>
              <a:t>Mixer</a:t>
            </a:r>
            <a:endParaRPr lang="en-US" dirty="0" smtClean="0"/>
          </a:p>
          <a:p>
            <a:endParaRPr lang="en-CA" dirty="0" smtClean="0"/>
          </a:p>
        </p:txBody>
      </p:sp>
      <p:pic>
        <p:nvPicPr>
          <p:cNvPr id="8194" name="Picture 2" descr="https://cdn-images-1.medium.com/max/800/1*wHD-T-vD8tIVjaabf_rkh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1604963"/>
            <a:ext cx="61245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83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Content	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CA" dirty="0" smtClean="0"/>
              <a:t>Microservice</a:t>
            </a:r>
          </a:p>
          <a:p>
            <a:pPr marL="571500" indent="-571500">
              <a:buFont typeface="+mj-lt"/>
              <a:buAutoNum type="romanUcPeriod"/>
            </a:pPr>
            <a:r>
              <a:rPr lang="en-CA" dirty="0" smtClean="0"/>
              <a:t>Docker</a:t>
            </a:r>
          </a:p>
          <a:p>
            <a:pPr marL="571500" indent="-571500">
              <a:buFont typeface="+mj-lt"/>
              <a:buAutoNum type="romanUcPeriod"/>
            </a:pPr>
            <a:r>
              <a:rPr lang="en-CA" dirty="0" smtClean="0"/>
              <a:t>Kubernetes</a:t>
            </a:r>
            <a:endParaRPr lang="en-CA" dirty="0" smtClean="0"/>
          </a:p>
          <a:p>
            <a:pPr marL="571500" indent="-571500">
              <a:buFont typeface="+mj-lt"/>
              <a:buAutoNum type="romanUcPeriod"/>
            </a:pPr>
            <a:r>
              <a:rPr lang="en-CA" dirty="0" smtClean="0"/>
              <a:t>Traffic Management</a:t>
            </a:r>
          </a:p>
          <a:p>
            <a:pPr marL="571500" indent="-571500">
              <a:buFont typeface="+mj-lt"/>
              <a:buAutoNum type="romanUcPeriod"/>
            </a:pPr>
            <a:r>
              <a:rPr lang="en-CA" dirty="0" err="1" smtClean="0"/>
              <a:t>Auth</a:t>
            </a:r>
            <a:r>
              <a:rPr lang="en-CA" dirty="0" smtClean="0"/>
              <a:t> Policy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69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170" name="Picture 2" descr="Image result for ist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3096" cy="750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456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72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III. Traffic Management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Gateway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523"/>
            <a:ext cx="6008077" cy="43364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 dirty="0" smtClean="0"/>
              <a:t>handles incoming/outgoing http/</a:t>
            </a:r>
            <a:r>
              <a:rPr lang="en-CA" sz="2400" dirty="0" err="1" smtClean="0"/>
              <a:t>tcp</a:t>
            </a:r>
            <a:r>
              <a:rPr lang="en-CA" sz="2400" dirty="0" smtClean="0"/>
              <a:t> connections (north south)</a:t>
            </a:r>
          </a:p>
          <a:p>
            <a:pPr marL="457200" indent="-457200">
              <a:buFont typeface="+mj-lt"/>
              <a:buAutoNum type="alphaLcParenR"/>
            </a:pPr>
            <a:r>
              <a:rPr lang="en-CA" sz="2400" dirty="0" smtClean="0"/>
              <a:t>Describe load balancer at mesh edge</a:t>
            </a:r>
          </a:p>
          <a:p>
            <a:pPr marL="457200" indent="-457200">
              <a:buFont typeface="+mj-lt"/>
              <a:buAutoNum type="alphaLcParenR"/>
            </a:pPr>
            <a:r>
              <a:rPr lang="en-CA" sz="2400" dirty="0" smtClean="0"/>
              <a:t>Virtual Service </a:t>
            </a:r>
            <a:r>
              <a:rPr lang="en-CA" sz="2400" dirty="0" smtClean="0"/>
              <a:t>can then be bound to a gateway to control the forwarding of traffic arriving at a particular host or gateway port</a:t>
            </a:r>
          </a:p>
        </p:txBody>
      </p:sp>
      <p:pic>
        <p:nvPicPr>
          <p:cNvPr id="4" name="Picture 2" descr="Image result for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157" y="5129639"/>
            <a:ext cx="1401643" cy="104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5" y="915133"/>
            <a:ext cx="53816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85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III. Traffic Management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2. Virtual 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40523"/>
            <a:ext cx="4542693" cy="433644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Specify gateway connected to the virtual service</a:t>
            </a:r>
          </a:p>
          <a:p>
            <a:r>
              <a:rPr lang="en-CA" sz="2400" dirty="0" smtClean="0"/>
              <a:t>Add Uri routing</a:t>
            </a:r>
          </a:p>
          <a:p>
            <a:r>
              <a:rPr lang="en-CA" sz="2400" dirty="0" smtClean="0"/>
              <a:t>Add route </a:t>
            </a:r>
            <a:r>
              <a:rPr lang="en-CA" sz="2400" dirty="0" err="1" smtClean="0"/>
              <a:t>destionation</a:t>
            </a:r>
            <a:endParaRPr lang="en-CA" sz="2400" dirty="0" smtClean="0"/>
          </a:p>
          <a:p>
            <a:r>
              <a:rPr lang="en-CA" sz="2400" dirty="0" smtClean="0"/>
              <a:t>Refers to the destination rule to find subset (version)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982" y="1284593"/>
            <a:ext cx="60674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47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III. Traffic Management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Destination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523"/>
            <a:ext cx="5621215" cy="4336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Declare subsets for deployment with labels</a:t>
            </a:r>
          </a:p>
          <a:p>
            <a:pPr marL="0" indent="0">
              <a:buNone/>
            </a:pPr>
            <a:r>
              <a:rPr lang="en-CA" sz="2400" dirty="0" err="1" smtClean="0"/>
              <a:t>Refence</a:t>
            </a:r>
            <a:r>
              <a:rPr lang="en-CA" sz="2400" dirty="0" smtClean="0"/>
              <a:t> to virtual service </a:t>
            </a:r>
          </a:p>
        </p:txBody>
      </p:sp>
      <p:pic>
        <p:nvPicPr>
          <p:cNvPr id="4" name="Picture 2" descr="Image result for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157" y="5129639"/>
            <a:ext cx="1401643" cy="104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039" y="2108719"/>
            <a:ext cx="39528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54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III. Traffic Management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Service Entry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523"/>
            <a:ext cx="5621215" cy="4336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Configure an external svc.</a:t>
            </a:r>
          </a:p>
          <a:p>
            <a:pPr marL="0" indent="0">
              <a:buNone/>
            </a:pPr>
            <a:r>
              <a:rPr lang="en-CA" sz="2400" dirty="0"/>
              <a:t>	</a:t>
            </a:r>
            <a:r>
              <a:rPr lang="en-CA" sz="2400" dirty="0" err="1" smtClean="0"/>
              <a:t>databse</a:t>
            </a:r>
            <a:endParaRPr lang="en-CA" sz="2400" dirty="0" smtClean="0"/>
          </a:p>
          <a:p>
            <a:pPr marL="0" indent="0">
              <a:buNone/>
            </a:pPr>
            <a:r>
              <a:rPr lang="en-CA" sz="2400" dirty="0"/>
              <a:t>	</a:t>
            </a:r>
            <a:r>
              <a:rPr lang="en-CA" sz="2400" dirty="0" smtClean="0"/>
              <a:t>other external apps</a:t>
            </a:r>
          </a:p>
        </p:txBody>
      </p:sp>
      <p:pic>
        <p:nvPicPr>
          <p:cNvPr id="4" name="Picture 2" descr="Image result for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157" y="5129639"/>
            <a:ext cx="1401643" cy="104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1591408"/>
            <a:ext cx="3962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53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42" name="Picture 2" descr="https://cdn-images-1.medium.com/max/800/1*0GBW_XGsNKV-mXs308mR-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84" y="365125"/>
            <a:ext cx="11168284" cy="628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176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1266" name="Picture 2" descr="https://cdn-images-1.medium.com/max/800/1*7AuytxNm6-TkJQhOMWVN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24316" cy="591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262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2290" name="Picture 2" descr="https://cdn-images-1.medium.com/max/800/1*dgoTzU1_3bauGlN3szFX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332156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86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218" name="Picture 2" descr="https://cdn-images-1.medium.com/max/1600/1*EO38rgWB4XXxYISIxRvP8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93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 descr="Image result for monolithic vs microservic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473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9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Image result for netflix microservi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" r="-349" b="23257"/>
          <a:stretch/>
        </p:blipFill>
        <p:spPr bwMode="auto">
          <a:xfrm>
            <a:off x="537647" y="698963"/>
            <a:ext cx="11116705" cy="550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9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146" name="Picture 2" descr="Image result for micro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8" y="-8302"/>
            <a:ext cx="9398643" cy="686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06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Service Registry, Management, Discovery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44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Gateways(</a:t>
            </a:r>
            <a:r>
              <a:rPr lang="en-CA" dirty="0" err="1" smtClean="0"/>
              <a:t>Zuul</a:t>
            </a:r>
            <a:r>
              <a:rPr lang="en-CA" dirty="0" smtClean="0"/>
              <a:t>, </a:t>
            </a:r>
            <a:r>
              <a:rPr lang="en-CA" dirty="0" smtClean="0"/>
              <a:t>Ambassador, </a:t>
            </a:r>
            <a:r>
              <a:rPr lang="en-CA" dirty="0" err="1" smtClean="0"/>
              <a:t>Istio</a:t>
            </a:r>
            <a:r>
              <a:rPr lang="en-CA" dirty="0" smtClean="0"/>
              <a:t>):</a:t>
            </a:r>
            <a:endParaRPr lang="en-CA" dirty="0" smtClean="0"/>
          </a:p>
          <a:p>
            <a:endParaRPr lang="en-CA" dirty="0"/>
          </a:p>
        </p:txBody>
      </p:sp>
      <p:pic>
        <p:nvPicPr>
          <p:cNvPr id="3076" name="Picture 4" descr="Image result for ambassador gatew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1862219"/>
            <a:ext cx="6617848" cy="473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1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II. Docker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What is Docker?</a:t>
            </a:r>
            <a:endParaRPr lang="en-CA" dirty="0"/>
          </a:p>
        </p:txBody>
      </p:sp>
      <p:pic>
        <p:nvPicPr>
          <p:cNvPr id="1030" name="Picture 6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224" y="1825625"/>
            <a:ext cx="94015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75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II. Docker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Container vs Virtual Machine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2613" y="1690688"/>
            <a:ext cx="7806774" cy="40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6.googleusercontent.com/OLNkuRtYmA-8DwJ1-gSM9HL4Uxu56ae3yX5deu9997DXNtNEFbaAnuwSTlKFbAlmwH8GqJohKNow8gpDbUj_LPqW1sfXBu7CLDFB2cL5jqCuuLiOc89AKdH2yiYkq-37EdnePet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7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957</Words>
  <Application>Microsoft Office PowerPoint</Application>
  <PresentationFormat>Widescreen</PresentationFormat>
  <Paragraphs>141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等线</vt:lpstr>
      <vt:lpstr>Arial</vt:lpstr>
      <vt:lpstr>Calibri</vt:lpstr>
      <vt:lpstr>Calibri Light</vt:lpstr>
      <vt:lpstr>Office Theme</vt:lpstr>
      <vt:lpstr>  Istio</vt:lpstr>
      <vt:lpstr>Content </vt:lpstr>
      <vt:lpstr>PowerPoint Presentation</vt:lpstr>
      <vt:lpstr>PowerPoint Presentation</vt:lpstr>
      <vt:lpstr>PowerPoint Presentation</vt:lpstr>
      <vt:lpstr>Service Registry, Management, Discovery</vt:lpstr>
      <vt:lpstr>II. Docker What is Docker?</vt:lpstr>
      <vt:lpstr>II. Docker Container vs Virtual Machine</vt:lpstr>
      <vt:lpstr>PowerPoint Presentation</vt:lpstr>
      <vt:lpstr>PowerPoint Presentation</vt:lpstr>
      <vt:lpstr>Kubernetes Architecture</vt:lpstr>
      <vt:lpstr>PowerPoint Presentation</vt:lpstr>
      <vt:lpstr>Service Mesh</vt:lpstr>
      <vt:lpstr>I. Prepare Image 1. Image Creation</vt:lpstr>
      <vt:lpstr>I. Prepare Image 2a. Deploy Image to Kubernetes</vt:lpstr>
      <vt:lpstr>I. Prepare Image 2b. Deployment.yaml</vt:lpstr>
      <vt:lpstr>II. Install Istio 1. Install Istio</vt:lpstr>
      <vt:lpstr>II. Install Istio 2. Check installation</vt:lpstr>
      <vt:lpstr>Istio API Features</vt:lpstr>
      <vt:lpstr>PowerPoint Presentation</vt:lpstr>
      <vt:lpstr>PowerPoint Presentation</vt:lpstr>
      <vt:lpstr>III. Traffic Management 1. Gateway</vt:lpstr>
      <vt:lpstr>III. Traffic Management 2. Virtual Service</vt:lpstr>
      <vt:lpstr>III. Traffic Management 3. Destination Rules</vt:lpstr>
      <vt:lpstr>III. Traffic Management 4. Service Entry</vt:lpstr>
      <vt:lpstr>PowerPoint Presentation</vt:lpstr>
      <vt:lpstr>PowerPoint Presentation</vt:lpstr>
      <vt:lpstr>PowerPoint Presentation</vt:lpstr>
      <vt:lpstr>PowerPoint Presentation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Microservice, Kubernetes and Istio</dc:title>
  <dc:creator>Wang, Eugene</dc:creator>
  <cp:lastModifiedBy>Wang, Eugene</cp:lastModifiedBy>
  <cp:revision>50</cp:revision>
  <dcterms:created xsi:type="dcterms:W3CDTF">2018-09-28T14:28:26Z</dcterms:created>
  <dcterms:modified xsi:type="dcterms:W3CDTF">2018-10-10T19:40:55Z</dcterms:modified>
</cp:coreProperties>
</file>