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70" r:id="rId7"/>
    <p:sldId id="275" r:id="rId8"/>
    <p:sldId id="277" r:id="rId9"/>
    <p:sldId id="271" r:id="rId10"/>
    <p:sldId id="272" r:id="rId11"/>
    <p:sldId id="273" r:id="rId12"/>
    <p:sldId id="258" r:id="rId13"/>
    <p:sldId id="261" r:id="rId14"/>
    <p:sldId id="266" r:id="rId15"/>
    <p:sldId id="267" r:id="rId16"/>
    <p:sldId id="274" r:id="rId17"/>
    <p:sldId id="262" r:id="rId18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68045"/>
  </p:normalViewPr>
  <p:slideViewPr>
    <p:cSldViewPr>
      <p:cViewPr varScale="1">
        <p:scale>
          <a:sx n="59" d="100"/>
          <a:sy n="59" d="100"/>
        </p:scale>
        <p:origin x="2144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1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Seria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346592"/>
        <c:axId val="6113501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Seria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46592"/>
        <c:axId val="611350120"/>
      </c:lineChart>
      <c:catAx>
        <c:axId val="611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11350120"/>
        <c:crosses val="autoZero"/>
        <c:auto val="1"/>
        <c:lblAlgn val="ctr"/>
        <c:lblOffset val="100"/>
        <c:noMultiLvlLbl val="0"/>
      </c:catAx>
      <c:valAx>
        <c:axId val="61135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113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l-PL" noProof="0" dirty="0"/>
            <a:t>Grupa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pl-PL" noProof="0" dirty="0"/>
            <a:t>Zadanie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l-PL" noProof="0" dirty="0"/>
            <a:t>Grupa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l-PL" noProof="0" dirty="0"/>
            <a:t>Zadanie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pl-PL" noProof="0" dirty="0"/>
            <a:t>Zadanie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pl-PL" noProof="0" dirty="0"/>
            <a:t>Grupa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pl-PL" noProof="0" dirty="0"/>
            <a:t>Zadanie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71D67D5D-013C-4885-A61E-A3F99D7C7108}">
      <dgm:prSet phldrT="[Text]"/>
      <dgm:spPr/>
      <dgm:t>
        <a:bodyPr rtlCol="0"/>
        <a:lstStyle/>
        <a:p>
          <a:pPr rtl="0"/>
          <a:r>
            <a:rPr lang="pl-PL" noProof="0" dirty="0"/>
            <a:t>Zadanie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 rtlCol="0"/>
        <a:lstStyle/>
        <a:p>
          <a:pPr rtl="0"/>
          <a:endParaRPr lang="en-US"/>
        </a:p>
      </dgm:t>
    </dgm:pt>
    <dgm:pt modelId="{BC16BF20-A847-48B0-889B-BA6389A79929}" type="sibTrans" cxnId="{7CDF5A89-87DF-4CC1-8943-7A0E14869583}">
      <dgm:prSet/>
      <dgm:spPr/>
      <dgm:t>
        <a:bodyPr rtlCol="0"/>
        <a:lstStyle/>
        <a:p>
          <a:pPr rtl="0"/>
          <a:endParaRPr lang="en-US"/>
        </a:p>
      </dgm:t>
    </dgm:pt>
    <dgm:pt modelId="{1DE38F54-13B9-49B9-8D1C-BE40A0B41642}">
      <dgm:prSet phldrT="[Text]"/>
      <dgm:spPr/>
      <dgm:t>
        <a:bodyPr rtlCol="0"/>
        <a:lstStyle/>
        <a:p>
          <a:pPr rtl="0"/>
          <a:r>
            <a:rPr lang="pl-PL" noProof="0" dirty="0"/>
            <a:t>Zadanie 2</a:t>
          </a:r>
        </a:p>
      </dgm:t>
    </dgm:pt>
    <dgm:pt modelId="{241FC70F-0CFE-4A9B-A53B-CB579CB35D65}" type="parTrans" cxnId="{E2BA7653-A0BC-4906-B811-36202FCAECA9}">
      <dgm:prSet/>
      <dgm:spPr/>
      <dgm:t>
        <a:bodyPr rtlCol="0"/>
        <a:lstStyle/>
        <a:p>
          <a:pPr rtl="0"/>
          <a:endParaRPr lang="en-US"/>
        </a:p>
      </dgm:t>
    </dgm:pt>
    <dgm:pt modelId="{5D6C750F-882D-4057-8E46-BA0F88DBA2EC}" type="sibTrans" cxnId="{E2BA7653-A0BC-4906-B811-36202FCAECA9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85A4AB16-4D0E-4AA6-89C3-87C107E042CB}" type="presOf" srcId="{1DE38F54-13B9-49B9-8D1C-BE40A0B41642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BA7653-A0BC-4906-B811-36202FCAECA9}" srcId="{CC6B7442-0B72-4EF2-9F13-1325B51AFF9F}" destId="{1DE38F54-13B9-49B9-8D1C-BE40A0B41642}" srcOrd="1" destOrd="0" parTransId="{241FC70F-0CFE-4A9B-A53B-CB579CB35D65}" sibTransId="{5D6C750F-882D-4057-8E46-BA0F88DBA2EC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34252"/>
          <a:ext cx="5029199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 dirty="0"/>
            <a:t>Grupa A</a:t>
          </a:r>
        </a:p>
      </dsp:txBody>
      <dsp:txXfrm>
        <a:off x="31613" y="65865"/>
        <a:ext cx="4965973" cy="584369"/>
      </dsp:txXfrm>
    </dsp:sp>
    <dsp:sp modelId="{6EA3914A-CB7F-4A5E-9543-C3A39D9197C9}">
      <dsp:nvSpPr>
        <dsp:cNvPr id="0" name=""/>
        <dsp:cNvSpPr/>
      </dsp:nvSpPr>
      <dsp:spPr>
        <a:xfrm>
          <a:off x="0" y="68184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1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2</a:t>
          </a:r>
        </a:p>
      </dsp:txBody>
      <dsp:txXfrm>
        <a:off x="0" y="681847"/>
        <a:ext cx="5029199" cy="726570"/>
      </dsp:txXfrm>
    </dsp:sp>
    <dsp:sp modelId="{81203336-F3DE-4B3A-BCF4-0F68C23AC2BB}">
      <dsp:nvSpPr>
        <dsp:cNvPr id="0" name=""/>
        <dsp:cNvSpPr/>
      </dsp:nvSpPr>
      <dsp:spPr>
        <a:xfrm>
          <a:off x="0" y="1408417"/>
          <a:ext cx="5029199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 dirty="0"/>
            <a:t>Grupa B</a:t>
          </a:r>
        </a:p>
      </dsp:txBody>
      <dsp:txXfrm>
        <a:off x="31613" y="1440030"/>
        <a:ext cx="4965973" cy="584369"/>
      </dsp:txXfrm>
    </dsp:sp>
    <dsp:sp modelId="{782956A5-ADC8-4959-B856-589B9D9B9635}">
      <dsp:nvSpPr>
        <dsp:cNvPr id="0" name=""/>
        <dsp:cNvSpPr/>
      </dsp:nvSpPr>
      <dsp:spPr>
        <a:xfrm>
          <a:off x="0" y="2056012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1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2</a:t>
          </a:r>
        </a:p>
      </dsp:txBody>
      <dsp:txXfrm>
        <a:off x="0" y="2056012"/>
        <a:ext cx="5029199" cy="726570"/>
      </dsp:txXfrm>
    </dsp:sp>
    <dsp:sp modelId="{D64CB5D5-837D-47FC-9E42-A26D800BC695}">
      <dsp:nvSpPr>
        <dsp:cNvPr id="0" name=""/>
        <dsp:cNvSpPr/>
      </dsp:nvSpPr>
      <dsp:spPr>
        <a:xfrm>
          <a:off x="0" y="2782582"/>
          <a:ext cx="5029199" cy="6475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 dirty="0"/>
            <a:t>Grupa C</a:t>
          </a:r>
        </a:p>
      </dsp:txBody>
      <dsp:txXfrm>
        <a:off x="31613" y="2814195"/>
        <a:ext cx="4965973" cy="584369"/>
      </dsp:txXfrm>
    </dsp:sp>
    <dsp:sp modelId="{08B7B17B-8600-44B0-B235-389E5D71D804}">
      <dsp:nvSpPr>
        <dsp:cNvPr id="0" name=""/>
        <dsp:cNvSpPr/>
      </dsp:nvSpPr>
      <dsp:spPr>
        <a:xfrm>
          <a:off x="0" y="343017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1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2</a:t>
          </a:r>
        </a:p>
      </dsp:txBody>
      <dsp:txXfrm>
        <a:off x="0" y="3430177"/>
        <a:ext cx="5029199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6B9C3-FC65-4A45-BE3D-4830EE5250E4}" type="datetime1">
              <a:rPr lang="pl-PL" smtClean="0"/>
              <a:t>20.05.2019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952C7A-7E00-43F8-B97B-93C6BD05C92E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7777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10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265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0922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232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5259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    In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regardless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made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same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creation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seconds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activates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turns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subscribers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6318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    In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regardless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made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same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creation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seconds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activates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turns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subscribers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2397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you’re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manually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Otherwise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produces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notifications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//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6737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still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lives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produces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hood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It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behaves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refcount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refcount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(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as a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shortcut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manage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disposal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differently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l-PL" sz="1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8663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3882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8852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658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9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4839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Widok chmur i błękitnego nieba z perspektywy osoby otoczonej szklanymi ścianami budynku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 dirty="0"/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FEEA1-D2FA-4D87-9F7D-97F4566887AB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9B24-C938-4DC3-888C-4CCB7BF14778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E1148-C6B0-4E4B-AB5D-EE7B9F65DE17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1ED49-53BB-4A45-9FD4-08A0D00E9D00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33993-1EF7-4333-84F5-BFF2AC721488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F28E-40C0-4A8B-BF15-4B640C02E851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EBCF77-EF08-4ADD-9CA9-2BD2088B0CB5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355B5-24D8-4FA0-8BCB-6283249E21A2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B34204-5C4D-4355-8202-229A80FA8672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958A3-9A3F-4C63-871F-926EB533970E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9A0C-BD5A-49F1-8E14-EFC5048D745A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0BD398F-82E2-4D4A-8DAB-A585A42EE8B7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err="1"/>
              <a:t>RxSwift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2</a:t>
            </a:r>
          </a:p>
        </p:txBody>
      </p:sp>
      <p:sp>
        <p:nvSpPr>
          <p:cNvPr id="13" name="Tekst — symbol zastępczy 1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5" name="Zawartość — symbol zastępczy 1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4" name="Tekst — symbol zastępczy 13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6" name="Zawartość — symbol zastępczy 1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3</a:t>
            </a: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4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5</a:t>
            </a:r>
          </a:p>
        </p:txBody>
      </p:sp>
      <p:sp>
        <p:nvSpPr>
          <p:cNvPr id="8" name="Obraz — symbol zastępczy 7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kst — symbol zastępczy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Cold</a:t>
            </a:r>
            <a:r>
              <a:rPr lang="pl-PL" dirty="0"/>
              <a:t> vs Hot </a:t>
            </a:r>
            <a:r>
              <a:rPr lang="pl-PL" dirty="0" err="1"/>
              <a:t>Observables</a:t>
            </a:r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/>
            <a:r>
              <a:rPr lang="en-US" dirty="0"/>
              <a:t>Active (HOT) sequences start producing notifications </a:t>
            </a:r>
            <a:r>
              <a:rPr lang="en-US" b="1" dirty="0"/>
              <a:t>all the time</a:t>
            </a:r>
            <a:r>
              <a:rPr lang="en-US" dirty="0"/>
              <a:t> regardless of subscriptions</a:t>
            </a:r>
            <a:endParaRPr lang="pl-PL" dirty="0"/>
          </a:p>
          <a:p>
            <a:pPr lvl="0"/>
            <a:r>
              <a:rPr lang="en-US" dirty="0"/>
              <a:t>Passive (COLD) sequences start producing notifications </a:t>
            </a:r>
            <a:r>
              <a:rPr lang="en-US" b="1" dirty="0"/>
              <a:t>on request</a:t>
            </a:r>
            <a:r>
              <a:rPr lang="en-US" dirty="0"/>
              <a:t> (when subscribed to/when asked about it)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Example of a passive sequence might be a network request which is triggered by subscribing to it. On the other hand, active sequences are web socket connections, timer events or text values coming from a </a:t>
            </a:r>
            <a:r>
              <a:rPr lang="en-US" dirty="0" err="1"/>
              <a:t>UITextField</a:t>
            </a:r>
            <a:r>
              <a:rPr lang="en-US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93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ExampleOne</a:t>
            </a:r>
            <a:r>
              <a:rPr lang="pl-PL" dirty="0"/>
              <a:t> – </a:t>
            </a:r>
            <a:r>
              <a:rPr lang="pl-PL" dirty="0" err="1"/>
              <a:t>Publish</a:t>
            </a:r>
            <a:r>
              <a:rPr lang="pl-PL" dirty="0"/>
              <a:t>()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publish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()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is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used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,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transforms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an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ordinary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to “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connectable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”. </a:t>
            </a:r>
          </a:p>
          <a:p>
            <a:pPr marL="0" indent="0">
              <a:buNone/>
            </a:pPr>
            <a:endParaRPr lang="pl-PL" dirty="0">
              <a:latin typeface="Avenir Roman" panose="02000503020000020003" pitchFamily="2" charset="0"/>
              <a:cs typeface="Arial Hebrew Scholar" pitchFamily="2" charset="-79"/>
            </a:endParaRPr>
          </a:p>
          <a:p>
            <a:pPr marL="0" indent="0">
              <a:buNone/>
            </a:pP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Formal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definition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says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:</a:t>
            </a:r>
          </a:p>
          <a:p>
            <a:endParaRPr lang="pl-PL" dirty="0">
              <a:latin typeface="Avenir Roman" panose="02000503020000020003" pitchFamily="2" charset="0"/>
              <a:cs typeface="Arial Hebrew Scholar" pitchFamily="2" charset="-79"/>
            </a:endParaRPr>
          </a:p>
          <a:p>
            <a:pPr marL="0" indent="0">
              <a:buNone/>
            </a:pP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A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connectable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resembles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an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ordinary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except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that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does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not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begin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emitting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items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subscribed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to. It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only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emits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items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the Connect operator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applied to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.</a:t>
            </a:r>
          </a:p>
          <a:p>
            <a:pPr marL="0" indent="0">
              <a:buNone/>
            </a:pPr>
            <a:r>
              <a:rPr lang="pl-PL" dirty="0">
                <a:latin typeface="Arial Hebrew Scholar" pitchFamily="2" charset="-79"/>
                <a:cs typeface="Arial Hebrew Scholar" pitchFamily="2" charset="-79"/>
              </a:rPr>
              <a:t>    </a:t>
            </a:r>
          </a:p>
          <a:p>
            <a:pPr marL="0" indent="0">
              <a:buNone/>
            </a:pPr>
            <a:endParaRPr lang="pl-PL" dirty="0">
              <a:latin typeface="Arial Hebrew Scholar" pitchFamily="2" charset="-79"/>
              <a:cs typeface="Arial Hebrew Schola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ExampleOne</a:t>
            </a:r>
            <a:r>
              <a:rPr lang="pl-PL" dirty="0"/>
              <a:t> – </a:t>
            </a:r>
            <a:r>
              <a:rPr lang="pl-PL" dirty="0" err="1"/>
              <a:t>Publish</a:t>
            </a:r>
            <a:r>
              <a:rPr lang="pl-PL" dirty="0"/>
              <a:t>() + Connect()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publish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()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is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used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,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transforms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an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ordinary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to “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connectable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”. </a:t>
            </a:r>
          </a:p>
          <a:p>
            <a:pPr marL="0" indent="0">
              <a:buNone/>
            </a:pPr>
            <a:endParaRPr lang="pl-PL" dirty="0">
              <a:latin typeface="Avenir Roman" panose="02000503020000020003" pitchFamily="2" charset="0"/>
              <a:cs typeface="Arial Hebrew Scholar" pitchFamily="2" charset="-79"/>
            </a:endParaRPr>
          </a:p>
          <a:p>
            <a:pPr marL="0" indent="0">
              <a:buNone/>
            </a:pP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Formal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definition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says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:</a:t>
            </a:r>
          </a:p>
          <a:p>
            <a:endParaRPr lang="pl-PL" dirty="0">
              <a:latin typeface="Avenir Roman" panose="02000503020000020003" pitchFamily="2" charset="0"/>
              <a:cs typeface="Arial Hebrew Scholar" pitchFamily="2" charset="-79"/>
            </a:endParaRPr>
          </a:p>
          <a:p>
            <a:pPr marL="0" indent="0">
              <a:buNone/>
            </a:pP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A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connectable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resembles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an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ordinary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except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that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does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not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begin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emitting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items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subscribed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to. It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only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emits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items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the Connect operator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applied to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.</a:t>
            </a:r>
          </a:p>
          <a:p>
            <a:pPr marL="0" indent="0">
              <a:buNone/>
            </a:pPr>
            <a:r>
              <a:rPr lang="pl-PL" dirty="0">
                <a:latin typeface="Arial Hebrew Scholar" pitchFamily="2" charset="-79"/>
                <a:cs typeface="Arial Hebrew Scholar" pitchFamily="2" charset="-79"/>
              </a:rPr>
              <a:t>    </a:t>
            </a:r>
          </a:p>
          <a:p>
            <a:pPr marL="0" indent="0">
              <a:buNone/>
            </a:pPr>
            <a:endParaRPr lang="pl-PL" dirty="0">
              <a:latin typeface="Arial Hebrew Scholar" pitchFamily="2" charset="-79"/>
              <a:cs typeface="Arial Hebrew Schola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74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ExampleOne</a:t>
            </a:r>
            <a:r>
              <a:rPr lang="pl-PL" dirty="0"/>
              <a:t> – </a:t>
            </a:r>
            <a:r>
              <a:rPr lang="pl-PL" dirty="0" err="1"/>
              <a:t>Publish</a:t>
            </a:r>
            <a:r>
              <a:rPr lang="pl-PL" dirty="0"/>
              <a:t>() + </a:t>
            </a:r>
            <a:r>
              <a:rPr lang="pl-PL" dirty="0" err="1"/>
              <a:t>refCount</a:t>
            </a:r>
            <a:r>
              <a:rPr lang="pl-PL" dirty="0"/>
              <a:t>()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l-PL" dirty="0" err="1"/>
              <a:t>Publish</a:t>
            </a:r>
            <a:r>
              <a:rPr lang="pl-PL" dirty="0"/>
              <a:t>().</a:t>
            </a:r>
            <a:r>
              <a:rPr lang="pl-PL" dirty="0" err="1"/>
              <a:t>refcount</a:t>
            </a:r>
            <a:r>
              <a:rPr lang="pl-PL" dirty="0"/>
              <a:t>()/</a:t>
            </a:r>
            <a:r>
              <a:rPr lang="pl-PL" dirty="0" err="1"/>
              <a:t>share</a:t>
            </a:r>
            <a:r>
              <a:rPr lang="pl-PL" dirty="0"/>
              <a:t>() </a:t>
            </a:r>
            <a:r>
              <a:rPr lang="pl-PL" dirty="0" err="1"/>
              <a:t>keeps</a:t>
            </a:r>
            <a:r>
              <a:rPr lang="pl-PL" dirty="0"/>
              <a:t> </a:t>
            </a:r>
            <a:r>
              <a:rPr lang="pl-PL" dirty="0" err="1"/>
              <a:t>track</a:t>
            </a:r>
            <a:r>
              <a:rPr lang="pl-PL" dirty="0"/>
              <a:t> of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observers</a:t>
            </a:r>
            <a:r>
              <a:rPr lang="pl-PL" dirty="0"/>
              <a:t> </a:t>
            </a:r>
            <a:r>
              <a:rPr lang="pl-PL" dirty="0" err="1"/>
              <a:t>subscribe</a:t>
            </a:r>
            <a:r>
              <a:rPr lang="pl-PL" dirty="0"/>
              <a:t> to </a:t>
            </a:r>
            <a:r>
              <a:rPr lang="pl-PL" dirty="0" err="1"/>
              <a:t>observable</a:t>
            </a:r>
            <a:r>
              <a:rPr lang="pl-PL" dirty="0"/>
              <a:t> and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disconnect</a:t>
            </a:r>
            <a:r>
              <a:rPr lang="pl-PL" dirty="0"/>
              <a:t> from the </a:t>
            </a: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the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observer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done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subscriptions</a:t>
            </a:r>
            <a:r>
              <a:rPr lang="pl-PL" dirty="0"/>
              <a:t> </a:t>
            </a:r>
            <a:r>
              <a:rPr lang="pl-PL" dirty="0" err="1"/>
              <a:t>counter</a:t>
            </a:r>
            <a:r>
              <a:rPr lang="pl-PL" dirty="0"/>
              <a:t> drops down to zero, </a:t>
            </a: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“</a:t>
            </a:r>
            <a:r>
              <a:rPr lang="pl-PL" dirty="0" err="1"/>
              <a:t>killed</a:t>
            </a:r>
            <a:r>
              <a:rPr lang="pl-PL" dirty="0"/>
              <a:t>” and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produce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>
              <a:latin typeface="Arial Hebrew Scholar" pitchFamily="2" charset="-79"/>
              <a:cs typeface="Arial Hebrew Schola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069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Tytuł i zawartość z wykresem</a:t>
            </a:r>
          </a:p>
        </p:txBody>
      </p:sp>
      <p:graphicFrame>
        <p:nvGraphicFramePr>
          <p:cNvPr id="7" name="Zawartość — symbol zastępczy 6" descr="Wykres kolumnowy grupowany przedstawiający&#10;wartości 2 serii i wykres liniowy złożony dla 4 kategorii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170086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Dwa elementy zawartości z tabelą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 dirty="0"/>
              <a:t>Tutaj dodaj pierwszy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drugi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trzeci </a:t>
            </a:r>
            <a:r>
              <a:rPr lang="pl-PL" dirty="0" err="1"/>
              <a:t>punktor</a:t>
            </a:r>
            <a:endParaRPr lang="pl-PL" dirty="0"/>
          </a:p>
        </p:txBody>
      </p:sp>
      <p:graphicFrame>
        <p:nvGraphicFramePr>
          <p:cNvPr id="6" name="Zawartość — symbol zastępczy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9314901"/>
              </p:ext>
            </p:extLst>
          </p:nvPr>
        </p:nvGraphicFramePr>
        <p:xfrm>
          <a:off x="6551613" y="685800"/>
          <a:ext cx="5029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Klasa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Grupa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Grupa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Klasa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Klasa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Klasa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Dwa elementy zawartości z grafiką </a:t>
            </a:r>
            <a:r>
              <a:rPr lang="pl-PL" dirty="0" err="1"/>
              <a:t>SmartArt</a:t>
            </a:r>
            <a:endParaRPr lang="pl-PL" dirty="0"/>
          </a:p>
        </p:txBody>
      </p:sp>
      <p:graphicFrame>
        <p:nvGraphicFramePr>
          <p:cNvPr id="4" name="Zawartość — symbol zastępczy 3" descr="Pionowa lista punktowana przedstawiająca 3 grupy umieszczone jedna pod drugą, a w każdej grupie są punktory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4404974"/>
              </p:ext>
            </p:extLst>
          </p:nvPr>
        </p:nvGraphicFramePr>
        <p:xfrm>
          <a:off x="12938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awartość — symbol zastępczy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l-PL" dirty="0"/>
              <a:t>Tutaj dodaj pierwszy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drugi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trzeci </a:t>
            </a:r>
            <a:r>
              <a:rPr lang="pl-PL" dirty="0" err="1"/>
              <a:t>punktor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1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(16:9)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0_TF02801084.potx" id="{35614013-17F3-4202-8503-DA2833A6440F}" vid="{6DEDBFA0-50A8-4CED-AEBF-ED525B81C982}"/>
    </a:ext>
  </a:extLst>
</a:theme>
</file>

<file path=ppt/theme/theme2.xml><?xml version="1.0" encoding="utf-8"?>
<a:theme xmlns:a="http://schemas.openxmlformats.org/drawingml/2006/main" name="Motyw pakietu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 (16:9)</Template>
  <TotalTime>1420</TotalTime>
  <Words>312</Words>
  <Application>Microsoft Macintosh PowerPoint</Application>
  <PresentationFormat>Custom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Hebrew Scholar</vt:lpstr>
      <vt:lpstr>Avenir Roman</vt:lpstr>
      <vt:lpstr>Corbel</vt:lpstr>
      <vt:lpstr>Marketing (16:9)</vt:lpstr>
      <vt:lpstr>RxSwift</vt:lpstr>
      <vt:lpstr>Cold vs Hot Observables</vt:lpstr>
      <vt:lpstr>ExampleOne – Publish()</vt:lpstr>
      <vt:lpstr>ExampleOne – Publish() + Connect()</vt:lpstr>
      <vt:lpstr>ExampleOne – Publish() + refCount()</vt:lpstr>
      <vt:lpstr>Układ Tytuł i zawartość z wykresem</vt:lpstr>
      <vt:lpstr>Układ Dwa elementy zawartości z tabelą</vt:lpstr>
      <vt:lpstr>Układ Dwa elementy zawartości z grafiką SmartArt</vt:lpstr>
      <vt:lpstr>Dodaj tytuł slajdu — 1</vt:lpstr>
      <vt:lpstr>Dodaj tytuł slajdu — 2</vt:lpstr>
      <vt:lpstr>Dodaj tytuł slajdu — 3</vt:lpstr>
      <vt:lpstr>PowerPoint Presentation</vt:lpstr>
      <vt:lpstr>Dodaj tytuł slajdu — 4</vt:lpstr>
      <vt:lpstr>Dodaj tytuł slajdu — 5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RxSwift</dc:title>
  <dc:creator>Kamil Buczel</dc:creator>
  <cp:lastModifiedBy>Kamil Buczel</cp:lastModifiedBy>
  <cp:revision>3</cp:revision>
  <dcterms:created xsi:type="dcterms:W3CDTF">2019-05-20T20:29:04Z</dcterms:created>
  <dcterms:modified xsi:type="dcterms:W3CDTF">2019-05-21T20:10:02Z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